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73" r:id="rId4"/>
    <p:sldId id="272" r:id="rId5"/>
    <p:sldId id="275" r:id="rId6"/>
    <p:sldId id="259" r:id="rId7"/>
    <p:sldId id="261" r:id="rId8"/>
    <p:sldId id="262" r:id="rId9"/>
    <p:sldId id="263" r:id="rId10"/>
    <p:sldId id="264" r:id="rId11"/>
    <p:sldId id="265" r:id="rId12"/>
    <p:sldId id="266" r:id="rId13"/>
    <p:sldId id="267" r:id="rId14"/>
    <p:sldId id="268" r:id="rId15"/>
    <p:sldId id="269" r:id="rId16"/>
    <p:sldId id="270" r:id="rId17"/>
    <p:sldId id="276" r:id="rId18"/>
    <p:sldId id="282" r:id="rId19"/>
    <p:sldId id="281" r:id="rId20"/>
    <p:sldId id="277" r:id="rId21"/>
    <p:sldId id="278" r:id="rId22"/>
    <p:sldId id="292" r:id="rId23"/>
    <p:sldId id="284" r:id="rId24"/>
    <p:sldId id="283" r:id="rId25"/>
    <p:sldId id="279" r:id="rId26"/>
    <p:sldId id="285" r:id="rId27"/>
    <p:sldId id="286" r:id="rId28"/>
    <p:sldId id="287" r:id="rId29"/>
    <p:sldId id="288" r:id="rId30"/>
    <p:sldId id="289" r:id="rId31"/>
    <p:sldId id="290" r:id="rId32"/>
    <p:sldId id="293" r:id="rId33"/>
    <p:sldId id="294"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60" autoAdjust="0"/>
    <p:restoredTop sz="94660"/>
  </p:normalViewPr>
  <p:slideViewPr>
    <p:cSldViewPr snapToGrid="0">
      <p:cViewPr varScale="1">
        <p:scale>
          <a:sx n="73" d="100"/>
          <a:sy n="73" d="100"/>
        </p:scale>
        <p:origin x="6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sfer.in.adc.education.fr\HomeDirectories\csimon\2019%20Enqu&#234;tes%203-12\exploitation_enq%203%20et%2012_r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100" dirty="0">
                <a:latin typeface="Calibri"/>
              </a:rPr>
              <a:t>É</a:t>
            </a:r>
            <a:r>
              <a:rPr lang="fr-FR" sz="1100" dirty="0"/>
              <a:t>volution du nombre d'élèves </a:t>
            </a:r>
            <a:r>
              <a:rPr lang="fr-FR" sz="1100" dirty="0" smtClean="0"/>
              <a:t>accompagnés par un AESH</a:t>
            </a:r>
            <a:endParaRPr lang="fr-FR" sz="1100" dirty="0"/>
          </a:p>
        </c:rich>
      </c:tx>
      <c:layout>
        <c:manualLayout>
          <c:xMode val="edge"/>
          <c:yMode val="edge"/>
          <c:x val="0.24952604804030973"/>
          <c:y val="0.26900549386948275"/>
        </c:manualLayout>
      </c:layout>
      <c:overlay val="0"/>
    </c:title>
    <c:autoTitleDeleted val="0"/>
    <c:plotArea>
      <c:layout>
        <c:manualLayout>
          <c:layoutTarget val="inner"/>
          <c:xMode val="edge"/>
          <c:yMode val="edge"/>
          <c:x val="0.13254658015721757"/>
          <c:y val="0.1377259475218659"/>
          <c:w val="0.83900208100057472"/>
          <c:h val="0.63066075924182952"/>
        </c:manualLayout>
      </c:layout>
      <c:lineChart>
        <c:grouping val="standard"/>
        <c:varyColors val="0"/>
        <c:ser>
          <c:idx val="0"/>
          <c:order val="0"/>
          <c:tx>
            <c:strRef>
              <c:f>accompagnement!$B$3</c:f>
              <c:strCache>
                <c:ptCount val="1"/>
                <c:pt idx="0">
                  <c:v>1er degré</c:v>
                </c:pt>
              </c:strCache>
            </c:strRef>
          </c:tx>
          <c:dLbls>
            <c:dLbl>
              <c:idx val="13"/>
              <c:layout>
                <c:manualLayout>
                  <c:x val="-4.4748183998895165E-2"/>
                  <c:y val="-2.764248394529677E-2"/>
                </c:manualLayout>
              </c:layout>
              <c:tx>
                <c:rich>
                  <a:bodyPr/>
                  <a:lstStyle/>
                  <a:p>
                    <a:r>
                      <a:rPr lang="en-US" dirty="0" smtClean="0"/>
                      <a:t>121 000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CF8-420A-8A0C-E434C81CDBD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accompagnement!$C$2:$Q$2</c:f>
              <c:strCache>
                <c:ptCount val="15"/>
                <c:pt idx="0">
                  <c:v>r2006</c:v>
                </c:pt>
                <c:pt idx="1">
                  <c:v>r2007</c:v>
                </c:pt>
                <c:pt idx="2">
                  <c:v>r2008</c:v>
                </c:pt>
                <c:pt idx="3">
                  <c:v>r2009</c:v>
                </c:pt>
                <c:pt idx="4">
                  <c:v>r2010</c:v>
                </c:pt>
                <c:pt idx="5">
                  <c:v>r2011</c:v>
                </c:pt>
                <c:pt idx="6">
                  <c:v>r2012</c:v>
                </c:pt>
                <c:pt idx="7">
                  <c:v>r2013</c:v>
                </c:pt>
                <c:pt idx="8">
                  <c:v>r2014</c:v>
                </c:pt>
                <c:pt idx="9">
                  <c:v>r2015</c:v>
                </c:pt>
                <c:pt idx="10">
                  <c:v>r2016</c:v>
                </c:pt>
                <c:pt idx="11">
                  <c:v>r2017</c:v>
                </c:pt>
                <c:pt idx="12">
                  <c:v>r2018</c:v>
                </c:pt>
                <c:pt idx="13">
                  <c:v>r2019</c:v>
                </c:pt>
                <c:pt idx="14">
                  <c:v>r2020</c:v>
                </c:pt>
              </c:strCache>
            </c:strRef>
          </c:cat>
          <c:val>
            <c:numRef>
              <c:f>accompagnement!$C$3:$Q$3</c:f>
              <c:numCache>
                <c:formatCode>#,##0</c:formatCode>
                <c:ptCount val="15"/>
                <c:pt idx="0">
                  <c:v>22518</c:v>
                </c:pt>
                <c:pt idx="1">
                  <c:v>29477</c:v>
                </c:pt>
                <c:pt idx="2">
                  <c:v>36799</c:v>
                </c:pt>
                <c:pt idx="3">
                  <c:v>43576</c:v>
                </c:pt>
                <c:pt idx="4">
                  <c:v>49029</c:v>
                </c:pt>
                <c:pt idx="5">
                  <c:v>55186</c:v>
                </c:pt>
                <c:pt idx="6">
                  <c:v>61710</c:v>
                </c:pt>
                <c:pt idx="7">
                  <c:v>69804</c:v>
                </c:pt>
                <c:pt idx="8">
                  <c:v>78502</c:v>
                </c:pt>
                <c:pt idx="9">
                  <c:v>86304</c:v>
                </c:pt>
                <c:pt idx="10">
                  <c:v>96105</c:v>
                </c:pt>
                <c:pt idx="11">
                  <c:v>104574</c:v>
                </c:pt>
                <c:pt idx="12">
                  <c:v>110550</c:v>
                </c:pt>
                <c:pt idx="13">
                  <c:v>121007</c:v>
                </c:pt>
              </c:numCache>
            </c:numRef>
          </c:val>
          <c:smooth val="0"/>
          <c:extLst>
            <c:ext xmlns:c16="http://schemas.microsoft.com/office/drawing/2014/chart" uri="{C3380CC4-5D6E-409C-BE32-E72D297353CC}">
              <c16:uniqueId val="{00000000-4CF8-420A-8A0C-E434C81CDBDF}"/>
            </c:ext>
          </c:extLst>
        </c:ser>
        <c:ser>
          <c:idx val="1"/>
          <c:order val="1"/>
          <c:tx>
            <c:strRef>
              <c:f>accompagnement!$B$4</c:f>
              <c:strCache>
                <c:ptCount val="1"/>
                <c:pt idx="0">
                  <c:v>2nd degré</c:v>
                </c:pt>
              </c:strCache>
            </c:strRef>
          </c:tx>
          <c:dLbls>
            <c:dLbl>
              <c:idx val="13"/>
              <c:layout>
                <c:manualLayout>
                  <c:x val="-4.4748183998895165E-2"/>
                  <c:y val="-3.2668390117168912E-2"/>
                </c:manualLayout>
              </c:layout>
              <c:tx>
                <c:rich>
                  <a:bodyPr/>
                  <a:lstStyle/>
                  <a:p>
                    <a:r>
                      <a:rPr lang="en-US" dirty="0" smtClean="0"/>
                      <a:t>65 000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CF8-420A-8A0C-E434C81CDBD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accompagnement!$C$2:$Q$2</c:f>
              <c:strCache>
                <c:ptCount val="15"/>
                <c:pt idx="0">
                  <c:v>r2006</c:v>
                </c:pt>
                <c:pt idx="1">
                  <c:v>r2007</c:v>
                </c:pt>
                <c:pt idx="2">
                  <c:v>r2008</c:v>
                </c:pt>
                <c:pt idx="3">
                  <c:v>r2009</c:v>
                </c:pt>
                <c:pt idx="4">
                  <c:v>r2010</c:v>
                </c:pt>
                <c:pt idx="5">
                  <c:v>r2011</c:v>
                </c:pt>
                <c:pt idx="6">
                  <c:v>r2012</c:v>
                </c:pt>
                <c:pt idx="7">
                  <c:v>r2013</c:v>
                </c:pt>
                <c:pt idx="8">
                  <c:v>r2014</c:v>
                </c:pt>
                <c:pt idx="9">
                  <c:v>r2015</c:v>
                </c:pt>
                <c:pt idx="10">
                  <c:v>r2016</c:v>
                </c:pt>
                <c:pt idx="11">
                  <c:v>r2017</c:v>
                </c:pt>
                <c:pt idx="12">
                  <c:v>r2018</c:v>
                </c:pt>
                <c:pt idx="13">
                  <c:v>r2019</c:v>
                </c:pt>
                <c:pt idx="14">
                  <c:v>r2020</c:v>
                </c:pt>
              </c:strCache>
            </c:strRef>
          </c:cat>
          <c:val>
            <c:numRef>
              <c:f>accompagnement!$C$4:$Q$4</c:f>
              <c:numCache>
                <c:formatCode>#,##0</c:formatCode>
                <c:ptCount val="15"/>
                <c:pt idx="0">
                  <c:v>3823</c:v>
                </c:pt>
                <c:pt idx="1">
                  <c:v>5379</c:v>
                </c:pt>
                <c:pt idx="2">
                  <c:v>7343</c:v>
                </c:pt>
                <c:pt idx="3">
                  <c:v>9499</c:v>
                </c:pt>
                <c:pt idx="4">
                  <c:v>12267</c:v>
                </c:pt>
                <c:pt idx="5">
                  <c:v>15461</c:v>
                </c:pt>
                <c:pt idx="6">
                  <c:v>19739</c:v>
                </c:pt>
                <c:pt idx="7">
                  <c:v>25237</c:v>
                </c:pt>
                <c:pt idx="8">
                  <c:v>30694</c:v>
                </c:pt>
                <c:pt idx="9">
                  <c:v>35844</c:v>
                </c:pt>
                <c:pt idx="10">
                  <c:v>41561</c:v>
                </c:pt>
                <c:pt idx="11">
                  <c:v>47330</c:v>
                </c:pt>
                <c:pt idx="12">
                  <c:v>55218</c:v>
                </c:pt>
                <c:pt idx="13">
                  <c:v>65047</c:v>
                </c:pt>
              </c:numCache>
            </c:numRef>
          </c:val>
          <c:smooth val="0"/>
          <c:extLst>
            <c:ext xmlns:c16="http://schemas.microsoft.com/office/drawing/2014/chart" uri="{C3380CC4-5D6E-409C-BE32-E72D297353CC}">
              <c16:uniqueId val="{00000001-4CF8-420A-8A0C-E434C81CDBDF}"/>
            </c:ext>
          </c:extLst>
        </c:ser>
        <c:ser>
          <c:idx val="2"/>
          <c:order val="2"/>
          <c:tx>
            <c:strRef>
              <c:f>accompagnement!$B$5</c:f>
              <c:strCache>
                <c:ptCount val="1"/>
                <c:pt idx="0">
                  <c:v>Total</c:v>
                </c:pt>
              </c:strCache>
            </c:strRef>
          </c:tx>
          <c:dPt>
            <c:idx val="14"/>
            <c:marker>
              <c:symbol val="triangle"/>
              <c:size val="9"/>
              <c:spPr>
                <a:pattFill prst="pct5">
                  <a:fgClr>
                    <a:schemeClr val="accent3"/>
                  </a:fgClr>
                  <a:bgClr>
                    <a:schemeClr val="bg1"/>
                  </a:bgClr>
                </a:pattFill>
              </c:spPr>
            </c:marker>
            <c:bubble3D val="0"/>
            <c:extLst>
              <c:ext xmlns:c16="http://schemas.microsoft.com/office/drawing/2014/chart" uri="{C3380CC4-5D6E-409C-BE32-E72D297353CC}">
                <c16:uniqueId val="{00000003-4CF8-420A-8A0C-E434C81CDBDF}"/>
              </c:ext>
            </c:extLst>
          </c:dPt>
          <c:dLbls>
            <c:dLbl>
              <c:idx val="0"/>
              <c:layout>
                <c:manualLayout>
                  <c:x val="-3.4008619839160245E-2"/>
                  <c:y val="-4.0207249374977216E-2"/>
                </c:manualLayout>
              </c:layout>
              <c:tx>
                <c:rich>
                  <a:bodyPr/>
                  <a:lstStyle/>
                  <a:p>
                    <a:r>
                      <a:rPr lang="en-US" sz="900" dirty="0" smtClean="0"/>
                      <a:t>26 000</a:t>
                    </a:r>
                    <a:endParaRPr lang="en-US" sz="900"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CF8-420A-8A0C-E434C81CDBDF}"/>
                </c:ext>
              </c:extLst>
            </c:dLbl>
            <c:dLbl>
              <c:idx val="13"/>
              <c:layout>
                <c:manualLayout>
                  <c:x val="-9.1286295357745878E-2"/>
                  <c:y val="-2.010362468748856E-2"/>
                </c:manualLayout>
              </c:layout>
              <c:tx>
                <c:rich>
                  <a:bodyPr/>
                  <a:lstStyle/>
                  <a:p>
                    <a:r>
                      <a:rPr lang="en-US" dirty="0" smtClean="0"/>
                      <a:t>186 000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CF8-420A-8A0C-E434C81CDBDF}"/>
                </c:ext>
              </c:extLst>
            </c:dLbl>
            <c:dLbl>
              <c:idx val="14"/>
              <c:layout>
                <c:manualLayout>
                  <c:x val="-6.980716703827626E-2"/>
                  <c:y val="-1.5077718515616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CF8-420A-8A0C-E434C81CDBD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accompagnement!$C$2:$Q$2</c:f>
              <c:strCache>
                <c:ptCount val="15"/>
                <c:pt idx="0">
                  <c:v>r2006</c:v>
                </c:pt>
                <c:pt idx="1">
                  <c:v>r2007</c:v>
                </c:pt>
                <c:pt idx="2">
                  <c:v>r2008</c:v>
                </c:pt>
                <c:pt idx="3">
                  <c:v>r2009</c:v>
                </c:pt>
                <c:pt idx="4">
                  <c:v>r2010</c:v>
                </c:pt>
                <c:pt idx="5">
                  <c:v>r2011</c:v>
                </c:pt>
                <c:pt idx="6">
                  <c:v>r2012</c:v>
                </c:pt>
                <c:pt idx="7">
                  <c:v>r2013</c:v>
                </c:pt>
                <c:pt idx="8">
                  <c:v>r2014</c:v>
                </c:pt>
                <c:pt idx="9">
                  <c:v>r2015</c:v>
                </c:pt>
                <c:pt idx="10">
                  <c:v>r2016</c:v>
                </c:pt>
                <c:pt idx="11">
                  <c:v>r2017</c:v>
                </c:pt>
                <c:pt idx="12">
                  <c:v>r2018</c:v>
                </c:pt>
                <c:pt idx="13">
                  <c:v>r2019</c:v>
                </c:pt>
                <c:pt idx="14">
                  <c:v>r2020</c:v>
                </c:pt>
              </c:strCache>
            </c:strRef>
          </c:cat>
          <c:val>
            <c:numRef>
              <c:f>accompagnement!$C$5:$Q$5</c:f>
              <c:numCache>
                <c:formatCode>#,##0</c:formatCode>
                <c:ptCount val="15"/>
                <c:pt idx="0">
                  <c:v>26341</c:v>
                </c:pt>
                <c:pt idx="1">
                  <c:v>34856</c:v>
                </c:pt>
                <c:pt idx="2">
                  <c:v>44142</c:v>
                </c:pt>
                <c:pt idx="3">
                  <c:v>53075</c:v>
                </c:pt>
                <c:pt idx="4">
                  <c:v>61296</c:v>
                </c:pt>
                <c:pt idx="5">
                  <c:v>70647</c:v>
                </c:pt>
                <c:pt idx="6">
                  <c:v>81449</c:v>
                </c:pt>
                <c:pt idx="7">
                  <c:v>95041</c:v>
                </c:pt>
                <c:pt idx="8">
                  <c:v>109196</c:v>
                </c:pt>
                <c:pt idx="9">
                  <c:v>122148</c:v>
                </c:pt>
                <c:pt idx="10">
                  <c:v>137666</c:v>
                </c:pt>
                <c:pt idx="11">
                  <c:v>151904</c:v>
                </c:pt>
                <c:pt idx="12">
                  <c:v>165768</c:v>
                </c:pt>
                <c:pt idx="13">
                  <c:v>186054</c:v>
                </c:pt>
                <c:pt idx="14">
                  <c:v>220000</c:v>
                </c:pt>
              </c:numCache>
            </c:numRef>
          </c:val>
          <c:smooth val="0"/>
          <c:extLst>
            <c:ext xmlns:c16="http://schemas.microsoft.com/office/drawing/2014/chart" uri="{C3380CC4-5D6E-409C-BE32-E72D297353CC}">
              <c16:uniqueId val="{00000002-4CF8-420A-8A0C-E434C81CDBDF}"/>
            </c:ext>
          </c:extLst>
        </c:ser>
        <c:dLbls>
          <c:showLegendKey val="0"/>
          <c:showVal val="0"/>
          <c:showCatName val="0"/>
          <c:showSerName val="0"/>
          <c:showPercent val="0"/>
          <c:showBubbleSize val="0"/>
        </c:dLbls>
        <c:marker val="1"/>
        <c:smooth val="0"/>
        <c:axId val="86919040"/>
        <c:axId val="86920576"/>
      </c:lineChart>
      <c:catAx>
        <c:axId val="86919040"/>
        <c:scaling>
          <c:orientation val="minMax"/>
        </c:scaling>
        <c:delete val="0"/>
        <c:axPos val="b"/>
        <c:numFmt formatCode="General" sourceLinked="0"/>
        <c:majorTickMark val="out"/>
        <c:minorTickMark val="none"/>
        <c:tickLblPos val="nextTo"/>
        <c:txPr>
          <a:bodyPr/>
          <a:lstStyle/>
          <a:p>
            <a:pPr>
              <a:defRPr sz="800"/>
            </a:pPr>
            <a:endParaRPr lang="fr-FR"/>
          </a:p>
        </c:txPr>
        <c:crossAx val="86920576"/>
        <c:crosses val="autoZero"/>
        <c:auto val="1"/>
        <c:lblAlgn val="ctr"/>
        <c:lblOffset val="100"/>
        <c:noMultiLvlLbl val="0"/>
      </c:catAx>
      <c:valAx>
        <c:axId val="86920576"/>
        <c:scaling>
          <c:orientation val="minMax"/>
        </c:scaling>
        <c:delete val="0"/>
        <c:axPos val="l"/>
        <c:numFmt formatCode="#,##0" sourceLinked="1"/>
        <c:majorTickMark val="out"/>
        <c:minorTickMark val="none"/>
        <c:tickLblPos val="nextTo"/>
        <c:txPr>
          <a:bodyPr/>
          <a:lstStyle/>
          <a:p>
            <a:pPr>
              <a:defRPr sz="800"/>
            </a:pPr>
            <a:endParaRPr lang="fr-FR"/>
          </a:p>
        </c:txPr>
        <c:crossAx val="86919040"/>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6C2BB-00FE-4BCA-855A-C2F36BD27570}" type="doc">
      <dgm:prSet loTypeId="urn:microsoft.com/office/officeart/2008/layout/VerticalCurvedList" loCatId="list" qsTypeId="urn:microsoft.com/office/officeart/2005/8/quickstyle/simple5" qsCatId="simple" csTypeId="urn:microsoft.com/office/officeart/2005/8/colors/colorful4" csCatId="colorful" phldr="1"/>
      <dgm:spPr/>
      <dgm:t>
        <a:bodyPr/>
        <a:lstStyle/>
        <a:p>
          <a:endParaRPr lang="fr-FR"/>
        </a:p>
      </dgm:t>
    </dgm:pt>
    <dgm:pt modelId="{CBB792B3-09A2-4457-8876-AA483304B496}">
      <dgm:prSet phldrT="[Texte]"/>
      <dgm:spPr/>
      <dgm:t>
        <a:bodyPr/>
        <a:lstStyle/>
        <a:p>
          <a:r>
            <a:rPr lang="fr-FR" b="0" dirty="0" smtClean="0"/>
            <a:t>Mettre en œuvre un accompagnement au plus près des besoins de l’élève en situation de handicap</a:t>
          </a:r>
          <a:endParaRPr lang="fr-FR" b="0" dirty="0"/>
        </a:p>
      </dgm:t>
    </dgm:pt>
    <dgm:pt modelId="{3A17FE9D-72F9-42D1-8C97-31483949D0A1}" type="parTrans" cxnId="{C25604AC-00DA-44EA-911C-AAF5388C050C}">
      <dgm:prSet/>
      <dgm:spPr/>
      <dgm:t>
        <a:bodyPr/>
        <a:lstStyle/>
        <a:p>
          <a:endParaRPr lang="fr-FR"/>
        </a:p>
      </dgm:t>
    </dgm:pt>
    <dgm:pt modelId="{9293E484-5A6E-4819-8F54-2C35DE4CC7C7}" type="sibTrans" cxnId="{C25604AC-00DA-44EA-911C-AAF5388C050C}">
      <dgm:prSet/>
      <dgm:spPr/>
      <dgm:t>
        <a:bodyPr/>
        <a:lstStyle/>
        <a:p>
          <a:endParaRPr lang="fr-FR"/>
        </a:p>
      </dgm:t>
    </dgm:pt>
    <dgm:pt modelId="{B7559DA3-F136-4540-A204-809B44E52969}">
      <dgm:prSet phldrT="[Texte]"/>
      <dgm:spPr>
        <a:solidFill>
          <a:schemeClr val="accent6">
            <a:lumMod val="60000"/>
            <a:lumOff val="40000"/>
          </a:schemeClr>
        </a:solidFill>
      </dgm:spPr>
      <dgm:t>
        <a:bodyPr/>
        <a:lstStyle/>
        <a:p>
          <a:r>
            <a:rPr lang="fr-FR" smtClean="0"/>
            <a:t>Développer l’autonomie de l’élève en situation de handicap</a:t>
          </a:r>
          <a:endParaRPr lang="fr-FR" dirty="0"/>
        </a:p>
      </dgm:t>
    </dgm:pt>
    <dgm:pt modelId="{2A5B97B0-66CF-4216-AD5B-352B81B581B1}" type="parTrans" cxnId="{0C8956EB-CB4F-44FE-9E30-87688CE0AF4B}">
      <dgm:prSet/>
      <dgm:spPr/>
      <dgm:t>
        <a:bodyPr/>
        <a:lstStyle/>
        <a:p>
          <a:endParaRPr lang="fr-FR"/>
        </a:p>
      </dgm:t>
    </dgm:pt>
    <dgm:pt modelId="{314AE2AE-AB8E-4559-A25A-C9C60BDFA761}" type="sibTrans" cxnId="{0C8956EB-CB4F-44FE-9E30-87688CE0AF4B}">
      <dgm:prSet/>
      <dgm:spPr/>
      <dgm:t>
        <a:bodyPr/>
        <a:lstStyle/>
        <a:p>
          <a:endParaRPr lang="fr-FR"/>
        </a:p>
      </dgm:t>
    </dgm:pt>
    <dgm:pt modelId="{91944869-5E12-470D-9EF9-1BF43C2CD2E9}">
      <dgm:prSet phldrT="[Texte]"/>
      <dgm:spPr>
        <a:solidFill>
          <a:schemeClr val="accent2">
            <a:lumMod val="60000"/>
            <a:lumOff val="40000"/>
          </a:schemeClr>
        </a:solidFill>
      </dgm:spPr>
      <dgm:t>
        <a:bodyPr/>
        <a:lstStyle/>
        <a:p>
          <a:r>
            <a:rPr lang="fr-FR" dirty="0" smtClean="0"/>
            <a:t>Coordonner les moyens d’accompagnement, apporter une plus grande souplesse</a:t>
          </a:r>
          <a:r>
            <a:rPr lang="fr-FR" b="1" dirty="0" smtClean="0"/>
            <a:t> </a:t>
          </a:r>
          <a:r>
            <a:rPr lang="fr-FR" dirty="0" smtClean="0"/>
            <a:t>dans</a:t>
          </a:r>
          <a:r>
            <a:rPr lang="fr-FR" b="1" dirty="0" smtClean="0"/>
            <a:t> </a:t>
          </a:r>
          <a:r>
            <a:rPr lang="fr-FR" dirty="0" smtClean="0"/>
            <a:t>l’organisation </a:t>
          </a:r>
          <a:endParaRPr lang="fr-FR" dirty="0"/>
        </a:p>
      </dgm:t>
    </dgm:pt>
    <dgm:pt modelId="{6AF10381-39C5-45B2-8263-90150E40DDB3}" type="parTrans" cxnId="{7546BCEE-0D13-4315-9FB2-E974E33920F4}">
      <dgm:prSet/>
      <dgm:spPr/>
      <dgm:t>
        <a:bodyPr/>
        <a:lstStyle/>
        <a:p>
          <a:endParaRPr lang="fr-FR"/>
        </a:p>
      </dgm:t>
    </dgm:pt>
    <dgm:pt modelId="{D1867719-5944-41A7-AE5C-C056955E3E1B}" type="sibTrans" cxnId="{7546BCEE-0D13-4315-9FB2-E974E33920F4}">
      <dgm:prSet/>
      <dgm:spPr/>
      <dgm:t>
        <a:bodyPr/>
        <a:lstStyle/>
        <a:p>
          <a:endParaRPr lang="fr-FR"/>
        </a:p>
      </dgm:t>
    </dgm:pt>
    <dgm:pt modelId="{AFAB0A58-E50C-42AA-97FA-92054ABEDCEE}">
      <dgm:prSet phldrT="[Texte]"/>
      <dgm:spPr/>
      <dgm:t>
        <a:bodyPr/>
        <a:lstStyle/>
        <a:p>
          <a:r>
            <a:rPr lang="fr-FR" b="1" dirty="0" smtClean="0"/>
            <a:t>Améliorer  les conditions de travail </a:t>
          </a:r>
          <a:r>
            <a:rPr lang="fr-FR" dirty="0" smtClean="0"/>
            <a:t>et l’implication des accompagnants au sein de l’équipe éducative (</a:t>
          </a:r>
          <a:r>
            <a:rPr lang="fr-FR" b="1" dirty="0" smtClean="0"/>
            <a:t>professionnalisation</a:t>
          </a:r>
          <a:r>
            <a:rPr lang="fr-FR" dirty="0" smtClean="0"/>
            <a:t>)</a:t>
          </a:r>
          <a:endParaRPr lang="fr-FR" dirty="0"/>
        </a:p>
      </dgm:t>
    </dgm:pt>
    <dgm:pt modelId="{074E06EE-7285-4617-8865-6F324BE6509A}" type="parTrans" cxnId="{68517CB2-A272-4227-B70D-1D2E0B1AD444}">
      <dgm:prSet/>
      <dgm:spPr/>
      <dgm:t>
        <a:bodyPr/>
        <a:lstStyle/>
        <a:p>
          <a:endParaRPr lang="fr-FR"/>
        </a:p>
      </dgm:t>
    </dgm:pt>
    <dgm:pt modelId="{0B1A3F6B-32FC-49EA-B947-3A6030F55DC3}" type="sibTrans" cxnId="{68517CB2-A272-4227-B70D-1D2E0B1AD444}">
      <dgm:prSet/>
      <dgm:spPr/>
      <dgm:t>
        <a:bodyPr/>
        <a:lstStyle/>
        <a:p>
          <a:endParaRPr lang="fr-FR"/>
        </a:p>
      </dgm:t>
    </dgm:pt>
    <dgm:pt modelId="{5AA99A2B-AB23-44E3-96DF-2A50C9FDC45A}">
      <dgm:prSet phldrT="[Texte]"/>
      <dgm:spPr/>
      <dgm:t>
        <a:bodyPr/>
        <a:lstStyle/>
        <a:p>
          <a:r>
            <a:rPr lang="fr-FR" smtClean="0"/>
            <a:t>Renforcer  l’appartenance des accompagnants à la communauté éducative</a:t>
          </a:r>
          <a:endParaRPr lang="fr-FR" dirty="0"/>
        </a:p>
      </dgm:t>
    </dgm:pt>
    <dgm:pt modelId="{D5ED6382-75B4-496C-8527-62556ACDB2E5}" type="parTrans" cxnId="{655328E6-D395-46F4-9397-F42460C6F7A7}">
      <dgm:prSet/>
      <dgm:spPr/>
      <dgm:t>
        <a:bodyPr/>
        <a:lstStyle/>
        <a:p>
          <a:endParaRPr lang="fr-FR"/>
        </a:p>
      </dgm:t>
    </dgm:pt>
    <dgm:pt modelId="{40502B9C-647F-4F0F-8ADF-9FBCEBC08A4E}" type="sibTrans" cxnId="{655328E6-D395-46F4-9397-F42460C6F7A7}">
      <dgm:prSet/>
      <dgm:spPr/>
      <dgm:t>
        <a:bodyPr/>
        <a:lstStyle/>
        <a:p>
          <a:endParaRPr lang="fr-FR"/>
        </a:p>
      </dgm:t>
    </dgm:pt>
    <dgm:pt modelId="{CCA69147-1B06-49C2-97EF-C748AB6E501C}" type="pres">
      <dgm:prSet presAssocID="{5776C2BB-00FE-4BCA-855A-C2F36BD27570}" presName="Name0" presStyleCnt="0">
        <dgm:presLayoutVars>
          <dgm:chMax val="7"/>
          <dgm:chPref val="7"/>
          <dgm:dir/>
        </dgm:presLayoutVars>
      </dgm:prSet>
      <dgm:spPr/>
      <dgm:t>
        <a:bodyPr/>
        <a:lstStyle/>
        <a:p>
          <a:endParaRPr lang="fr-FR"/>
        </a:p>
      </dgm:t>
    </dgm:pt>
    <dgm:pt modelId="{14941E43-0EF5-41AF-BE7F-56B076D14667}" type="pres">
      <dgm:prSet presAssocID="{5776C2BB-00FE-4BCA-855A-C2F36BD27570}" presName="Name1" presStyleCnt="0"/>
      <dgm:spPr/>
      <dgm:t>
        <a:bodyPr/>
        <a:lstStyle/>
        <a:p>
          <a:endParaRPr lang="fr-FR"/>
        </a:p>
      </dgm:t>
    </dgm:pt>
    <dgm:pt modelId="{914EC1D2-8187-466A-A01B-1479BD3170EF}" type="pres">
      <dgm:prSet presAssocID="{5776C2BB-00FE-4BCA-855A-C2F36BD27570}" presName="cycle" presStyleCnt="0"/>
      <dgm:spPr/>
      <dgm:t>
        <a:bodyPr/>
        <a:lstStyle/>
        <a:p>
          <a:endParaRPr lang="fr-FR"/>
        </a:p>
      </dgm:t>
    </dgm:pt>
    <dgm:pt modelId="{AC4869B8-19EC-40AE-996B-4E611A9F94CA}" type="pres">
      <dgm:prSet presAssocID="{5776C2BB-00FE-4BCA-855A-C2F36BD27570}" presName="srcNode" presStyleLbl="node1" presStyleIdx="0" presStyleCnt="5"/>
      <dgm:spPr/>
      <dgm:t>
        <a:bodyPr/>
        <a:lstStyle/>
        <a:p>
          <a:endParaRPr lang="fr-FR"/>
        </a:p>
      </dgm:t>
    </dgm:pt>
    <dgm:pt modelId="{C074CCE3-80DD-491E-8D3F-421055F2581D}" type="pres">
      <dgm:prSet presAssocID="{5776C2BB-00FE-4BCA-855A-C2F36BD27570}" presName="conn" presStyleLbl="parChTrans1D2" presStyleIdx="0" presStyleCnt="1"/>
      <dgm:spPr/>
      <dgm:t>
        <a:bodyPr/>
        <a:lstStyle/>
        <a:p>
          <a:endParaRPr lang="fr-FR"/>
        </a:p>
      </dgm:t>
    </dgm:pt>
    <dgm:pt modelId="{F185A6CE-2F9B-4FC2-81D1-A0A9CCB6F203}" type="pres">
      <dgm:prSet presAssocID="{5776C2BB-00FE-4BCA-855A-C2F36BD27570}" presName="extraNode" presStyleLbl="node1" presStyleIdx="0" presStyleCnt="5"/>
      <dgm:spPr/>
      <dgm:t>
        <a:bodyPr/>
        <a:lstStyle/>
        <a:p>
          <a:endParaRPr lang="fr-FR"/>
        </a:p>
      </dgm:t>
    </dgm:pt>
    <dgm:pt modelId="{34405318-E403-4205-B9D3-01A135C743D3}" type="pres">
      <dgm:prSet presAssocID="{5776C2BB-00FE-4BCA-855A-C2F36BD27570}" presName="dstNode" presStyleLbl="node1" presStyleIdx="0" presStyleCnt="5"/>
      <dgm:spPr/>
      <dgm:t>
        <a:bodyPr/>
        <a:lstStyle/>
        <a:p>
          <a:endParaRPr lang="fr-FR"/>
        </a:p>
      </dgm:t>
    </dgm:pt>
    <dgm:pt modelId="{301E5539-0E50-4B5D-BAB6-D6632BD398DA}" type="pres">
      <dgm:prSet presAssocID="{CBB792B3-09A2-4457-8876-AA483304B496}" presName="text_1" presStyleLbl="node1" presStyleIdx="0" presStyleCnt="5">
        <dgm:presLayoutVars>
          <dgm:bulletEnabled val="1"/>
        </dgm:presLayoutVars>
      </dgm:prSet>
      <dgm:spPr/>
      <dgm:t>
        <a:bodyPr/>
        <a:lstStyle/>
        <a:p>
          <a:endParaRPr lang="fr-FR"/>
        </a:p>
      </dgm:t>
    </dgm:pt>
    <dgm:pt modelId="{A6AC665B-E4A2-4EAB-A859-FD5E58745E1B}" type="pres">
      <dgm:prSet presAssocID="{CBB792B3-09A2-4457-8876-AA483304B496}" presName="accent_1" presStyleCnt="0"/>
      <dgm:spPr/>
      <dgm:t>
        <a:bodyPr/>
        <a:lstStyle/>
        <a:p>
          <a:endParaRPr lang="fr-FR"/>
        </a:p>
      </dgm:t>
    </dgm:pt>
    <dgm:pt modelId="{4CF51A78-10D2-4BDA-AF22-A2228312728B}" type="pres">
      <dgm:prSet presAssocID="{CBB792B3-09A2-4457-8876-AA483304B496}" presName="accentRepeatNode" presStyleLbl="solidFgAcc1" presStyleIdx="0" presStyleCnt="5"/>
      <dgm:spPr/>
      <dgm:t>
        <a:bodyPr/>
        <a:lstStyle/>
        <a:p>
          <a:endParaRPr lang="fr-FR"/>
        </a:p>
      </dgm:t>
    </dgm:pt>
    <dgm:pt modelId="{447C7A67-4D7A-44F8-BA01-395D50872169}" type="pres">
      <dgm:prSet presAssocID="{B7559DA3-F136-4540-A204-809B44E52969}" presName="text_2" presStyleLbl="node1" presStyleIdx="1" presStyleCnt="5">
        <dgm:presLayoutVars>
          <dgm:bulletEnabled val="1"/>
        </dgm:presLayoutVars>
      </dgm:prSet>
      <dgm:spPr/>
      <dgm:t>
        <a:bodyPr/>
        <a:lstStyle/>
        <a:p>
          <a:endParaRPr lang="fr-FR"/>
        </a:p>
      </dgm:t>
    </dgm:pt>
    <dgm:pt modelId="{D9A79779-E48C-4874-B076-0DED1EF09FDE}" type="pres">
      <dgm:prSet presAssocID="{B7559DA3-F136-4540-A204-809B44E52969}" presName="accent_2" presStyleCnt="0"/>
      <dgm:spPr/>
      <dgm:t>
        <a:bodyPr/>
        <a:lstStyle/>
        <a:p>
          <a:endParaRPr lang="fr-FR"/>
        </a:p>
      </dgm:t>
    </dgm:pt>
    <dgm:pt modelId="{817B538E-D013-4E82-A588-9735BC7758D8}" type="pres">
      <dgm:prSet presAssocID="{B7559DA3-F136-4540-A204-809B44E52969}" presName="accentRepeatNode" presStyleLbl="solidFgAcc1" presStyleIdx="1" presStyleCnt="5"/>
      <dgm:spPr/>
      <dgm:t>
        <a:bodyPr/>
        <a:lstStyle/>
        <a:p>
          <a:endParaRPr lang="fr-FR"/>
        </a:p>
      </dgm:t>
    </dgm:pt>
    <dgm:pt modelId="{0655E20B-146F-43EF-97BB-9D47DBF3DFE6}" type="pres">
      <dgm:prSet presAssocID="{91944869-5E12-470D-9EF9-1BF43C2CD2E9}" presName="text_3" presStyleLbl="node1" presStyleIdx="2" presStyleCnt="5">
        <dgm:presLayoutVars>
          <dgm:bulletEnabled val="1"/>
        </dgm:presLayoutVars>
      </dgm:prSet>
      <dgm:spPr/>
      <dgm:t>
        <a:bodyPr/>
        <a:lstStyle/>
        <a:p>
          <a:endParaRPr lang="fr-FR"/>
        </a:p>
      </dgm:t>
    </dgm:pt>
    <dgm:pt modelId="{711CDD5C-854E-479F-B904-779EB0358C9E}" type="pres">
      <dgm:prSet presAssocID="{91944869-5E12-470D-9EF9-1BF43C2CD2E9}" presName="accent_3" presStyleCnt="0"/>
      <dgm:spPr/>
      <dgm:t>
        <a:bodyPr/>
        <a:lstStyle/>
        <a:p>
          <a:endParaRPr lang="fr-FR"/>
        </a:p>
      </dgm:t>
    </dgm:pt>
    <dgm:pt modelId="{442346A1-F265-4A7B-B0B7-FE2F253F0D28}" type="pres">
      <dgm:prSet presAssocID="{91944869-5E12-470D-9EF9-1BF43C2CD2E9}" presName="accentRepeatNode" presStyleLbl="solidFgAcc1" presStyleIdx="2" presStyleCnt="5"/>
      <dgm:spPr/>
      <dgm:t>
        <a:bodyPr/>
        <a:lstStyle/>
        <a:p>
          <a:endParaRPr lang="fr-FR"/>
        </a:p>
      </dgm:t>
    </dgm:pt>
    <dgm:pt modelId="{E21E5857-9FA6-4E93-A004-43B6D857A1C6}" type="pres">
      <dgm:prSet presAssocID="{AFAB0A58-E50C-42AA-97FA-92054ABEDCEE}" presName="text_4" presStyleLbl="node1" presStyleIdx="3" presStyleCnt="5">
        <dgm:presLayoutVars>
          <dgm:bulletEnabled val="1"/>
        </dgm:presLayoutVars>
      </dgm:prSet>
      <dgm:spPr/>
      <dgm:t>
        <a:bodyPr/>
        <a:lstStyle/>
        <a:p>
          <a:endParaRPr lang="fr-FR"/>
        </a:p>
      </dgm:t>
    </dgm:pt>
    <dgm:pt modelId="{0FE165A4-9EB8-422B-803E-E3E006488DF2}" type="pres">
      <dgm:prSet presAssocID="{AFAB0A58-E50C-42AA-97FA-92054ABEDCEE}" presName="accent_4" presStyleCnt="0"/>
      <dgm:spPr/>
      <dgm:t>
        <a:bodyPr/>
        <a:lstStyle/>
        <a:p>
          <a:endParaRPr lang="fr-FR"/>
        </a:p>
      </dgm:t>
    </dgm:pt>
    <dgm:pt modelId="{C590A60D-5248-444B-8930-AEB4A4922972}" type="pres">
      <dgm:prSet presAssocID="{AFAB0A58-E50C-42AA-97FA-92054ABEDCEE}" presName="accentRepeatNode" presStyleLbl="solidFgAcc1" presStyleIdx="3" presStyleCnt="5"/>
      <dgm:spPr/>
      <dgm:t>
        <a:bodyPr/>
        <a:lstStyle/>
        <a:p>
          <a:endParaRPr lang="fr-FR"/>
        </a:p>
      </dgm:t>
    </dgm:pt>
    <dgm:pt modelId="{3146C6C4-E595-42A1-A737-703619F14550}" type="pres">
      <dgm:prSet presAssocID="{5AA99A2B-AB23-44E3-96DF-2A50C9FDC45A}" presName="text_5" presStyleLbl="node1" presStyleIdx="4" presStyleCnt="5">
        <dgm:presLayoutVars>
          <dgm:bulletEnabled val="1"/>
        </dgm:presLayoutVars>
      </dgm:prSet>
      <dgm:spPr/>
      <dgm:t>
        <a:bodyPr/>
        <a:lstStyle/>
        <a:p>
          <a:endParaRPr lang="fr-FR"/>
        </a:p>
      </dgm:t>
    </dgm:pt>
    <dgm:pt modelId="{FB7C98B5-455B-4DB8-8090-37DA172A4D21}" type="pres">
      <dgm:prSet presAssocID="{5AA99A2B-AB23-44E3-96DF-2A50C9FDC45A}" presName="accent_5" presStyleCnt="0"/>
      <dgm:spPr/>
      <dgm:t>
        <a:bodyPr/>
        <a:lstStyle/>
        <a:p>
          <a:endParaRPr lang="fr-FR"/>
        </a:p>
      </dgm:t>
    </dgm:pt>
    <dgm:pt modelId="{AA79DB40-AEA6-4427-89AF-2D5B17D1A1AE}" type="pres">
      <dgm:prSet presAssocID="{5AA99A2B-AB23-44E3-96DF-2A50C9FDC45A}" presName="accentRepeatNode" presStyleLbl="solidFgAcc1" presStyleIdx="4" presStyleCnt="5"/>
      <dgm:spPr/>
      <dgm:t>
        <a:bodyPr/>
        <a:lstStyle/>
        <a:p>
          <a:endParaRPr lang="fr-FR"/>
        </a:p>
      </dgm:t>
    </dgm:pt>
  </dgm:ptLst>
  <dgm:cxnLst>
    <dgm:cxn modelId="{A55FD54F-AA5A-4E02-B69A-19B2E2A878DE}" type="presOf" srcId="{91944869-5E12-470D-9EF9-1BF43C2CD2E9}" destId="{0655E20B-146F-43EF-97BB-9D47DBF3DFE6}" srcOrd="0" destOrd="0" presId="urn:microsoft.com/office/officeart/2008/layout/VerticalCurvedList"/>
    <dgm:cxn modelId="{C5DA8EDE-94F6-4C37-B002-796DA42D03EA}" type="presOf" srcId="{B7559DA3-F136-4540-A204-809B44E52969}" destId="{447C7A67-4D7A-44F8-BA01-395D50872169}" srcOrd="0" destOrd="0" presId="urn:microsoft.com/office/officeart/2008/layout/VerticalCurvedList"/>
    <dgm:cxn modelId="{655328E6-D395-46F4-9397-F42460C6F7A7}" srcId="{5776C2BB-00FE-4BCA-855A-C2F36BD27570}" destId="{5AA99A2B-AB23-44E3-96DF-2A50C9FDC45A}" srcOrd="4" destOrd="0" parTransId="{D5ED6382-75B4-496C-8527-62556ACDB2E5}" sibTransId="{40502B9C-647F-4F0F-8ADF-9FBCEBC08A4E}"/>
    <dgm:cxn modelId="{7546BCEE-0D13-4315-9FB2-E974E33920F4}" srcId="{5776C2BB-00FE-4BCA-855A-C2F36BD27570}" destId="{91944869-5E12-470D-9EF9-1BF43C2CD2E9}" srcOrd="2" destOrd="0" parTransId="{6AF10381-39C5-45B2-8263-90150E40DDB3}" sibTransId="{D1867719-5944-41A7-AE5C-C056955E3E1B}"/>
    <dgm:cxn modelId="{68517CB2-A272-4227-B70D-1D2E0B1AD444}" srcId="{5776C2BB-00FE-4BCA-855A-C2F36BD27570}" destId="{AFAB0A58-E50C-42AA-97FA-92054ABEDCEE}" srcOrd="3" destOrd="0" parTransId="{074E06EE-7285-4617-8865-6F324BE6509A}" sibTransId="{0B1A3F6B-32FC-49EA-B947-3A6030F55DC3}"/>
    <dgm:cxn modelId="{E22DC219-FB1C-4A73-BC4C-A9A69EC858BA}" type="presOf" srcId="{9293E484-5A6E-4819-8F54-2C35DE4CC7C7}" destId="{C074CCE3-80DD-491E-8D3F-421055F2581D}" srcOrd="0" destOrd="0" presId="urn:microsoft.com/office/officeart/2008/layout/VerticalCurvedList"/>
    <dgm:cxn modelId="{9189022C-BC2F-45D5-B12F-DC8F8CD4BD74}" type="presOf" srcId="{5AA99A2B-AB23-44E3-96DF-2A50C9FDC45A}" destId="{3146C6C4-E595-42A1-A737-703619F14550}" srcOrd="0" destOrd="0" presId="urn:microsoft.com/office/officeart/2008/layout/VerticalCurvedList"/>
    <dgm:cxn modelId="{C25604AC-00DA-44EA-911C-AAF5388C050C}" srcId="{5776C2BB-00FE-4BCA-855A-C2F36BD27570}" destId="{CBB792B3-09A2-4457-8876-AA483304B496}" srcOrd="0" destOrd="0" parTransId="{3A17FE9D-72F9-42D1-8C97-31483949D0A1}" sibTransId="{9293E484-5A6E-4819-8F54-2C35DE4CC7C7}"/>
    <dgm:cxn modelId="{CB73CC0D-3FFA-4EFA-9B3C-C1F2783FB8CF}" type="presOf" srcId="{AFAB0A58-E50C-42AA-97FA-92054ABEDCEE}" destId="{E21E5857-9FA6-4E93-A004-43B6D857A1C6}" srcOrd="0" destOrd="0" presId="urn:microsoft.com/office/officeart/2008/layout/VerticalCurvedList"/>
    <dgm:cxn modelId="{532EC1D8-2164-40E3-8477-9126B15F5802}" type="presOf" srcId="{5776C2BB-00FE-4BCA-855A-C2F36BD27570}" destId="{CCA69147-1B06-49C2-97EF-C748AB6E501C}" srcOrd="0" destOrd="0" presId="urn:microsoft.com/office/officeart/2008/layout/VerticalCurvedList"/>
    <dgm:cxn modelId="{0C8956EB-CB4F-44FE-9E30-87688CE0AF4B}" srcId="{5776C2BB-00FE-4BCA-855A-C2F36BD27570}" destId="{B7559DA3-F136-4540-A204-809B44E52969}" srcOrd="1" destOrd="0" parTransId="{2A5B97B0-66CF-4216-AD5B-352B81B581B1}" sibTransId="{314AE2AE-AB8E-4559-A25A-C9C60BDFA761}"/>
    <dgm:cxn modelId="{99BA03B8-EB77-4DC8-BA16-621999A34395}" type="presOf" srcId="{CBB792B3-09A2-4457-8876-AA483304B496}" destId="{301E5539-0E50-4B5D-BAB6-D6632BD398DA}" srcOrd="0" destOrd="0" presId="urn:microsoft.com/office/officeart/2008/layout/VerticalCurvedList"/>
    <dgm:cxn modelId="{3B6DE9BD-687A-44D8-8845-36435DB0CBCF}" type="presParOf" srcId="{CCA69147-1B06-49C2-97EF-C748AB6E501C}" destId="{14941E43-0EF5-41AF-BE7F-56B076D14667}" srcOrd="0" destOrd="0" presId="urn:microsoft.com/office/officeart/2008/layout/VerticalCurvedList"/>
    <dgm:cxn modelId="{FA7C2F1E-E4D6-4DD0-80EA-6C55D8638F28}" type="presParOf" srcId="{14941E43-0EF5-41AF-BE7F-56B076D14667}" destId="{914EC1D2-8187-466A-A01B-1479BD3170EF}" srcOrd="0" destOrd="0" presId="urn:microsoft.com/office/officeart/2008/layout/VerticalCurvedList"/>
    <dgm:cxn modelId="{886499E5-6CB5-423F-93AD-07D5AC65F104}" type="presParOf" srcId="{914EC1D2-8187-466A-A01B-1479BD3170EF}" destId="{AC4869B8-19EC-40AE-996B-4E611A9F94CA}" srcOrd="0" destOrd="0" presId="urn:microsoft.com/office/officeart/2008/layout/VerticalCurvedList"/>
    <dgm:cxn modelId="{09A41B5A-409A-4540-8EBC-B24297F43E8E}" type="presParOf" srcId="{914EC1D2-8187-466A-A01B-1479BD3170EF}" destId="{C074CCE3-80DD-491E-8D3F-421055F2581D}" srcOrd="1" destOrd="0" presId="urn:microsoft.com/office/officeart/2008/layout/VerticalCurvedList"/>
    <dgm:cxn modelId="{D10E2F4A-CAC7-41C9-93F0-D4F5C5724CEB}" type="presParOf" srcId="{914EC1D2-8187-466A-A01B-1479BD3170EF}" destId="{F185A6CE-2F9B-4FC2-81D1-A0A9CCB6F203}" srcOrd="2" destOrd="0" presId="urn:microsoft.com/office/officeart/2008/layout/VerticalCurvedList"/>
    <dgm:cxn modelId="{BF1A220E-7CEC-477A-88B7-778C3AA43BDA}" type="presParOf" srcId="{914EC1D2-8187-466A-A01B-1479BD3170EF}" destId="{34405318-E403-4205-B9D3-01A135C743D3}" srcOrd="3" destOrd="0" presId="urn:microsoft.com/office/officeart/2008/layout/VerticalCurvedList"/>
    <dgm:cxn modelId="{A25E3F5B-8BD3-4B50-9148-BEF06CCF1DAD}" type="presParOf" srcId="{14941E43-0EF5-41AF-BE7F-56B076D14667}" destId="{301E5539-0E50-4B5D-BAB6-D6632BD398DA}" srcOrd="1" destOrd="0" presId="urn:microsoft.com/office/officeart/2008/layout/VerticalCurvedList"/>
    <dgm:cxn modelId="{C56BA980-9CB6-4EEC-9FEE-69028F165C6A}" type="presParOf" srcId="{14941E43-0EF5-41AF-BE7F-56B076D14667}" destId="{A6AC665B-E4A2-4EAB-A859-FD5E58745E1B}" srcOrd="2" destOrd="0" presId="urn:microsoft.com/office/officeart/2008/layout/VerticalCurvedList"/>
    <dgm:cxn modelId="{1B1A30E5-BA70-4682-AD1C-1082364B129F}" type="presParOf" srcId="{A6AC665B-E4A2-4EAB-A859-FD5E58745E1B}" destId="{4CF51A78-10D2-4BDA-AF22-A2228312728B}" srcOrd="0" destOrd="0" presId="urn:microsoft.com/office/officeart/2008/layout/VerticalCurvedList"/>
    <dgm:cxn modelId="{56EF7078-86E2-4BB2-B504-C804E2D0E3AF}" type="presParOf" srcId="{14941E43-0EF5-41AF-BE7F-56B076D14667}" destId="{447C7A67-4D7A-44F8-BA01-395D50872169}" srcOrd="3" destOrd="0" presId="urn:microsoft.com/office/officeart/2008/layout/VerticalCurvedList"/>
    <dgm:cxn modelId="{BEAB8E2A-378E-4459-856B-3762A016B259}" type="presParOf" srcId="{14941E43-0EF5-41AF-BE7F-56B076D14667}" destId="{D9A79779-E48C-4874-B076-0DED1EF09FDE}" srcOrd="4" destOrd="0" presId="urn:microsoft.com/office/officeart/2008/layout/VerticalCurvedList"/>
    <dgm:cxn modelId="{3C742894-FCD6-4942-BDC2-398331D266AF}" type="presParOf" srcId="{D9A79779-E48C-4874-B076-0DED1EF09FDE}" destId="{817B538E-D013-4E82-A588-9735BC7758D8}" srcOrd="0" destOrd="0" presId="urn:microsoft.com/office/officeart/2008/layout/VerticalCurvedList"/>
    <dgm:cxn modelId="{415B9F8B-63FF-498E-B55D-7D6B5882BCAD}" type="presParOf" srcId="{14941E43-0EF5-41AF-BE7F-56B076D14667}" destId="{0655E20B-146F-43EF-97BB-9D47DBF3DFE6}" srcOrd="5" destOrd="0" presId="urn:microsoft.com/office/officeart/2008/layout/VerticalCurvedList"/>
    <dgm:cxn modelId="{9163E54A-0AC1-48F7-8C22-F1B44DD939B2}" type="presParOf" srcId="{14941E43-0EF5-41AF-BE7F-56B076D14667}" destId="{711CDD5C-854E-479F-B904-779EB0358C9E}" srcOrd="6" destOrd="0" presId="urn:microsoft.com/office/officeart/2008/layout/VerticalCurvedList"/>
    <dgm:cxn modelId="{694BDA76-1B1C-4F3B-8328-44A34FFA339C}" type="presParOf" srcId="{711CDD5C-854E-479F-B904-779EB0358C9E}" destId="{442346A1-F265-4A7B-B0B7-FE2F253F0D28}" srcOrd="0" destOrd="0" presId="urn:microsoft.com/office/officeart/2008/layout/VerticalCurvedList"/>
    <dgm:cxn modelId="{913D601F-A55D-4FF6-BD46-F0CEC109005A}" type="presParOf" srcId="{14941E43-0EF5-41AF-BE7F-56B076D14667}" destId="{E21E5857-9FA6-4E93-A004-43B6D857A1C6}" srcOrd="7" destOrd="0" presId="urn:microsoft.com/office/officeart/2008/layout/VerticalCurvedList"/>
    <dgm:cxn modelId="{2CB68F02-4F54-4D12-87AF-C705196CC196}" type="presParOf" srcId="{14941E43-0EF5-41AF-BE7F-56B076D14667}" destId="{0FE165A4-9EB8-422B-803E-E3E006488DF2}" srcOrd="8" destOrd="0" presId="urn:microsoft.com/office/officeart/2008/layout/VerticalCurvedList"/>
    <dgm:cxn modelId="{15A6751D-61AA-4D6A-B7D9-2CB5534A1ABD}" type="presParOf" srcId="{0FE165A4-9EB8-422B-803E-E3E006488DF2}" destId="{C590A60D-5248-444B-8930-AEB4A4922972}" srcOrd="0" destOrd="0" presId="urn:microsoft.com/office/officeart/2008/layout/VerticalCurvedList"/>
    <dgm:cxn modelId="{8072D785-2942-4138-9CD6-DF266BFD01F0}" type="presParOf" srcId="{14941E43-0EF5-41AF-BE7F-56B076D14667}" destId="{3146C6C4-E595-42A1-A737-703619F14550}" srcOrd="9" destOrd="0" presId="urn:microsoft.com/office/officeart/2008/layout/VerticalCurvedList"/>
    <dgm:cxn modelId="{9564B640-7260-4769-9031-168AE37C3830}" type="presParOf" srcId="{14941E43-0EF5-41AF-BE7F-56B076D14667}" destId="{FB7C98B5-455B-4DB8-8090-37DA172A4D21}" srcOrd="10" destOrd="0" presId="urn:microsoft.com/office/officeart/2008/layout/VerticalCurvedList"/>
    <dgm:cxn modelId="{742C351E-9642-4695-BC7C-4B4E037878CB}" type="presParOf" srcId="{FB7C98B5-455B-4DB8-8090-37DA172A4D21}" destId="{AA79DB40-AEA6-4427-89AF-2D5B17D1A1AE}"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756A51-A4AD-4CF4-9D17-32D89CA0DC87}" type="doc">
      <dgm:prSet loTypeId="urn:microsoft.com/office/officeart/2005/8/layout/StepDownProcess" loCatId="process" qsTypeId="urn:microsoft.com/office/officeart/2005/8/quickstyle/simple5" qsCatId="simple" csTypeId="urn:microsoft.com/office/officeart/2005/8/colors/accent0_3" csCatId="mainScheme" phldr="1"/>
      <dgm:spPr/>
      <dgm:t>
        <a:bodyPr/>
        <a:lstStyle/>
        <a:p>
          <a:endParaRPr lang="fr-FR"/>
        </a:p>
      </dgm:t>
    </dgm:pt>
    <dgm:pt modelId="{8EBD7106-791E-4266-A95A-6B011CDEED12}">
      <dgm:prSet phldrT="[Texte]">
        <dgm:style>
          <a:lnRef idx="2">
            <a:schemeClr val="dk1"/>
          </a:lnRef>
          <a:fillRef idx="1">
            <a:schemeClr val="lt1"/>
          </a:fillRef>
          <a:effectRef idx="0">
            <a:schemeClr val="dk1"/>
          </a:effectRef>
          <a:fontRef idx="minor">
            <a:schemeClr val="dk1"/>
          </a:fontRef>
        </dgm:style>
      </dgm:prSet>
      <dgm:spPr/>
      <dgm:t>
        <a:bodyPr/>
        <a:lstStyle/>
        <a:p>
          <a:r>
            <a:rPr lang="fr-FR" b="0" cap="none" spc="0" dirty="0" smtClean="0">
              <a:ln w="0"/>
              <a:effectLst>
                <a:outerShdw blurRad="38100" dist="19050" dir="2700000" algn="tl" rotWithShape="0">
                  <a:schemeClr val="dk1">
                    <a:alpha val="40000"/>
                  </a:schemeClr>
                </a:outerShdw>
              </a:effectLst>
            </a:rPr>
            <a:t>Evalue le besoin de compensation</a:t>
          </a:r>
          <a:endParaRPr lang="fr-FR" b="0" cap="none" spc="0" dirty="0">
            <a:ln w="0"/>
            <a:effectLst>
              <a:outerShdw blurRad="38100" dist="19050" dir="2700000" algn="tl" rotWithShape="0">
                <a:schemeClr val="dk1">
                  <a:alpha val="40000"/>
                </a:schemeClr>
              </a:outerShdw>
            </a:effectLst>
          </a:endParaRPr>
        </a:p>
      </dgm:t>
    </dgm:pt>
    <dgm:pt modelId="{1C142760-6351-4FD8-AC3A-92651E99AB05}" type="parTrans" cxnId="{EE564A42-29FD-4CBF-914F-5A091FC75176}">
      <dgm:prSet/>
      <dgm:spPr/>
      <dgm:t>
        <a:bodyPr/>
        <a:lstStyle/>
        <a:p>
          <a:endParaRPr lang="fr-FR"/>
        </a:p>
      </dgm:t>
    </dgm:pt>
    <dgm:pt modelId="{4552C97A-A130-47C8-BAB5-F39E49EA9555}" type="sibTrans" cxnId="{EE564A42-29FD-4CBF-914F-5A091FC75176}">
      <dgm:prSet/>
      <dgm:spPr/>
      <dgm:t>
        <a:bodyPr/>
        <a:lstStyle/>
        <a:p>
          <a:endParaRPr lang="fr-FR"/>
        </a:p>
      </dgm:t>
    </dgm:pt>
    <dgm:pt modelId="{31956F78-8C1C-4BD6-8C35-270A4045DE51}">
      <dgm:prSet phldrT="[Texte]"/>
      <dgm:spPr/>
      <dgm:t>
        <a:bodyPr/>
        <a:lstStyle/>
        <a:p>
          <a:endParaRPr lang="fr-FR" dirty="0"/>
        </a:p>
      </dgm:t>
    </dgm:pt>
    <dgm:pt modelId="{B845DAE3-735F-4559-A75A-02BEA5C61D56}" type="parTrans" cxnId="{0C01F1C7-808C-4332-A3D3-EC9000E4C17B}">
      <dgm:prSet/>
      <dgm:spPr/>
      <dgm:t>
        <a:bodyPr/>
        <a:lstStyle/>
        <a:p>
          <a:endParaRPr lang="fr-FR"/>
        </a:p>
      </dgm:t>
    </dgm:pt>
    <dgm:pt modelId="{A14C9DE9-C8D8-440D-8EEE-B76941BE3448}" type="sibTrans" cxnId="{0C01F1C7-808C-4332-A3D3-EC9000E4C17B}">
      <dgm:prSet/>
      <dgm:spPr/>
      <dgm:t>
        <a:bodyPr/>
        <a:lstStyle/>
        <a:p>
          <a:endParaRPr lang="fr-FR"/>
        </a:p>
      </dgm:t>
    </dgm:pt>
    <dgm:pt modelId="{7E23A29D-5951-4FEB-AF6D-571C3512D87A}">
      <dgm:prSet phldrT="[Texte]">
        <dgm:style>
          <a:lnRef idx="2">
            <a:schemeClr val="dk1"/>
          </a:lnRef>
          <a:fillRef idx="1">
            <a:schemeClr val="lt1"/>
          </a:fillRef>
          <a:effectRef idx="0">
            <a:schemeClr val="dk1"/>
          </a:effectRef>
          <a:fontRef idx="minor">
            <a:schemeClr val="dk1"/>
          </a:fontRef>
        </dgm:style>
      </dgm:prSet>
      <dgm:spPr/>
      <dgm:t>
        <a:bodyPr/>
        <a:lstStyle/>
        <a:p>
          <a:r>
            <a:rPr lang="fr-FR" b="0" cap="none" spc="0" smtClean="0">
              <a:ln w="0"/>
              <a:effectLst>
                <a:outerShdw blurRad="38100" dist="19050" dir="2700000" algn="tl" rotWithShape="0">
                  <a:schemeClr val="dk1">
                    <a:alpha val="40000"/>
                  </a:schemeClr>
                </a:outerShdw>
              </a:effectLst>
            </a:rPr>
            <a:t>Notifie l’aide</a:t>
          </a:r>
          <a:endParaRPr lang="fr-FR" b="0" cap="none" spc="0" dirty="0">
            <a:ln w="0"/>
            <a:effectLst>
              <a:outerShdw blurRad="38100" dist="19050" dir="2700000" algn="tl" rotWithShape="0">
                <a:schemeClr val="dk1">
                  <a:alpha val="40000"/>
                </a:schemeClr>
              </a:outerShdw>
            </a:effectLst>
          </a:endParaRPr>
        </a:p>
      </dgm:t>
    </dgm:pt>
    <dgm:pt modelId="{FCE22F02-9378-4E2B-A7B0-5A6384D7FBB9}" type="parTrans" cxnId="{12F67D01-9E9F-451E-A0F7-6EDD311C5ABF}">
      <dgm:prSet/>
      <dgm:spPr/>
      <dgm:t>
        <a:bodyPr/>
        <a:lstStyle/>
        <a:p>
          <a:endParaRPr lang="fr-FR"/>
        </a:p>
      </dgm:t>
    </dgm:pt>
    <dgm:pt modelId="{1D7ED672-8EB8-48D3-AA3D-5488941A64C1}" type="sibTrans" cxnId="{12F67D01-9E9F-451E-A0F7-6EDD311C5ABF}">
      <dgm:prSet/>
      <dgm:spPr/>
      <dgm:t>
        <a:bodyPr/>
        <a:lstStyle/>
        <a:p>
          <a:endParaRPr lang="fr-FR"/>
        </a:p>
      </dgm:t>
    </dgm:pt>
    <dgm:pt modelId="{D6B3C1CD-E623-4E98-A911-E8D649D7BA36}">
      <dgm:prSet phldrT="[Texte]" custT="1"/>
      <dgm:spPr/>
      <dgm:t>
        <a:bodyPr/>
        <a:lstStyle/>
        <a:p>
          <a:pPr>
            <a:lnSpc>
              <a:spcPct val="100000"/>
            </a:lnSpc>
            <a:spcAft>
              <a:spcPts val="1200"/>
            </a:spcAft>
          </a:pPr>
          <a:r>
            <a:rPr lang="fr-FR" sz="1400" dirty="0" smtClean="0"/>
            <a:t>Aide humaine individuelle = quotité indiquée</a:t>
          </a:r>
          <a:endParaRPr lang="fr-FR" sz="1400" dirty="0"/>
        </a:p>
      </dgm:t>
    </dgm:pt>
    <dgm:pt modelId="{7159CD11-6D85-48E9-9C91-706946C5224F}" type="parTrans" cxnId="{74F58D19-C069-4D68-998D-BB10DD88112E}">
      <dgm:prSet/>
      <dgm:spPr/>
      <dgm:t>
        <a:bodyPr/>
        <a:lstStyle/>
        <a:p>
          <a:endParaRPr lang="fr-FR"/>
        </a:p>
      </dgm:t>
    </dgm:pt>
    <dgm:pt modelId="{D2E0FC0B-9901-4D1F-BEB2-E76F08F9AD70}" type="sibTrans" cxnId="{74F58D19-C069-4D68-998D-BB10DD88112E}">
      <dgm:prSet/>
      <dgm:spPr/>
      <dgm:t>
        <a:bodyPr/>
        <a:lstStyle/>
        <a:p>
          <a:endParaRPr lang="fr-FR"/>
        </a:p>
      </dgm:t>
    </dgm:pt>
    <dgm:pt modelId="{69110157-338B-4191-B09D-314A158116B0}">
      <dgm:prSet phldrT="[Texte]">
        <dgm:style>
          <a:lnRef idx="2">
            <a:schemeClr val="dk1"/>
          </a:lnRef>
          <a:fillRef idx="1">
            <a:schemeClr val="lt1"/>
          </a:fillRef>
          <a:effectRef idx="0">
            <a:schemeClr val="dk1"/>
          </a:effectRef>
          <a:fontRef idx="minor">
            <a:schemeClr val="dk1"/>
          </a:fontRef>
        </dgm:style>
      </dgm:prSet>
      <dgm:spPr/>
      <dgm:t>
        <a:bodyPr/>
        <a:lstStyle/>
        <a:p>
          <a:r>
            <a:rPr lang="fr-FR" b="0" cap="none" spc="0" dirty="0" smtClean="0">
              <a:ln w="0"/>
              <a:effectLst>
                <a:outerShdw blurRad="38100" dist="19050" dir="2700000" algn="tl" rotWithShape="0">
                  <a:schemeClr val="dk1">
                    <a:alpha val="40000"/>
                  </a:schemeClr>
                </a:outerShdw>
              </a:effectLst>
            </a:rPr>
            <a:t>Transmet les notifications</a:t>
          </a:r>
          <a:endParaRPr lang="fr-FR" b="0" cap="none" spc="0" dirty="0">
            <a:ln w="0"/>
            <a:effectLst>
              <a:outerShdw blurRad="38100" dist="19050" dir="2700000" algn="tl" rotWithShape="0">
                <a:schemeClr val="dk1">
                  <a:alpha val="40000"/>
                </a:schemeClr>
              </a:outerShdw>
            </a:effectLst>
          </a:endParaRPr>
        </a:p>
      </dgm:t>
    </dgm:pt>
    <dgm:pt modelId="{2540D1C9-2ACD-4B23-81C1-B218BF05AFCE}" type="parTrans" cxnId="{EA09B667-A509-45B9-8B9B-B6AF1E988291}">
      <dgm:prSet/>
      <dgm:spPr/>
      <dgm:t>
        <a:bodyPr/>
        <a:lstStyle/>
        <a:p>
          <a:endParaRPr lang="fr-FR"/>
        </a:p>
      </dgm:t>
    </dgm:pt>
    <dgm:pt modelId="{55DB15D5-9A16-4327-9B3E-EB74CB0074DA}" type="sibTrans" cxnId="{EA09B667-A509-45B9-8B9B-B6AF1E988291}">
      <dgm:prSet/>
      <dgm:spPr/>
      <dgm:t>
        <a:bodyPr/>
        <a:lstStyle/>
        <a:p>
          <a:endParaRPr lang="fr-FR"/>
        </a:p>
      </dgm:t>
    </dgm:pt>
    <dgm:pt modelId="{31F2296D-BE23-40D1-82FE-89858ABF89E8}">
      <dgm:prSet phldrT="[Texte]" custT="1"/>
      <dgm:spPr/>
      <dgm:t>
        <a:bodyPr/>
        <a:lstStyle/>
        <a:p>
          <a:r>
            <a:rPr lang="fr-FR" sz="1400" dirty="0" smtClean="0"/>
            <a:t>Aux familles</a:t>
          </a:r>
          <a:endParaRPr lang="fr-FR" sz="1400" dirty="0"/>
        </a:p>
      </dgm:t>
    </dgm:pt>
    <dgm:pt modelId="{862E1DFC-4578-4E25-A137-67024DDD2077}" type="parTrans" cxnId="{3B7118CA-5CDC-4A53-80B2-2DF6A40A9DAA}">
      <dgm:prSet/>
      <dgm:spPr/>
      <dgm:t>
        <a:bodyPr/>
        <a:lstStyle/>
        <a:p>
          <a:endParaRPr lang="fr-FR"/>
        </a:p>
      </dgm:t>
    </dgm:pt>
    <dgm:pt modelId="{FE5886E0-FD09-48AF-BAED-2F3668DC5E42}" type="sibTrans" cxnId="{3B7118CA-5CDC-4A53-80B2-2DF6A40A9DAA}">
      <dgm:prSet/>
      <dgm:spPr/>
      <dgm:t>
        <a:bodyPr/>
        <a:lstStyle/>
        <a:p>
          <a:endParaRPr lang="fr-FR"/>
        </a:p>
      </dgm:t>
    </dgm:pt>
    <dgm:pt modelId="{E0BB0DF9-98F5-4654-90D4-D9234EEC9907}">
      <dgm:prSet phldrT="[Texte]" custT="1"/>
      <dgm:spPr/>
      <dgm:t>
        <a:bodyPr/>
        <a:lstStyle/>
        <a:p>
          <a:pPr>
            <a:lnSpc>
              <a:spcPct val="90000"/>
            </a:lnSpc>
            <a:spcAft>
              <a:spcPct val="15000"/>
            </a:spcAft>
          </a:pPr>
          <a:r>
            <a:rPr lang="fr-FR" sz="1400" dirty="0" smtClean="0"/>
            <a:t>Aide humaine  mutualisée = pas de quotité renseignée</a:t>
          </a:r>
          <a:endParaRPr lang="fr-FR" sz="1400" dirty="0"/>
        </a:p>
      </dgm:t>
    </dgm:pt>
    <dgm:pt modelId="{5DFC7269-23F4-4BF2-9A90-E327C00CD756}" type="parTrans" cxnId="{1137B470-84AE-4D21-8A80-A1A91E14CBD5}">
      <dgm:prSet/>
      <dgm:spPr/>
      <dgm:t>
        <a:bodyPr/>
        <a:lstStyle/>
        <a:p>
          <a:endParaRPr lang="fr-FR"/>
        </a:p>
      </dgm:t>
    </dgm:pt>
    <dgm:pt modelId="{45DF4AC4-28F8-4800-8F02-6BD6F5E7AFFE}" type="sibTrans" cxnId="{1137B470-84AE-4D21-8A80-A1A91E14CBD5}">
      <dgm:prSet/>
      <dgm:spPr/>
      <dgm:t>
        <a:bodyPr/>
        <a:lstStyle/>
        <a:p>
          <a:endParaRPr lang="fr-FR"/>
        </a:p>
      </dgm:t>
    </dgm:pt>
    <dgm:pt modelId="{0E81BEA8-38E4-4192-9D4D-CEA62775C6B0}">
      <dgm:prSet phldrT="[Texte]" custT="1"/>
      <dgm:spPr/>
      <dgm:t>
        <a:bodyPr/>
        <a:lstStyle/>
        <a:p>
          <a:r>
            <a:rPr lang="fr-FR" sz="1400" dirty="0" smtClean="0"/>
            <a:t>Aux enseignants référents</a:t>
          </a:r>
          <a:endParaRPr lang="fr-FR" sz="1400" dirty="0"/>
        </a:p>
      </dgm:t>
    </dgm:pt>
    <dgm:pt modelId="{F73F5822-5A5F-49E4-BE3A-238BFBF522F1}" type="parTrans" cxnId="{289949AE-1432-4981-A277-1D1D98A166B0}">
      <dgm:prSet/>
      <dgm:spPr/>
      <dgm:t>
        <a:bodyPr/>
        <a:lstStyle/>
        <a:p>
          <a:endParaRPr lang="fr-FR"/>
        </a:p>
      </dgm:t>
    </dgm:pt>
    <dgm:pt modelId="{81D1290A-D2F6-4675-9915-3FE48EAEFF3D}" type="sibTrans" cxnId="{289949AE-1432-4981-A277-1D1D98A166B0}">
      <dgm:prSet/>
      <dgm:spPr/>
      <dgm:t>
        <a:bodyPr/>
        <a:lstStyle/>
        <a:p>
          <a:endParaRPr lang="fr-FR"/>
        </a:p>
      </dgm:t>
    </dgm:pt>
    <dgm:pt modelId="{0F1E87CC-5379-44F4-993A-1E18B0AAE803}">
      <dgm:prSet phldrT="[Texte]" custT="1"/>
      <dgm:spPr/>
      <dgm:t>
        <a:bodyPr/>
        <a:lstStyle/>
        <a:p>
          <a:r>
            <a:rPr lang="fr-FR" sz="1400" dirty="0" smtClean="0"/>
            <a:t>Au SEI</a:t>
          </a:r>
          <a:endParaRPr lang="fr-FR" sz="1400" dirty="0"/>
        </a:p>
      </dgm:t>
    </dgm:pt>
    <dgm:pt modelId="{4C920160-E517-41AE-99C2-13A3244868B8}" type="parTrans" cxnId="{FC0B3F98-9B0A-4D3E-B5A9-2BA092D67EC9}">
      <dgm:prSet/>
      <dgm:spPr/>
      <dgm:t>
        <a:bodyPr/>
        <a:lstStyle/>
        <a:p>
          <a:endParaRPr lang="fr-FR"/>
        </a:p>
      </dgm:t>
    </dgm:pt>
    <dgm:pt modelId="{22B84930-7032-4F2C-98F5-F513DC781328}" type="sibTrans" cxnId="{FC0B3F98-9B0A-4D3E-B5A9-2BA092D67EC9}">
      <dgm:prSet/>
      <dgm:spPr/>
      <dgm:t>
        <a:bodyPr/>
        <a:lstStyle/>
        <a:p>
          <a:endParaRPr lang="fr-FR"/>
        </a:p>
      </dgm:t>
    </dgm:pt>
    <dgm:pt modelId="{970AE134-2845-4CE2-89BC-B959D3787BA2}" type="pres">
      <dgm:prSet presAssocID="{CE756A51-A4AD-4CF4-9D17-32D89CA0DC87}" presName="rootnode" presStyleCnt="0">
        <dgm:presLayoutVars>
          <dgm:chMax/>
          <dgm:chPref/>
          <dgm:dir/>
          <dgm:animLvl val="lvl"/>
        </dgm:presLayoutVars>
      </dgm:prSet>
      <dgm:spPr/>
      <dgm:t>
        <a:bodyPr/>
        <a:lstStyle/>
        <a:p>
          <a:endParaRPr lang="fr-FR"/>
        </a:p>
      </dgm:t>
    </dgm:pt>
    <dgm:pt modelId="{8E4389F0-7C29-4F08-A96A-406CCB867587}" type="pres">
      <dgm:prSet presAssocID="{8EBD7106-791E-4266-A95A-6B011CDEED12}" presName="composite" presStyleCnt="0"/>
      <dgm:spPr/>
    </dgm:pt>
    <dgm:pt modelId="{4C83D630-4483-42F6-BF98-D4D020CEA450}" type="pres">
      <dgm:prSet presAssocID="{8EBD7106-791E-4266-A95A-6B011CDEED12}" presName="bentUpArrow1" presStyleLbl="alignImgPlace1" presStyleIdx="0" presStyleCnt="2" custLinFactNeighborX="-74592" custLinFactNeighborY="5922"/>
      <dgm:spPr/>
    </dgm:pt>
    <dgm:pt modelId="{E35744E7-7223-420D-AF01-8E5C1C6BE0E0}" type="pres">
      <dgm:prSet presAssocID="{8EBD7106-791E-4266-A95A-6B011CDEED12}" presName="ParentText" presStyleLbl="node1" presStyleIdx="0" presStyleCnt="3" custLinFactNeighborX="-50050">
        <dgm:presLayoutVars>
          <dgm:chMax val="1"/>
          <dgm:chPref val="1"/>
          <dgm:bulletEnabled val="1"/>
        </dgm:presLayoutVars>
      </dgm:prSet>
      <dgm:spPr/>
      <dgm:t>
        <a:bodyPr/>
        <a:lstStyle/>
        <a:p>
          <a:endParaRPr lang="fr-FR"/>
        </a:p>
      </dgm:t>
    </dgm:pt>
    <dgm:pt modelId="{6AE4DADA-F562-4050-BBA7-277567AAF091}" type="pres">
      <dgm:prSet presAssocID="{8EBD7106-791E-4266-A95A-6B011CDEED12}" presName="ChildText" presStyleLbl="revTx" presStyleIdx="0" presStyleCnt="3">
        <dgm:presLayoutVars>
          <dgm:chMax val="0"/>
          <dgm:chPref val="0"/>
          <dgm:bulletEnabled val="1"/>
        </dgm:presLayoutVars>
      </dgm:prSet>
      <dgm:spPr/>
      <dgm:t>
        <a:bodyPr/>
        <a:lstStyle/>
        <a:p>
          <a:endParaRPr lang="fr-FR"/>
        </a:p>
      </dgm:t>
    </dgm:pt>
    <dgm:pt modelId="{D7341AFF-4850-44B0-AA38-9BC528A32A05}" type="pres">
      <dgm:prSet presAssocID="{4552C97A-A130-47C8-BAB5-F39E49EA9555}" presName="sibTrans" presStyleCnt="0"/>
      <dgm:spPr/>
    </dgm:pt>
    <dgm:pt modelId="{DCD7C398-7D95-4E9F-B237-B86EA37E1314}" type="pres">
      <dgm:prSet presAssocID="{7E23A29D-5951-4FEB-AF6D-571C3512D87A}" presName="composite" presStyleCnt="0"/>
      <dgm:spPr/>
    </dgm:pt>
    <dgm:pt modelId="{04D22DE9-4D5F-408C-9048-B54A2E804453}" type="pres">
      <dgm:prSet presAssocID="{7E23A29D-5951-4FEB-AF6D-571C3512D87A}" presName="bentUpArrow1" presStyleLbl="alignImgPlace1" presStyleIdx="1" presStyleCnt="2" custLinFactNeighborX="-75459"/>
      <dgm:spPr/>
    </dgm:pt>
    <dgm:pt modelId="{8D7CFBAA-E1DA-4FB1-B333-4DF5E299B254}" type="pres">
      <dgm:prSet presAssocID="{7E23A29D-5951-4FEB-AF6D-571C3512D87A}" presName="ParentText" presStyleLbl="node1" presStyleIdx="1" presStyleCnt="3" custLinFactNeighborX="-53122" custLinFactNeighborY="-4190">
        <dgm:presLayoutVars>
          <dgm:chMax val="1"/>
          <dgm:chPref val="1"/>
          <dgm:bulletEnabled val="1"/>
        </dgm:presLayoutVars>
      </dgm:prSet>
      <dgm:spPr/>
      <dgm:t>
        <a:bodyPr/>
        <a:lstStyle/>
        <a:p>
          <a:endParaRPr lang="fr-FR"/>
        </a:p>
      </dgm:t>
    </dgm:pt>
    <dgm:pt modelId="{6F21B7AD-D99A-4758-AAB3-361D4C7EBBC6}" type="pres">
      <dgm:prSet presAssocID="{7E23A29D-5951-4FEB-AF6D-571C3512D87A}" presName="ChildText" presStyleLbl="revTx" presStyleIdx="1" presStyleCnt="3" custScaleX="380666" custLinFactNeighborX="76054" custLinFactNeighborY="57">
        <dgm:presLayoutVars>
          <dgm:chMax val="0"/>
          <dgm:chPref val="0"/>
          <dgm:bulletEnabled val="1"/>
        </dgm:presLayoutVars>
      </dgm:prSet>
      <dgm:spPr/>
      <dgm:t>
        <a:bodyPr/>
        <a:lstStyle/>
        <a:p>
          <a:endParaRPr lang="fr-FR"/>
        </a:p>
      </dgm:t>
    </dgm:pt>
    <dgm:pt modelId="{1B6584FD-2C24-45DD-899D-4B5CB06F973D}" type="pres">
      <dgm:prSet presAssocID="{1D7ED672-8EB8-48D3-AA3D-5488941A64C1}" presName="sibTrans" presStyleCnt="0"/>
      <dgm:spPr/>
    </dgm:pt>
    <dgm:pt modelId="{B7EB0912-C465-4B24-9358-8AFC6389CEB9}" type="pres">
      <dgm:prSet presAssocID="{69110157-338B-4191-B09D-314A158116B0}" presName="composite" presStyleCnt="0"/>
      <dgm:spPr/>
    </dgm:pt>
    <dgm:pt modelId="{8DC6D49B-AB7D-46F5-91DB-DE3067FC8452}" type="pres">
      <dgm:prSet presAssocID="{69110157-338B-4191-B09D-314A158116B0}" presName="ParentText" presStyleLbl="node1" presStyleIdx="2" presStyleCnt="3" custLinFactNeighborX="-53401">
        <dgm:presLayoutVars>
          <dgm:chMax val="1"/>
          <dgm:chPref val="1"/>
          <dgm:bulletEnabled val="1"/>
        </dgm:presLayoutVars>
      </dgm:prSet>
      <dgm:spPr/>
      <dgm:t>
        <a:bodyPr/>
        <a:lstStyle/>
        <a:p>
          <a:endParaRPr lang="fr-FR"/>
        </a:p>
      </dgm:t>
    </dgm:pt>
    <dgm:pt modelId="{837EB47C-7F2B-4ED4-9AA4-48E9E1363DF1}" type="pres">
      <dgm:prSet presAssocID="{69110157-338B-4191-B09D-314A158116B0}" presName="FinalChildText" presStyleLbl="revTx" presStyleIdx="2" presStyleCnt="3" custScaleX="281707" custLinFactNeighborX="21231" custLinFactNeighborY="3110">
        <dgm:presLayoutVars>
          <dgm:chMax val="0"/>
          <dgm:chPref val="0"/>
          <dgm:bulletEnabled val="1"/>
        </dgm:presLayoutVars>
      </dgm:prSet>
      <dgm:spPr/>
      <dgm:t>
        <a:bodyPr/>
        <a:lstStyle/>
        <a:p>
          <a:endParaRPr lang="fr-FR"/>
        </a:p>
      </dgm:t>
    </dgm:pt>
  </dgm:ptLst>
  <dgm:cxnLst>
    <dgm:cxn modelId="{CB883C7F-E8C0-4345-8970-34B9761A04A7}" type="presOf" srcId="{7E23A29D-5951-4FEB-AF6D-571C3512D87A}" destId="{8D7CFBAA-E1DA-4FB1-B333-4DF5E299B254}" srcOrd="0" destOrd="0" presId="urn:microsoft.com/office/officeart/2005/8/layout/StepDownProcess"/>
    <dgm:cxn modelId="{3B7118CA-5CDC-4A53-80B2-2DF6A40A9DAA}" srcId="{69110157-338B-4191-B09D-314A158116B0}" destId="{31F2296D-BE23-40D1-82FE-89858ABF89E8}" srcOrd="0" destOrd="0" parTransId="{862E1DFC-4578-4E25-A137-67024DDD2077}" sibTransId="{FE5886E0-FD09-48AF-BAED-2F3668DC5E42}"/>
    <dgm:cxn modelId="{2E29E498-B70C-4607-8774-C033103BAB92}" type="presOf" srcId="{E0BB0DF9-98F5-4654-90D4-D9234EEC9907}" destId="{6F21B7AD-D99A-4758-AAB3-361D4C7EBBC6}" srcOrd="0" destOrd="1" presId="urn:microsoft.com/office/officeart/2005/8/layout/StepDownProcess"/>
    <dgm:cxn modelId="{1137B470-84AE-4D21-8A80-A1A91E14CBD5}" srcId="{7E23A29D-5951-4FEB-AF6D-571C3512D87A}" destId="{E0BB0DF9-98F5-4654-90D4-D9234EEC9907}" srcOrd="1" destOrd="0" parTransId="{5DFC7269-23F4-4BF2-9A90-E327C00CD756}" sibTransId="{45DF4AC4-28F8-4800-8F02-6BD6F5E7AFFE}"/>
    <dgm:cxn modelId="{EA09B667-A509-45B9-8B9B-B6AF1E988291}" srcId="{CE756A51-A4AD-4CF4-9D17-32D89CA0DC87}" destId="{69110157-338B-4191-B09D-314A158116B0}" srcOrd="2" destOrd="0" parTransId="{2540D1C9-2ACD-4B23-81C1-B218BF05AFCE}" sibTransId="{55DB15D5-9A16-4327-9B3E-EB74CB0074DA}"/>
    <dgm:cxn modelId="{74F58D19-C069-4D68-998D-BB10DD88112E}" srcId="{7E23A29D-5951-4FEB-AF6D-571C3512D87A}" destId="{D6B3C1CD-E623-4E98-A911-E8D649D7BA36}" srcOrd="0" destOrd="0" parTransId="{7159CD11-6D85-48E9-9C91-706946C5224F}" sibTransId="{D2E0FC0B-9901-4D1F-BEB2-E76F08F9AD70}"/>
    <dgm:cxn modelId="{0C01F1C7-808C-4332-A3D3-EC9000E4C17B}" srcId="{8EBD7106-791E-4266-A95A-6B011CDEED12}" destId="{31956F78-8C1C-4BD6-8C35-270A4045DE51}" srcOrd="0" destOrd="0" parTransId="{B845DAE3-735F-4559-A75A-02BEA5C61D56}" sibTransId="{A14C9DE9-C8D8-440D-8EEE-B76941BE3448}"/>
    <dgm:cxn modelId="{88C1EF4E-5987-4A9D-A6BA-F59256CC29BC}" type="presOf" srcId="{CE756A51-A4AD-4CF4-9D17-32D89CA0DC87}" destId="{970AE134-2845-4CE2-89BC-B959D3787BA2}" srcOrd="0" destOrd="0" presId="urn:microsoft.com/office/officeart/2005/8/layout/StepDownProcess"/>
    <dgm:cxn modelId="{289949AE-1432-4981-A277-1D1D98A166B0}" srcId="{69110157-338B-4191-B09D-314A158116B0}" destId="{0E81BEA8-38E4-4192-9D4D-CEA62775C6B0}" srcOrd="1" destOrd="0" parTransId="{F73F5822-5A5F-49E4-BE3A-238BFBF522F1}" sibTransId="{81D1290A-D2F6-4675-9915-3FE48EAEFF3D}"/>
    <dgm:cxn modelId="{3B42CCA4-1B07-4CF8-907D-DFD18FA887C6}" type="presOf" srcId="{8EBD7106-791E-4266-A95A-6B011CDEED12}" destId="{E35744E7-7223-420D-AF01-8E5C1C6BE0E0}" srcOrd="0" destOrd="0" presId="urn:microsoft.com/office/officeart/2005/8/layout/StepDownProcess"/>
    <dgm:cxn modelId="{E07C6CF5-8FDC-4547-980B-6B19A704AA79}" type="presOf" srcId="{31F2296D-BE23-40D1-82FE-89858ABF89E8}" destId="{837EB47C-7F2B-4ED4-9AA4-48E9E1363DF1}" srcOrd="0" destOrd="0" presId="urn:microsoft.com/office/officeart/2005/8/layout/StepDownProcess"/>
    <dgm:cxn modelId="{496B7545-28E8-4B97-A229-B9537288B2D5}" type="presOf" srcId="{D6B3C1CD-E623-4E98-A911-E8D649D7BA36}" destId="{6F21B7AD-D99A-4758-AAB3-361D4C7EBBC6}" srcOrd="0" destOrd="0" presId="urn:microsoft.com/office/officeart/2005/8/layout/StepDownProcess"/>
    <dgm:cxn modelId="{1F0A36A9-54F5-4959-8040-BE3F2B380F20}" type="presOf" srcId="{0E81BEA8-38E4-4192-9D4D-CEA62775C6B0}" destId="{837EB47C-7F2B-4ED4-9AA4-48E9E1363DF1}" srcOrd="0" destOrd="1" presId="urn:microsoft.com/office/officeart/2005/8/layout/StepDownProcess"/>
    <dgm:cxn modelId="{E7A9CE6E-4D15-4184-BD80-E2F0CD93FE9A}" type="presOf" srcId="{0F1E87CC-5379-44F4-993A-1E18B0AAE803}" destId="{837EB47C-7F2B-4ED4-9AA4-48E9E1363DF1}" srcOrd="0" destOrd="2" presId="urn:microsoft.com/office/officeart/2005/8/layout/StepDownProcess"/>
    <dgm:cxn modelId="{955E93EE-7104-44F2-ACA2-7BD49EFF019E}" type="presOf" srcId="{69110157-338B-4191-B09D-314A158116B0}" destId="{8DC6D49B-AB7D-46F5-91DB-DE3067FC8452}" srcOrd="0" destOrd="0" presId="urn:microsoft.com/office/officeart/2005/8/layout/StepDownProcess"/>
    <dgm:cxn modelId="{12F67D01-9E9F-451E-A0F7-6EDD311C5ABF}" srcId="{CE756A51-A4AD-4CF4-9D17-32D89CA0DC87}" destId="{7E23A29D-5951-4FEB-AF6D-571C3512D87A}" srcOrd="1" destOrd="0" parTransId="{FCE22F02-9378-4E2B-A7B0-5A6384D7FBB9}" sibTransId="{1D7ED672-8EB8-48D3-AA3D-5488941A64C1}"/>
    <dgm:cxn modelId="{FC0B3F98-9B0A-4D3E-B5A9-2BA092D67EC9}" srcId="{69110157-338B-4191-B09D-314A158116B0}" destId="{0F1E87CC-5379-44F4-993A-1E18B0AAE803}" srcOrd="2" destOrd="0" parTransId="{4C920160-E517-41AE-99C2-13A3244868B8}" sibTransId="{22B84930-7032-4F2C-98F5-F513DC781328}"/>
    <dgm:cxn modelId="{EE564A42-29FD-4CBF-914F-5A091FC75176}" srcId="{CE756A51-A4AD-4CF4-9D17-32D89CA0DC87}" destId="{8EBD7106-791E-4266-A95A-6B011CDEED12}" srcOrd="0" destOrd="0" parTransId="{1C142760-6351-4FD8-AC3A-92651E99AB05}" sibTransId="{4552C97A-A130-47C8-BAB5-F39E49EA9555}"/>
    <dgm:cxn modelId="{E437E44B-0332-4CA4-A99D-222DB72606D7}" type="presOf" srcId="{31956F78-8C1C-4BD6-8C35-270A4045DE51}" destId="{6AE4DADA-F562-4050-BBA7-277567AAF091}" srcOrd="0" destOrd="0" presId="urn:microsoft.com/office/officeart/2005/8/layout/StepDownProcess"/>
    <dgm:cxn modelId="{B4A1672B-2674-49F7-AD01-0FA3168A714D}" type="presParOf" srcId="{970AE134-2845-4CE2-89BC-B959D3787BA2}" destId="{8E4389F0-7C29-4F08-A96A-406CCB867587}" srcOrd="0" destOrd="0" presId="urn:microsoft.com/office/officeart/2005/8/layout/StepDownProcess"/>
    <dgm:cxn modelId="{8EDD6820-811A-4622-B679-14701E049B61}" type="presParOf" srcId="{8E4389F0-7C29-4F08-A96A-406CCB867587}" destId="{4C83D630-4483-42F6-BF98-D4D020CEA450}" srcOrd="0" destOrd="0" presId="urn:microsoft.com/office/officeart/2005/8/layout/StepDownProcess"/>
    <dgm:cxn modelId="{A2F594D8-FD8F-4D36-9A14-7374F2004CE0}" type="presParOf" srcId="{8E4389F0-7C29-4F08-A96A-406CCB867587}" destId="{E35744E7-7223-420D-AF01-8E5C1C6BE0E0}" srcOrd="1" destOrd="0" presId="urn:microsoft.com/office/officeart/2005/8/layout/StepDownProcess"/>
    <dgm:cxn modelId="{77D09C82-2940-470A-8D07-BAABC4E6C3B8}" type="presParOf" srcId="{8E4389F0-7C29-4F08-A96A-406CCB867587}" destId="{6AE4DADA-F562-4050-BBA7-277567AAF091}" srcOrd="2" destOrd="0" presId="urn:microsoft.com/office/officeart/2005/8/layout/StepDownProcess"/>
    <dgm:cxn modelId="{32305E16-F538-4BC0-8EDD-3E372D35E6F1}" type="presParOf" srcId="{970AE134-2845-4CE2-89BC-B959D3787BA2}" destId="{D7341AFF-4850-44B0-AA38-9BC528A32A05}" srcOrd="1" destOrd="0" presId="urn:microsoft.com/office/officeart/2005/8/layout/StepDownProcess"/>
    <dgm:cxn modelId="{49E79888-3F73-4D1F-ADE5-D899E9577F58}" type="presParOf" srcId="{970AE134-2845-4CE2-89BC-B959D3787BA2}" destId="{DCD7C398-7D95-4E9F-B237-B86EA37E1314}" srcOrd="2" destOrd="0" presId="urn:microsoft.com/office/officeart/2005/8/layout/StepDownProcess"/>
    <dgm:cxn modelId="{0CB01405-FDE7-4F8D-8C92-CD09AA1871F0}" type="presParOf" srcId="{DCD7C398-7D95-4E9F-B237-B86EA37E1314}" destId="{04D22DE9-4D5F-408C-9048-B54A2E804453}" srcOrd="0" destOrd="0" presId="urn:microsoft.com/office/officeart/2005/8/layout/StepDownProcess"/>
    <dgm:cxn modelId="{61E31C94-8889-4285-B07E-80A3A0B508C7}" type="presParOf" srcId="{DCD7C398-7D95-4E9F-B237-B86EA37E1314}" destId="{8D7CFBAA-E1DA-4FB1-B333-4DF5E299B254}" srcOrd="1" destOrd="0" presId="urn:microsoft.com/office/officeart/2005/8/layout/StepDownProcess"/>
    <dgm:cxn modelId="{11E15CBA-5BEC-49E1-962D-FD0EA2286A6C}" type="presParOf" srcId="{DCD7C398-7D95-4E9F-B237-B86EA37E1314}" destId="{6F21B7AD-D99A-4758-AAB3-361D4C7EBBC6}" srcOrd="2" destOrd="0" presId="urn:microsoft.com/office/officeart/2005/8/layout/StepDownProcess"/>
    <dgm:cxn modelId="{CF28F60F-D39F-4438-A5FC-0B8B8EFF5AFA}" type="presParOf" srcId="{970AE134-2845-4CE2-89BC-B959D3787BA2}" destId="{1B6584FD-2C24-45DD-899D-4B5CB06F973D}" srcOrd="3" destOrd="0" presId="urn:microsoft.com/office/officeart/2005/8/layout/StepDownProcess"/>
    <dgm:cxn modelId="{1C6CCB54-BC1D-4586-8EFC-766E445BFAB4}" type="presParOf" srcId="{970AE134-2845-4CE2-89BC-B959D3787BA2}" destId="{B7EB0912-C465-4B24-9358-8AFC6389CEB9}" srcOrd="4" destOrd="0" presId="urn:microsoft.com/office/officeart/2005/8/layout/StepDownProcess"/>
    <dgm:cxn modelId="{74930DB9-9B52-4C72-9078-89DA9E95EA26}" type="presParOf" srcId="{B7EB0912-C465-4B24-9358-8AFC6389CEB9}" destId="{8DC6D49B-AB7D-46F5-91DB-DE3067FC8452}" srcOrd="0" destOrd="0" presId="urn:microsoft.com/office/officeart/2005/8/layout/StepDownProcess"/>
    <dgm:cxn modelId="{976E755A-991D-48DC-A7C6-D427F2A7B13B}" type="presParOf" srcId="{B7EB0912-C465-4B24-9358-8AFC6389CEB9}" destId="{837EB47C-7F2B-4ED4-9AA4-48E9E1363DF1}" srcOrd="1"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73785B-951D-4C8F-AC0F-339FBABDEBFB}" type="doc">
      <dgm:prSet loTypeId="urn:microsoft.com/office/officeart/2005/8/layout/process2" loCatId="process" qsTypeId="urn:microsoft.com/office/officeart/2005/8/quickstyle/simple1" qsCatId="simple" csTypeId="urn:microsoft.com/office/officeart/2005/8/colors/accent1_1" csCatId="accent1" phldr="1"/>
      <dgm:spPr/>
    </dgm:pt>
    <dgm:pt modelId="{5BD29506-1739-45C9-8FC5-B1A92FF4F1B2}">
      <dgm:prSet phldrT="[Texte]" custT="1"/>
      <dgm:spPr/>
      <dgm:t>
        <a:bodyPr/>
        <a:lstStyle/>
        <a:p>
          <a:pPr algn="l"/>
          <a:r>
            <a:rPr lang="fr-FR" sz="1600" b="1" dirty="0" smtClean="0"/>
            <a:t>Aide à l’organisation</a:t>
          </a:r>
          <a:r>
            <a:rPr lang="fr-FR" sz="1600" dirty="0" smtClean="0"/>
            <a:t> des accompagnements en lien avec le pilote ou le coordonnateur</a:t>
          </a:r>
        </a:p>
        <a:p>
          <a:pPr algn="l"/>
          <a:r>
            <a:rPr lang="fr-FR" sz="1600" dirty="0" smtClean="0"/>
            <a:t>	Conseil </a:t>
          </a:r>
          <a:r>
            <a:rPr lang="fr-FR" sz="1600" b="0" dirty="0" smtClean="0"/>
            <a:t>et expertise sur l’organisation des moyens et des besoins </a:t>
          </a:r>
        </a:p>
        <a:p>
          <a:pPr algn="l"/>
          <a:r>
            <a:rPr lang="fr-FR" sz="1600" b="0" dirty="0" smtClean="0"/>
            <a:t>	Garant du respect du cadre juridique</a:t>
          </a:r>
        </a:p>
      </dgm:t>
    </dgm:pt>
    <dgm:pt modelId="{2D6045FE-2BF6-4364-88B7-6A3CE992923B}" type="parTrans" cxnId="{B2C150FB-503B-4710-A6BE-6976CC8A2D11}">
      <dgm:prSet/>
      <dgm:spPr/>
      <dgm:t>
        <a:bodyPr/>
        <a:lstStyle/>
        <a:p>
          <a:endParaRPr lang="fr-FR"/>
        </a:p>
      </dgm:t>
    </dgm:pt>
    <dgm:pt modelId="{A3F4DBC1-9B28-484E-9E8B-DE34AA0E6FE4}" type="sibTrans" cxnId="{B2C150FB-503B-4710-A6BE-6976CC8A2D11}">
      <dgm:prSet/>
      <dgm:spPr/>
      <dgm:t>
        <a:bodyPr/>
        <a:lstStyle/>
        <a:p>
          <a:endParaRPr lang="fr-FR" dirty="0"/>
        </a:p>
      </dgm:t>
    </dgm:pt>
    <dgm:pt modelId="{D4F49FDD-03EE-4881-8DB1-2AC1B42B616A}">
      <dgm:prSet phldrT="[Texte]" custT="1"/>
      <dgm:spPr/>
      <dgm:t>
        <a:bodyPr/>
        <a:lstStyle/>
        <a:p>
          <a:pPr algn="l"/>
          <a:r>
            <a:rPr lang="fr-FR" sz="1600" b="1" dirty="0" smtClean="0"/>
            <a:t>Traite </a:t>
          </a:r>
          <a:r>
            <a:rPr lang="fr-FR" sz="1600" b="0" dirty="0" smtClean="0"/>
            <a:t>les résultats de la CDAPH	</a:t>
          </a:r>
        </a:p>
        <a:p>
          <a:pPr algn="l"/>
          <a:r>
            <a:rPr lang="fr-FR" sz="1600" b="0" dirty="0" smtClean="0"/>
            <a:t>	Mise à jour des fiches navettes</a:t>
          </a:r>
        </a:p>
        <a:p>
          <a:pPr algn="l"/>
          <a:r>
            <a:rPr lang="fr-FR" sz="1600" b="0" dirty="0" smtClean="0"/>
            <a:t>	Recensement des besoins d’accompagnement notifiés</a:t>
          </a:r>
        </a:p>
      </dgm:t>
    </dgm:pt>
    <dgm:pt modelId="{C7814760-4C7F-4507-BBCC-E1E12FB55EAF}" type="parTrans" cxnId="{14676297-FE07-4DE4-9AE7-D771B16DFC44}">
      <dgm:prSet/>
      <dgm:spPr/>
      <dgm:t>
        <a:bodyPr/>
        <a:lstStyle/>
        <a:p>
          <a:endParaRPr lang="fr-FR"/>
        </a:p>
      </dgm:t>
    </dgm:pt>
    <dgm:pt modelId="{4A2AD478-CE2F-4C1D-B3AE-97D406348BDA}" type="sibTrans" cxnId="{14676297-FE07-4DE4-9AE7-D771B16DFC44}">
      <dgm:prSet/>
      <dgm:spPr/>
      <dgm:t>
        <a:bodyPr/>
        <a:lstStyle/>
        <a:p>
          <a:endParaRPr lang="fr-FR"/>
        </a:p>
      </dgm:t>
    </dgm:pt>
    <dgm:pt modelId="{B8287EED-9331-4A0A-B0E9-921902AB02C9}">
      <dgm:prSet phldrT="[Texte]" custT="1"/>
      <dgm:spPr/>
      <dgm:t>
        <a:bodyPr/>
        <a:lstStyle/>
        <a:p>
          <a:pPr algn="l"/>
          <a:r>
            <a:rPr lang="fr-FR" sz="1600" b="1" dirty="0" smtClean="0"/>
            <a:t>Octroie les moyens </a:t>
          </a:r>
          <a:r>
            <a:rPr lang="fr-FR" sz="1600" b="0" dirty="0" smtClean="0"/>
            <a:t>en fonction des besoins du PIAL</a:t>
          </a:r>
        </a:p>
        <a:p>
          <a:pPr algn="l"/>
          <a:r>
            <a:rPr lang="fr-FR" sz="1600" dirty="0" smtClean="0"/>
            <a:t>	Affectation des AESH pour répondre aux nouvelles notifications</a:t>
          </a:r>
        </a:p>
        <a:p>
          <a:pPr algn="l"/>
          <a:r>
            <a:rPr lang="fr-FR" sz="1600" dirty="0" smtClean="0"/>
            <a:t>	Recrutement en fonction des moyens disponibles</a:t>
          </a:r>
        </a:p>
      </dgm:t>
    </dgm:pt>
    <dgm:pt modelId="{8943B56A-4962-42E0-AC2E-705C5C1B143D}" type="parTrans" cxnId="{BDC221BD-0A18-409B-8827-CD444D53C4CD}">
      <dgm:prSet/>
      <dgm:spPr/>
      <dgm:t>
        <a:bodyPr/>
        <a:lstStyle/>
        <a:p>
          <a:endParaRPr lang="fr-FR"/>
        </a:p>
      </dgm:t>
    </dgm:pt>
    <dgm:pt modelId="{7CE183E8-0D12-4D38-B685-81DBE7CA7015}" type="sibTrans" cxnId="{BDC221BD-0A18-409B-8827-CD444D53C4CD}">
      <dgm:prSet/>
      <dgm:spPr/>
      <dgm:t>
        <a:bodyPr/>
        <a:lstStyle/>
        <a:p>
          <a:endParaRPr lang="fr-FR"/>
        </a:p>
      </dgm:t>
    </dgm:pt>
    <dgm:pt modelId="{6056DA64-7F61-4EA2-9C1C-75103E0532DC}" type="pres">
      <dgm:prSet presAssocID="{B573785B-951D-4C8F-AC0F-339FBABDEBFB}" presName="linearFlow" presStyleCnt="0">
        <dgm:presLayoutVars>
          <dgm:resizeHandles val="exact"/>
        </dgm:presLayoutVars>
      </dgm:prSet>
      <dgm:spPr/>
    </dgm:pt>
    <dgm:pt modelId="{349661FE-4167-43F2-B0BF-B24332645998}" type="pres">
      <dgm:prSet presAssocID="{D4F49FDD-03EE-4881-8DB1-2AC1B42B616A}" presName="node" presStyleLbl="node1" presStyleIdx="0" presStyleCnt="3" custScaleX="277156" custScaleY="111896" custLinFactNeighborY="20842">
        <dgm:presLayoutVars>
          <dgm:bulletEnabled val="1"/>
        </dgm:presLayoutVars>
      </dgm:prSet>
      <dgm:spPr/>
      <dgm:t>
        <a:bodyPr/>
        <a:lstStyle/>
        <a:p>
          <a:endParaRPr lang="fr-FR"/>
        </a:p>
      </dgm:t>
    </dgm:pt>
    <dgm:pt modelId="{9433203C-8565-4A6F-A151-EBC5DC47348A}" type="pres">
      <dgm:prSet presAssocID="{4A2AD478-CE2F-4C1D-B3AE-97D406348BDA}" presName="sibTrans" presStyleLbl="sibTrans2D1" presStyleIdx="0" presStyleCnt="2"/>
      <dgm:spPr/>
      <dgm:t>
        <a:bodyPr/>
        <a:lstStyle/>
        <a:p>
          <a:endParaRPr lang="fr-FR"/>
        </a:p>
      </dgm:t>
    </dgm:pt>
    <dgm:pt modelId="{714D3EBE-9FF0-499A-A3F9-8EAFF5278B1A}" type="pres">
      <dgm:prSet presAssocID="{4A2AD478-CE2F-4C1D-B3AE-97D406348BDA}" presName="connectorText" presStyleLbl="sibTrans2D1" presStyleIdx="0" presStyleCnt="2"/>
      <dgm:spPr/>
      <dgm:t>
        <a:bodyPr/>
        <a:lstStyle/>
        <a:p>
          <a:endParaRPr lang="fr-FR"/>
        </a:p>
      </dgm:t>
    </dgm:pt>
    <dgm:pt modelId="{67790A93-95DB-4880-B602-7A929318B3B0}" type="pres">
      <dgm:prSet presAssocID="{5BD29506-1739-45C9-8FC5-B1A92FF4F1B2}" presName="node" presStyleLbl="node1" presStyleIdx="1" presStyleCnt="3" custScaleX="277156" custScaleY="104565" custLinFactNeighborY="6299">
        <dgm:presLayoutVars>
          <dgm:bulletEnabled val="1"/>
        </dgm:presLayoutVars>
      </dgm:prSet>
      <dgm:spPr/>
      <dgm:t>
        <a:bodyPr/>
        <a:lstStyle/>
        <a:p>
          <a:endParaRPr lang="fr-FR"/>
        </a:p>
      </dgm:t>
    </dgm:pt>
    <dgm:pt modelId="{B3BD8073-E154-4313-9237-97D5646C78BE}" type="pres">
      <dgm:prSet presAssocID="{A3F4DBC1-9B28-484E-9E8B-DE34AA0E6FE4}" presName="sibTrans" presStyleLbl="sibTrans2D1" presStyleIdx="1" presStyleCnt="2"/>
      <dgm:spPr/>
      <dgm:t>
        <a:bodyPr/>
        <a:lstStyle/>
        <a:p>
          <a:endParaRPr lang="fr-FR"/>
        </a:p>
      </dgm:t>
    </dgm:pt>
    <dgm:pt modelId="{FFC1EA3F-645A-42AA-91CA-62019E70F971}" type="pres">
      <dgm:prSet presAssocID="{A3F4DBC1-9B28-484E-9E8B-DE34AA0E6FE4}" presName="connectorText" presStyleLbl="sibTrans2D1" presStyleIdx="1" presStyleCnt="2"/>
      <dgm:spPr/>
      <dgm:t>
        <a:bodyPr/>
        <a:lstStyle/>
        <a:p>
          <a:endParaRPr lang="fr-FR"/>
        </a:p>
      </dgm:t>
    </dgm:pt>
    <dgm:pt modelId="{60CEE039-574A-4EEF-A435-279DD7797985}" type="pres">
      <dgm:prSet presAssocID="{B8287EED-9331-4A0A-B0E9-921902AB02C9}" presName="node" presStyleLbl="node1" presStyleIdx="2" presStyleCnt="3" custScaleX="277156" custScaleY="104565" custLinFactNeighborY="-12275">
        <dgm:presLayoutVars>
          <dgm:bulletEnabled val="1"/>
        </dgm:presLayoutVars>
      </dgm:prSet>
      <dgm:spPr/>
      <dgm:t>
        <a:bodyPr/>
        <a:lstStyle/>
        <a:p>
          <a:endParaRPr lang="fr-FR"/>
        </a:p>
      </dgm:t>
    </dgm:pt>
  </dgm:ptLst>
  <dgm:cxnLst>
    <dgm:cxn modelId="{08B636DF-BA02-404B-BA59-D62D5E572F53}" type="presOf" srcId="{4A2AD478-CE2F-4C1D-B3AE-97D406348BDA}" destId="{9433203C-8565-4A6F-A151-EBC5DC47348A}" srcOrd="0" destOrd="0" presId="urn:microsoft.com/office/officeart/2005/8/layout/process2"/>
    <dgm:cxn modelId="{281D4C12-5DD8-4414-86F1-D3F1DCA8D8D8}" type="presOf" srcId="{4A2AD478-CE2F-4C1D-B3AE-97D406348BDA}" destId="{714D3EBE-9FF0-499A-A3F9-8EAFF5278B1A}" srcOrd="1" destOrd="0" presId="urn:microsoft.com/office/officeart/2005/8/layout/process2"/>
    <dgm:cxn modelId="{999F0D74-E4B7-4120-8CB6-C69067FF3CC0}" type="presOf" srcId="{D4F49FDD-03EE-4881-8DB1-2AC1B42B616A}" destId="{349661FE-4167-43F2-B0BF-B24332645998}" srcOrd="0" destOrd="0" presId="urn:microsoft.com/office/officeart/2005/8/layout/process2"/>
    <dgm:cxn modelId="{9F035C2B-D1D0-4270-B877-4B61C1D7AC6F}" type="presOf" srcId="{B8287EED-9331-4A0A-B0E9-921902AB02C9}" destId="{60CEE039-574A-4EEF-A435-279DD7797985}" srcOrd="0" destOrd="0" presId="urn:microsoft.com/office/officeart/2005/8/layout/process2"/>
    <dgm:cxn modelId="{4F9FEDEB-F5DF-4506-81F7-FE1BD2449E65}" type="presOf" srcId="{A3F4DBC1-9B28-484E-9E8B-DE34AA0E6FE4}" destId="{B3BD8073-E154-4313-9237-97D5646C78BE}" srcOrd="0" destOrd="0" presId="urn:microsoft.com/office/officeart/2005/8/layout/process2"/>
    <dgm:cxn modelId="{1C4C02A8-758E-403C-BB27-7B0DF8CD2FED}" type="presOf" srcId="{5BD29506-1739-45C9-8FC5-B1A92FF4F1B2}" destId="{67790A93-95DB-4880-B602-7A929318B3B0}" srcOrd="0" destOrd="0" presId="urn:microsoft.com/office/officeart/2005/8/layout/process2"/>
    <dgm:cxn modelId="{7C7A1DF8-76A8-4B4B-B544-53413C6FBB64}" type="presOf" srcId="{B573785B-951D-4C8F-AC0F-339FBABDEBFB}" destId="{6056DA64-7F61-4EA2-9C1C-75103E0532DC}" srcOrd="0" destOrd="0" presId="urn:microsoft.com/office/officeart/2005/8/layout/process2"/>
    <dgm:cxn modelId="{BDC221BD-0A18-409B-8827-CD444D53C4CD}" srcId="{B573785B-951D-4C8F-AC0F-339FBABDEBFB}" destId="{B8287EED-9331-4A0A-B0E9-921902AB02C9}" srcOrd="2" destOrd="0" parTransId="{8943B56A-4962-42E0-AC2E-705C5C1B143D}" sibTransId="{7CE183E8-0D12-4D38-B685-81DBE7CA7015}"/>
    <dgm:cxn modelId="{14676297-FE07-4DE4-9AE7-D771B16DFC44}" srcId="{B573785B-951D-4C8F-AC0F-339FBABDEBFB}" destId="{D4F49FDD-03EE-4881-8DB1-2AC1B42B616A}" srcOrd="0" destOrd="0" parTransId="{C7814760-4C7F-4507-BBCC-E1E12FB55EAF}" sibTransId="{4A2AD478-CE2F-4C1D-B3AE-97D406348BDA}"/>
    <dgm:cxn modelId="{B2C150FB-503B-4710-A6BE-6976CC8A2D11}" srcId="{B573785B-951D-4C8F-AC0F-339FBABDEBFB}" destId="{5BD29506-1739-45C9-8FC5-B1A92FF4F1B2}" srcOrd="1" destOrd="0" parTransId="{2D6045FE-2BF6-4364-88B7-6A3CE992923B}" sibTransId="{A3F4DBC1-9B28-484E-9E8B-DE34AA0E6FE4}"/>
    <dgm:cxn modelId="{BF44D151-C470-4962-ABD1-498D30DEAC76}" type="presOf" srcId="{A3F4DBC1-9B28-484E-9E8B-DE34AA0E6FE4}" destId="{FFC1EA3F-645A-42AA-91CA-62019E70F971}" srcOrd="1" destOrd="0" presId="urn:microsoft.com/office/officeart/2005/8/layout/process2"/>
    <dgm:cxn modelId="{7AE80B4A-38C9-4D6E-BD4D-6118FBF472AA}" type="presParOf" srcId="{6056DA64-7F61-4EA2-9C1C-75103E0532DC}" destId="{349661FE-4167-43F2-B0BF-B24332645998}" srcOrd="0" destOrd="0" presId="urn:microsoft.com/office/officeart/2005/8/layout/process2"/>
    <dgm:cxn modelId="{661AB47B-9A2F-4BED-95FB-56B8B6EE9176}" type="presParOf" srcId="{6056DA64-7F61-4EA2-9C1C-75103E0532DC}" destId="{9433203C-8565-4A6F-A151-EBC5DC47348A}" srcOrd="1" destOrd="0" presId="urn:microsoft.com/office/officeart/2005/8/layout/process2"/>
    <dgm:cxn modelId="{376E859C-005F-4A8D-B414-F989951981DE}" type="presParOf" srcId="{9433203C-8565-4A6F-A151-EBC5DC47348A}" destId="{714D3EBE-9FF0-499A-A3F9-8EAFF5278B1A}" srcOrd="0" destOrd="0" presId="urn:microsoft.com/office/officeart/2005/8/layout/process2"/>
    <dgm:cxn modelId="{35440040-26B1-4521-9A8C-6DB44164B41E}" type="presParOf" srcId="{6056DA64-7F61-4EA2-9C1C-75103E0532DC}" destId="{67790A93-95DB-4880-B602-7A929318B3B0}" srcOrd="2" destOrd="0" presId="urn:microsoft.com/office/officeart/2005/8/layout/process2"/>
    <dgm:cxn modelId="{02E7D379-E821-4678-9871-2D075C80D718}" type="presParOf" srcId="{6056DA64-7F61-4EA2-9C1C-75103E0532DC}" destId="{B3BD8073-E154-4313-9237-97D5646C78BE}" srcOrd="3" destOrd="0" presId="urn:microsoft.com/office/officeart/2005/8/layout/process2"/>
    <dgm:cxn modelId="{A4F0AE45-A7AA-4EF8-A126-B9F0B1D99ED0}" type="presParOf" srcId="{B3BD8073-E154-4313-9237-97D5646C78BE}" destId="{FFC1EA3F-645A-42AA-91CA-62019E70F971}" srcOrd="0" destOrd="0" presId="urn:microsoft.com/office/officeart/2005/8/layout/process2"/>
    <dgm:cxn modelId="{B69F7614-B50F-483E-90C6-7D7AB5921CCF}" type="presParOf" srcId="{6056DA64-7F61-4EA2-9C1C-75103E0532DC}" destId="{60CEE039-574A-4EEF-A435-279DD7797985}"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73785B-951D-4C8F-AC0F-339FBABDEBFB}" type="doc">
      <dgm:prSet loTypeId="urn:microsoft.com/office/officeart/2005/8/layout/process2" loCatId="process" qsTypeId="urn:microsoft.com/office/officeart/2005/8/quickstyle/simple1" qsCatId="simple" csTypeId="urn:microsoft.com/office/officeart/2005/8/colors/accent1_1" csCatId="accent1" phldr="1"/>
      <dgm:spPr/>
    </dgm:pt>
    <dgm:pt modelId="{7868BEB3-A7DF-4F6F-B39B-0B02B7027C12}">
      <dgm:prSet phldrT="[Texte]" custT="1"/>
      <dgm:spPr/>
      <dgm:t>
        <a:bodyPr/>
        <a:lstStyle/>
        <a:p>
          <a:pPr algn="l"/>
          <a:r>
            <a:rPr lang="fr-FR" sz="2000" b="1" dirty="0" smtClean="0"/>
            <a:t>	</a:t>
          </a:r>
          <a:r>
            <a:rPr lang="fr-FR" sz="1600" b="1" dirty="0" smtClean="0"/>
            <a:t>Informe</a:t>
          </a:r>
          <a:r>
            <a:rPr lang="fr-FR" sz="1600" dirty="0" smtClean="0"/>
            <a:t> le Pilote des éventuels changements ou modifications par le biais des fiches navettes</a:t>
          </a:r>
          <a:endParaRPr lang="fr-FR" sz="1600" dirty="0"/>
        </a:p>
      </dgm:t>
    </dgm:pt>
    <dgm:pt modelId="{8787AEFB-3CFF-439B-A173-3E5F7044001E}" type="parTrans" cxnId="{7D9A1CE0-DEFF-4B13-B124-235BBF71AFFD}">
      <dgm:prSet/>
      <dgm:spPr/>
      <dgm:t>
        <a:bodyPr/>
        <a:lstStyle/>
        <a:p>
          <a:endParaRPr lang="fr-FR"/>
        </a:p>
      </dgm:t>
    </dgm:pt>
    <dgm:pt modelId="{FD4368FB-1505-4DF9-9F13-BB22C3B3B21B}" type="sibTrans" cxnId="{7D9A1CE0-DEFF-4B13-B124-235BBF71AFFD}">
      <dgm:prSet/>
      <dgm:spPr/>
      <dgm:t>
        <a:bodyPr/>
        <a:lstStyle/>
        <a:p>
          <a:endParaRPr lang="fr-FR"/>
        </a:p>
      </dgm:t>
    </dgm:pt>
    <dgm:pt modelId="{CDF1C1C1-B676-4910-8AA5-2EFD53B9D1E7}">
      <dgm:prSet phldrT="[Texte]" custT="1"/>
      <dgm:spPr/>
      <dgm:t>
        <a:bodyPr/>
        <a:lstStyle/>
        <a:p>
          <a:pPr algn="l"/>
          <a:r>
            <a:rPr lang="fr-FR" sz="2000" b="1" dirty="0" smtClean="0"/>
            <a:t>	</a:t>
          </a:r>
          <a:r>
            <a:rPr lang="fr-FR" sz="1600" b="1" dirty="0" smtClean="0"/>
            <a:t>Module ou modifie </a:t>
          </a:r>
          <a:r>
            <a:rPr lang="fr-FR" sz="1600" dirty="0" smtClean="0"/>
            <a:t>les temps de service des AESH en fonction de la réévaluation des besoins d’accompagnement, absences, des nouvelles notifications… (sous couvert de la validation du pilote)</a:t>
          </a:r>
          <a:endParaRPr lang="fr-FR" sz="1600" dirty="0"/>
        </a:p>
      </dgm:t>
    </dgm:pt>
    <dgm:pt modelId="{BC90DA00-DDD9-43D1-B787-69AEDC2DD9AC}" type="parTrans" cxnId="{9515A7D5-AF43-4451-BB35-78BBE4940915}">
      <dgm:prSet/>
      <dgm:spPr/>
      <dgm:t>
        <a:bodyPr/>
        <a:lstStyle/>
        <a:p>
          <a:endParaRPr lang="fr-FR"/>
        </a:p>
      </dgm:t>
    </dgm:pt>
    <dgm:pt modelId="{5644DFA3-2871-4B7C-86EB-77AF3A628190}" type="sibTrans" cxnId="{9515A7D5-AF43-4451-BB35-78BBE4940915}">
      <dgm:prSet/>
      <dgm:spPr/>
      <dgm:t>
        <a:bodyPr/>
        <a:lstStyle/>
        <a:p>
          <a:endParaRPr lang="fr-FR"/>
        </a:p>
      </dgm:t>
    </dgm:pt>
    <dgm:pt modelId="{5974CE82-D5E2-4179-AD4E-6FEBC52247E5}">
      <dgm:prSet phldrT="[Texte]" custT="1"/>
      <dgm:spPr/>
      <dgm:t>
        <a:bodyPr/>
        <a:lstStyle/>
        <a:p>
          <a:pPr algn="l"/>
          <a:r>
            <a:rPr lang="fr-FR" sz="2000" b="1" dirty="0" smtClean="0"/>
            <a:t>	</a:t>
          </a:r>
          <a:r>
            <a:rPr lang="fr-FR" sz="1600" b="1" dirty="0" smtClean="0"/>
            <a:t>Organise </a:t>
          </a:r>
          <a:r>
            <a:rPr lang="fr-FR" sz="1600" b="0" dirty="0" smtClean="0"/>
            <a:t>la mise en place des nouveaux accompagnements avec les moyens disponibles, complète et transmet aux établissements les décisions d’affectation</a:t>
          </a:r>
        </a:p>
      </dgm:t>
    </dgm:pt>
    <dgm:pt modelId="{F8174395-229C-4C98-A173-F155072FB382}" type="parTrans" cxnId="{A6C6EAC7-0845-4351-AC16-7DFBE538A9CF}">
      <dgm:prSet/>
      <dgm:spPr/>
      <dgm:t>
        <a:bodyPr/>
        <a:lstStyle/>
        <a:p>
          <a:endParaRPr lang="fr-FR"/>
        </a:p>
      </dgm:t>
    </dgm:pt>
    <dgm:pt modelId="{D46D9724-2FDF-44FC-B1A9-B60543A21AF2}" type="sibTrans" cxnId="{A6C6EAC7-0845-4351-AC16-7DFBE538A9CF}">
      <dgm:prSet/>
      <dgm:spPr/>
      <dgm:t>
        <a:bodyPr/>
        <a:lstStyle/>
        <a:p>
          <a:endParaRPr lang="fr-FR"/>
        </a:p>
      </dgm:t>
    </dgm:pt>
    <dgm:pt modelId="{B472F453-977A-4E1C-98BC-E47DCA292899}">
      <dgm:prSet phldrT="[Texte]" custT="1"/>
      <dgm:spPr/>
      <dgm:t>
        <a:bodyPr/>
        <a:lstStyle/>
        <a:p>
          <a:pPr algn="l"/>
          <a:r>
            <a:rPr lang="fr-FR" sz="1600" b="1" dirty="0" smtClean="0"/>
            <a:t>	Analyse</a:t>
          </a:r>
          <a:r>
            <a:rPr lang="fr-FR" sz="1600" dirty="0" smtClean="0"/>
            <a:t> les besoins d’accompagnement en collaboration avec les équipes éducatives/enseignant référent/grille d’évaluation des besoins des élèves</a:t>
          </a:r>
          <a:endParaRPr lang="fr-FR" sz="1600" dirty="0"/>
        </a:p>
      </dgm:t>
    </dgm:pt>
    <dgm:pt modelId="{9DB3E062-B0EC-4DC8-938B-E2B49461BE82}" type="parTrans" cxnId="{53434064-66EF-47B2-9989-48FC8EDBF1E1}">
      <dgm:prSet/>
      <dgm:spPr/>
      <dgm:t>
        <a:bodyPr/>
        <a:lstStyle/>
        <a:p>
          <a:endParaRPr lang="fr-FR"/>
        </a:p>
      </dgm:t>
    </dgm:pt>
    <dgm:pt modelId="{402CC08F-C9A5-47ED-BB40-B9FD924550C9}" type="sibTrans" cxnId="{53434064-66EF-47B2-9989-48FC8EDBF1E1}">
      <dgm:prSet/>
      <dgm:spPr/>
      <dgm:t>
        <a:bodyPr/>
        <a:lstStyle/>
        <a:p>
          <a:endParaRPr lang="fr-FR"/>
        </a:p>
      </dgm:t>
    </dgm:pt>
    <dgm:pt modelId="{6056DA64-7F61-4EA2-9C1C-75103E0532DC}" type="pres">
      <dgm:prSet presAssocID="{B573785B-951D-4C8F-AC0F-339FBABDEBFB}" presName="linearFlow" presStyleCnt="0">
        <dgm:presLayoutVars>
          <dgm:resizeHandles val="exact"/>
        </dgm:presLayoutVars>
      </dgm:prSet>
      <dgm:spPr/>
    </dgm:pt>
    <dgm:pt modelId="{F28C1B42-25A6-4556-9203-AEC52F927770}" type="pres">
      <dgm:prSet presAssocID="{B472F453-977A-4E1C-98BC-E47DCA292899}" presName="node" presStyleLbl="node1" presStyleIdx="0" presStyleCnt="4" custScaleX="723770" custLinFactNeighborX="0" custLinFactNeighborY="8606">
        <dgm:presLayoutVars>
          <dgm:bulletEnabled val="1"/>
        </dgm:presLayoutVars>
      </dgm:prSet>
      <dgm:spPr/>
      <dgm:t>
        <a:bodyPr/>
        <a:lstStyle/>
        <a:p>
          <a:endParaRPr lang="fr-FR"/>
        </a:p>
      </dgm:t>
    </dgm:pt>
    <dgm:pt modelId="{6DDEA234-D2A5-40E7-AADC-DD3DBB5F618E}" type="pres">
      <dgm:prSet presAssocID="{402CC08F-C9A5-47ED-BB40-B9FD924550C9}" presName="sibTrans" presStyleLbl="sibTrans2D1" presStyleIdx="0" presStyleCnt="3"/>
      <dgm:spPr/>
      <dgm:t>
        <a:bodyPr/>
        <a:lstStyle/>
        <a:p>
          <a:endParaRPr lang="fr-FR"/>
        </a:p>
      </dgm:t>
    </dgm:pt>
    <dgm:pt modelId="{BB933EC9-FDCF-4C63-A36C-A4D4EC33FD5C}" type="pres">
      <dgm:prSet presAssocID="{402CC08F-C9A5-47ED-BB40-B9FD924550C9}" presName="connectorText" presStyleLbl="sibTrans2D1" presStyleIdx="0" presStyleCnt="3"/>
      <dgm:spPr/>
      <dgm:t>
        <a:bodyPr/>
        <a:lstStyle/>
        <a:p>
          <a:endParaRPr lang="fr-FR"/>
        </a:p>
      </dgm:t>
    </dgm:pt>
    <dgm:pt modelId="{122E63EF-73C1-4C43-8719-B601F0F57B3B}" type="pres">
      <dgm:prSet presAssocID="{5974CE82-D5E2-4179-AD4E-6FEBC52247E5}" presName="node" presStyleLbl="node1" presStyleIdx="1" presStyleCnt="4" custScaleX="729593" custLinFactNeighborY="-14516">
        <dgm:presLayoutVars>
          <dgm:bulletEnabled val="1"/>
        </dgm:presLayoutVars>
      </dgm:prSet>
      <dgm:spPr/>
      <dgm:t>
        <a:bodyPr/>
        <a:lstStyle/>
        <a:p>
          <a:endParaRPr lang="fr-FR"/>
        </a:p>
      </dgm:t>
    </dgm:pt>
    <dgm:pt modelId="{C08741EF-2332-424E-9A1F-6D085150F47A}" type="pres">
      <dgm:prSet presAssocID="{D46D9724-2FDF-44FC-B1A9-B60543A21AF2}" presName="sibTrans" presStyleLbl="sibTrans2D1" presStyleIdx="1" presStyleCnt="3"/>
      <dgm:spPr/>
      <dgm:t>
        <a:bodyPr/>
        <a:lstStyle/>
        <a:p>
          <a:endParaRPr lang="fr-FR"/>
        </a:p>
      </dgm:t>
    </dgm:pt>
    <dgm:pt modelId="{AC924517-5472-4174-A13C-43DFC5ACE9C4}" type="pres">
      <dgm:prSet presAssocID="{D46D9724-2FDF-44FC-B1A9-B60543A21AF2}" presName="connectorText" presStyleLbl="sibTrans2D1" presStyleIdx="1" presStyleCnt="3"/>
      <dgm:spPr/>
      <dgm:t>
        <a:bodyPr/>
        <a:lstStyle/>
        <a:p>
          <a:endParaRPr lang="fr-FR"/>
        </a:p>
      </dgm:t>
    </dgm:pt>
    <dgm:pt modelId="{C00278D8-10D9-4A81-A2AD-B3DC76D0E439}" type="pres">
      <dgm:prSet presAssocID="{7868BEB3-A7DF-4F6F-B39B-0B02B7027C12}" presName="node" presStyleLbl="node1" presStyleIdx="2" presStyleCnt="4" custScaleX="729593" custLinFactNeighborY="-27957">
        <dgm:presLayoutVars>
          <dgm:bulletEnabled val="1"/>
        </dgm:presLayoutVars>
      </dgm:prSet>
      <dgm:spPr/>
      <dgm:t>
        <a:bodyPr/>
        <a:lstStyle/>
        <a:p>
          <a:endParaRPr lang="fr-FR"/>
        </a:p>
      </dgm:t>
    </dgm:pt>
    <dgm:pt modelId="{BDA8750A-63D9-4C3B-A1A0-7BCCBDE72230}" type="pres">
      <dgm:prSet presAssocID="{FD4368FB-1505-4DF9-9F13-BB22C3B3B21B}" presName="sibTrans" presStyleLbl="sibTrans2D1" presStyleIdx="2" presStyleCnt="3"/>
      <dgm:spPr/>
      <dgm:t>
        <a:bodyPr/>
        <a:lstStyle/>
        <a:p>
          <a:endParaRPr lang="fr-FR"/>
        </a:p>
      </dgm:t>
    </dgm:pt>
    <dgm:pt modelId="{51142D16-19D3-4286-BD56-0D67E84BB7FA}" type="pres">
      <dgm:prSet presAssocID="{FD4368FB-1505-4DF9-9F13-BB22C3B3B21B}" presName="connectorText" presStyleLbl="sibTrans2D1" presStyleIdx="2" presStyleCnt="3"/>
      <dgm:spPr/>
      <dgm:t>
        <a:bodyPr/>
        <a:lstStyle/>
        <a:p>
          <a:endParaRPr lang="fr-FR"/>
        </a:p>
      </dgm:t>
    </dgm:pt>
    <dgm:pt modelId="{E3E196FE-93F6-41EE-931B-B75443CF5698}" type="pres">
      <dgm:prSet presAssocID="{CDF1C1C1-B676-4910-8AA5-2EFD53B9D1E7}" presName="node" presStyleLbl="node1" presStyleIdx="3" presStyleCnt="4" custScaleX="723770" custScaleY="126020" custLinFactNeighborY="-41397">
        <dgm:presLayoutVars>
          <dgm:bulletEnabled val="1"/>
        </dgm:presLayoutVars>
      </dgm:prSet>
      <dgm:spPr/>
      <dgm:t>
        <a:bodyPr/>
        <a:lstStyle/>
        <a:p>
          <a:endParaRPr lang="fr-FR"/>
        </a:p>
      </dgm:t>
    </dgm:pt>
  </dgm:ptLst>
  <dgm:cxnLst>
    <dgm:cxn modelId="{6E4592B2-704B-4920-9F21-21C27088B827}" type="presOf" srcId="{7868BEB3-A7DF-4F6F-B39B-0B02B7027C12}" destId="{C00278D8-10D9-4A81-A2AD-B3DC76D0E439}" srcOrd="0" destOrd="0" presId="urn:microsoft.com/office/officeart/2005/8/layout/process2"/>
    <dgm:cxn modelId="{1C15784D-546A-4BEA-BDD3-490F8EB501F8}" type="presOf" srcId="{402CC08F-C9A5-47ED-BB40-B9FD924550C9}" destId="{6DDEA234-D2A5-40E7-AADC-DD3DBB5F618E}" srcOrd="0" destOrd="0" presId="urn:microsoft.com/office/officeart/2005/8/layout/process2"/>
    <dgm:cxn modelId="{96811601-FA3F-4EC6-B44B-EB9240A46C97}" type="presOf" srcId="{D46D9724-2FDF-44FC-B1A9-B60543A21AF2}" destId="{AC924517-5472-4174-A13C-43DFC5ACE9C4}" srcOrd="1" destOrd="0" presId="urn:microsoft.com/office/officeart/2005/8/layout/process2"/>
    <dgm:cxn modelId="{9515A7D5-AF43-4451-BB35-78BBE4940915}" srcId="{B573785B-951D-4C8F-AC0F-339FBABDEBFB}" destId="{CDF1C1C1-B676-4910-8AA5-2EFD53B9D1E7}" srcOrd="3" destOrd="0" parTransId="{BC90DA00-DDD9-43D1-B787-69AEDC2DD9AC}" sibTransId="{5644DFA3-2871-4B7C-86EB-77AF3A628190}"/>
    <dgm:cxn modelId="{A6C6EAC7-0845-4351-AC16-7DFBE538A9CF}" srcId="{B573785B-951D-4C8F-AC0F-339FBABDEBFB}" destId="{5974CE82-D5E2-4179-AD4E-6FEBC52247E5}" srcOrd="1" destOrd="0" parTransId="{F8174395-229C-4C98-A173-F155072FB382}" sibTransId="{D46D9724-2FDF-44FC-B1A9-B60543A21AF2}"/>
    <dgm:cxn modelId="{701445D5-D2D3-451F-8E4D-F5E0D39D90DA}" type="presOf" srcId="{CDF1C1C1-B676-4910-8AA5-2EFD53B9D1E7}" destId="{E3E196FE-93F6-41EE-931B-B75443CF5698}" srcOrd="0" destOrd="0" presId="urn:microsoft.com/office/officeart/2005/8/layout/process2"/>
    <dgm:cxn modelId="{7D9A1CE0-DEFF-4B13-B124-235BBF71AFFD}" srcId="{B573785B-951D-4C8F-AC0F-339FBABDEBFB}" destId="{7868BEB3-A7DF-4F6F-B39B-0B02B7027C12}" srcOrd="2" destOrd="0" parTransId="{8787AEFB-3CFF-439B-A173-3E5F7044001E}" sibTransId="{FD4368FB-1505-4DF9-9F13-BB22C3B3B21B}"/>
    <dgm:cxn modelId="{9A2548B8-5167-4E68-90F5-98CEC454CD4A}" type="presOf" srcId="{B472F453-977A-4E1C-98BC-E47DCA292899}" destId="{F28C1B42-25A6-4556-9203-AEC52F927770}" srcOrd="0" destOrd="0" presId="urn:microsoft.com/office/officeart/2005/8/layout/process2"/>
    <dgm:cxn modelId="{7C7A1DF8-76A8-4B4B-B544-53413C6FBB64}" type="presOf" srcId="{B573785B-951D-4C8F-AC0F-339FBABDEBFB}" destId="{6056DA64-7F61-4EA2-9C1C-75103E0532DC}" srcOrd="0" destOrd="0" presId="urn:microsoft.com/office/officeart/2005/8/layout/process2"/>
    <dgm:cxn modelId="{3967AD5B-2F27-44CB-8D04-F42AEF8871FA}" type="presOf" srcId="{D46D9724-2FDF-44FC-B1A9-B60543A21AF2}" destId="{C08741EF-2332-424E-9A1F-6D085150F47A}" srcOrd="0" destOrd="0" presId="urn:microsoft.com/office/officeart/2005/8/layout/process2"/>
    <dgm:cxn modelId="{53434064-66EF-47B2-9989-48FC8EDBF1E1}" srcId="{B573785B-951D-4C8F-AC0F-339FBABDEBFB}" destId="{B472F453-977A-4E1C-98BC-E47DCA292899}" srcOrd="0" destOrd="0" parTransId="{9DB3E062-B0EC-4DC8-938B-E2B49461BE82}" sibTransId="{402CC08F-C9A5-47ED-BB40-B9FD924550C9}"/>
    <dgm:cxn modelId="{E6733277-A5EC-4AA5-B8AA-7C10E80F5C03}" type="presOf" srcId="{402CC08F-C9A5-47ED-BB40-B9FD924550C9}" destId="{BB933EC9-FDCF-4C63-A36C-A4D4EC33FD5C}" srcOrd="1" destOrd="0" presId="urn:microsoft.com/office/officeart/2005/8/layout/process2"/>
    <dgm:cxn modelId="{2CDAF2D7-3328-434F-AD30-85EA1A7A7B38}" type="presOf" srcId="{5974CE82-D5E2-4179-AD4E-6FEBC52247E5}" destId="{122E63EF-73C1-4C43-8719-B601F0F57B3B}" srcOrd="0" destOrd="0" presId="urn:microsoft.com/office/officeart/2005/8/layout/process2"/>
    <dgm:cxn modelId="{E7592ED8-7042-4133-B89B-80D3F977C1B4}" type="presOf" srcId="{FD4368FB-1505-4DF9-9F13-BB22C3B3B21B}" destId="{BDA8750A-63D9-4C3B-A1A0-7BCCBDE72230}" srcOrd="0" destOrd="0" presId="urn:microsoft.com/office/officeart/2005/8/layout/process2"/>
    <dgm:cxn modelId="{72803441-D160-4744-B668-035B09A57AD1}" type="presOf" srcId="{FD4368FB-1505-4DF9-9F13-BB22C3B3B21B}" destId="{51142D16-19D3-4286-BD56-0D67E84BB7FA}" srcOrd="1" destOrd="0" presId="urn:microsoft.com/office/officeart/2005/8/layout/process2"/>
    <dgm:cxn modelId="{C8DA4E2E-42E0-4394-AFF1-F4EF4F3DF136}" type="presParOf" srcId="{6056DA64-7F61-4EA2-9C1C-75103E0532DC}" destId="{F28C1B42-25A6-4556-9203-AEC52F927770}" srcOrd="0" destOrd="0" presId="urn:microsoft.com/office/officeart/2005/8/layout/process2"/>
    <dgm:cxn modelId="{D1EBA03E-62AD-423E-9BC0-CC9B0E28D1BF}" type="presParOf" srcId="{6056DA64-7F61-4EA2-9C1C-75103E0532DC}" destId="{6DDEA234-D2A5-40E7-AADC-DD3DBB5F618E}" srcOrd="1" destOrd="0" presId="urn:microsoft.com/office/officeart/2005/8/layout/process2"/>
    <dgm:cxn modelId="{E0C6B19C-6155-4253-9A74-8F1768C1DDE0}" type="presParOf" srcId="{6DDEA234-D2A5-40E7-AADC-DD3DBB5F618E}" destId="{BB933EC9-FDCF-4C63-A36C-A4D4EC33FD5C}" srcOrd="0" destOrd="0" presId="urn:microsoft.com/office/officeart/2005/8/layout/process2"/>
    <dgm:cxn modelId="{99AE8110-1BBA-46D8-A0E1-C7548A71CA15}" type="presParOf" srcId="{6056DA64-7F61-4EA2-9C1C-75103E0532DC}" destId="{122E63EF-73C1-4C43-8719-B601F0F57B3B}" srcOrd="2" destOrd="0" presId="urn:microsoft.com/office/officeart/2005/8/layout/process2"/>
    <dgm:cxn modelId="{1043CB3E-0348-40A3-AA85-EA7C92DA1DE2}" type="presParOf" srcId="{6056DA64-7F61-4EA2-9C1C-75103E0532DC}" destId="{C08741EF-2332-424E-9A1F-6D085150F47A}" srcOrd="3" destOrd="0" presId="urn:microsoft.com/office/officeart/2005/8/layout/process2"/>
    <dgm:cxn modelId="{E6EB9C75-0F67-4F09-8219-A648D058788A}" type="presParOf" srcId="{C08741EF-2332-424E-9A1F-6D085150F47A}" destId="{AC924517-5472-4174-A13C-43DFC5ACE9C4}" srcOrd="0" destOrd="0" presId="urn:microsoft.com/office/officeart/2005/8/layout/process2"/>
    <dgm:cxn modelId="{C0083730-5927-48E4-8948-59D06D8AF916}" type="presParOf" srcId="{6056DA64-7F61-4EA2-9C1C-75103E0532DC}" destId="{C00278D8-10D9-4A81-A2AD-B3DC76D0E439}" srcOrd="4" destOrd="0" presId="urn:microsoft.com/office/officeart/2005/8/layout/process2"/>
    <dgm:cxn modelId="{9E817E7B-551C-47B7-9C55-A63044D342D6}" type="presParOf" srcId="{6056DA64-7F61-4EA2-9C1C-75103E0532DC}" destId="{BDA8750A-63D9-4C3B-A1A0-7BCCBDE72230}" srcOrd="5" destOrd="0" presId="urn:microsoft.com/office/officeart/2005/8/layout/process2"/>
    <dgm:cxn modelId="{1B90BFA8-F575-426A-8C2F-283DF1E72085}" type="presParOf" srcId="{BDA8750A-63D9-4C3B-A1A0-7BCCBDE72230}" destId="{51142D16-19D3-4286-BD56-0D67E84BB7FA}" srcOrd="0" destOrd="0" presId="urn:microsoft.com/office/officeart/2005/8/layout/process2"/>
    <dgm:cxn modelId="{05AE404A-E4E8-40D4-9AA0-D09F2F64FC6C}" type="presParOf" srcId="{6056DA64-7F61-4EA2-9C1C-75103E0532DC}" destId="{E3E196FE-93F6-41EE-931B-B75443CF5698}" srcOrd="6" destOrd="0" presId="urn:microsoft.com/office/officeart/2005/8/layout/process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73785B-951D-4C8F-AC0F-339FBABDEBFB}" type="doc">
      <dgm:prSet loTypeId="urn:microsoft.com/office/officeart/2005/8/layout/process2" loCatId="process" qsTypeId="urn:microsoft.com/office/officeart/2005/8/quickstyle/simple1" qsCatId="simple" csTypeId="urn:microsoft.com/office/officeart/2005/8/colors/accent1_1" csCatId="accent1" phldr="1"/>
      <dgm:spPr/>
    </dgm:pt>
    <dgm:pt modelId="{6C7DD415-FD51-4DA9-B8D2-38789EF30665}">
      <dgm:prSet phldrT="[Texte]" custT="1"/>
      <dgm:spPr/>
      <dgm:t>
        <a:bodyPr/>
        <a:lstStyle/>
        <a:p>
          <a:pPr algn="l"/>
          <a:r>
            <a:rPr lang="fr-FR" sz="2000" b="1" dirty="0" smtClean="0"/>
            <a:t>	</a:t>
          </a:r>
          <a:r>
            <a:rPr lang="fr-FR" sz="1600" b="1" dirty="0" smtClean="0"/>
            <a:t>Reçoit</a:t>
          </a:r>
          <a:r>
            <a:rPr lang="fr-FR" sz="1600" dirty="0" smtClean="0"/>
            <a:t> les fiches navettes listant les élèves en situation de handicap accompagnés</a:t>
          </a:r>
          <a:endParaRPr lang="fr-FR" sz="1600" dirty="0"/>
        </a:p>
      </dgm:t>
    </dgm:pt>
    <dgm:pt modelId="{882DA087-6CBF-48EA-8287-EB37454000DF}" type="parTrans" cxnId="{5193C3C0-585A-4678-B794-0FE572A3F5DB}">
      <dgm:prSet/>
      <dgm:spPr/>
      <dgm:t>
        <a:bodyPr/>
        <a:lstStyle/>
        <a:p>
          <a:endParaRPr lang="fr-FR"/>
        </a:p>
      </dgm:t>
    </dgm:pt>
    <dgm:pt modelId="{1074A338-3938-4765-BFC0-961574392F37}" type="sibTrans" cxnId="{5193C3C0-585A-4678-B794-0FE572A3F5DB}">
      <dgm:prSet/>
      <dgm:spPr/>
      <dgm:t>
        <a:bodyPr/>
        <a:lstStyle/>
        <a:p>
          <a:endParaRPr lang="fr-FR"/>
        </a:p>
      </dgm:t>
    </dgm:pt>
    <dgm:pt modelId="{5BD29506-1739-45C9-8FC5-B1A92FF4F1B2}">
      <dgm:prSet phldrT="[Texte]" custT="1"/>
      <dgm:spPr/>
      <dgm:t>
        <a:bodyPr/>
        <a:lstStyle/>
        <a:p>
          <a:pPr algn="l"/>
          <a:r>
            <a:rPr lang="fr-FR" sz="2000" b="1" dirty="0" smtClean="0"/>
            <a:t>	</a:t>
          </a:r>
          <a:r>
            <a:rPr lang="fr-FR" sz="1600" b="1" dirty="0" smtClean="0"/>
            <a:t>Valide  </a:t>
          </a:r>
          <a:r>
            <a:rPr lang="fr-FR" sz="1600" b="0" dirty="0" smtClean="0"/>
            <a:t>la répartition des moyens proposée par le coordonnateur au sein de son PIAL : signe et transmet les décisions d’affection + temps de service des AESH</a:t>
          </a:r>
        </a:p>
      </dgm:t>
    </dgm:pt>
    <dgm:pt modelId="{A3F4DBC1-9B28-484E-9E8B-DE34AA0E6FE4}" type="sibTrans" cxnId="{B2C150FB-503B-4710-A6BE-6976CC8A2D11}">
      <dgm:prSet/>
      <dgm:spPr/>
      <dgm:t>
        <a:bodyPr/>
        <a:lstStyle/>
        <a:p>
          <a:endParaRPr lang="fr-FR"/>
        </a:p>
      </dgm:t>
    </dgm:pt>
    <dgm:pt modelId="{2D6045FE-2BF6-4364-88B7-6A3CE992923B}" type="parTrans" cxnId="{B2C150FB-503B-4710-A6BE-6976CC8A2D11}">
      <dgm:prSet/>
      <dgm:spPr/>
      <dgm:t>
        <a:bodyPr/>
        <a:lstStyle/>
        <a:p>
          <a:endParaRPr lang="fr-FR"/>
        </a:p>
      </dgm:t>
    </dgm:pt>
    <dgm:pt modelId="{5A93A4D6-BC5E-4FD1-9D09-50EB59C614E8}">
      <dgm:prSet phldrT="[Texte]" custT="1"/>
      <dgm:spPr/>
      <dgm:t>
        <a:bodyPr/>
        <a:lstStyle/>
        <a:p>
          <a:pPr algn="l"/>
          <a:r>
            <a:rPr lang="fr-FR" sz="2000" b="1" dirty="0" smtClean="0"/>
            <a:t>	</a:t>
          </a:r>
          <a:r>
            <a:rPr lang="fr-FR" sz="1600" b="1" dirty="0" smtClean="0"/>
            <a:t>Organise</a:t>
          </a:r>
          <a:r>
            <a:rPr lang="fr-FR" sz="1600" dirty="0" smtClean="0"/>
            <a:t> en début d’année la réunion d’informations à destination des directeurs, chefs d’établissement et des AESH. Les </a:t>
          </a:r>
          <a:r>
            <a:rPr lang="fr-FR" sz="1600" b="1" dirty="0" smtClean="0"/>
            <a:t>informe</a:t>
          </a:r>
          <a:r>
            <a:rPr lang="fr-FR" sz="1600" dirty="0" smtClean="0"/>
            <a:t> de la rencontre obligatoire famille/enseignants/AESH</a:t>
          </a:r>
          <a:endParaRPr lang="fr-FR" sz="1600" dirty="0"/>
        </a:p>
      </dgm:t>
    </dgm:pt>
    <dgm:pt modelId="{A74B7561-6C6F-4D4D-9A65-48CF50D339DA}" type="parTrans" cxnId="{6AFD36C7-885D-4FEA-8AB9-50CE0A509367}">
      <dgm:prSet/>
      <dgm:spPr/>
      <dgm:t>
        <a:bodyPr/>
        <a:lstStyle/>
        <a:p>
          <a:endParaRPr lang="fr-FR"/>
        </a:p>
      </dgm:t>
    </dgm:pt>
    <dgm:pt modelId="{EE92902A-3197-4BB2-B95B-FBF3E4A8FECD}" type="sibTrans" cxnId="{6AFD36C7-885D-4FEA-8AB9-50CE0A509367}">
      <dgm:prSet/>
      <dgm:spPr/>
      <dgm:t>
        <a:bodyPr/>
        <a:lstStyle/>
        <a:p>
          <a:endParaRPr lang="fr-FR"/>
        </a:p>
      </dgm:t>
    </dgm:pt>
    <dgm:pt modelId="{6056DA64-7F61-4EA2-9C1C-75103E0532DC}" type="pres">
      <dgm:prSet presAssocID="{B573785B-951D-4C8F-AC0F-339FBABDEBFB}" presName="linearFlow" presStyleCnt="0">
        <dgm:presLayoutVars>
          <dgm:resizeHandles val="exact"/>
        </dgm:presLayoutVars>
      </dgm:prSet>
      <dgm:spPr/>
    </dgm:pt>
    <dgm:pt modelId="{BCD79564-36B6-49B7-ABAE-D28D901E8B22}" type="pres">
      <dgm:prSet presAssocID="{6C7DD415-FD51-4DA9-B8D2-38789EF30665}" presName="node" presStyleLbl="node1" presStyleIdx="0" presStyleCnt="3" custScaleX="584340" custLinFactNeighborX="9000">
        <dgm:presLayoutVars>
          <dgm:bulletEnabled val="1"/>
        </dgm:presLayoutVars>
      </dgm:prSet>
      <dgm:spPr/>
      <dgm:t>
        <a:bodyPr/>
        <a:lstStyle/>
        <a:p>
          <a:endParaRPr lang="fr-FR"/>
        </a:p>
      </dgm:t>
    </dgm:pt>
    <dgm:pt modelId="{7ADFCD90-C93B-4C5D-A859-ECB5DC89205D}" type="pres">
      <dgm:prSet presAssocID="{1074A338-3938-4765-BFC0-961574392F37}" presName="sibTrans" presStyleLbl="sibTrans2D1" presStyleIdx="0" presStyleCnt="2"/>
      <dgm:spPr/>
      <dgm:t>
        <a:bodyPr/>
        <a:lstStyle/>
        <a:p>
          <a:endParaRPr lang="fr-FR"/>
        </a:p>
      </dgm:t>
    </dgm:pt>
    <dgm:pt modelId="{B7F38531-06BE-4E41-A2BA-A19101BC5459}" type="pres">
      <dgm:prSet presAssocID="{1074A338-3938-4765-BFC0-961574392F37}" presName="connectorText" presStyleLbl="sibTrans2D1" presStyleIdx="0" presStyleCnt="2"/>
      <dgm:spPr/>
      <dgm:t>
        <a:bodyPr/>
        <a:lstStyle/>
        <a:p>
          <a:endParaRPr lang="fr-FR"/>
        </a:p>
      </dgm:t>
    </dgm:pt>
    <dgm:pt modelId="{67790A93-95DB-4880-B602-7A929318B3B0}" type="pres">
      <dgm:prSet presAssocID="{5BD29506-1739-45C9-8FC5-B1A92FF4F1B2}" presName="node" presStyleLbl="node1" presStyleIdx="1" presStyleCnt="3" custScaleX="584340" custLinFactNeighborX="7913">
        <dgm:presLayoutVars>
          <dgm:bulletEnabled val="1"/>
        </dgm:presLayoutVars>
      </dgm:prSet>
      <dgm:spPr/>
      <dgm:t>
        <a:bodyPr/>
        <a:lstStyle/>
        <a:p>
          <a:endParaRPr lang="fr-FR"/>
        </a:p>
      </dgm:t>
    </dgm:pt>
    <dgm:pt modelId="{B3BD8073-E154-4313-9237-97D5646C78BE}" type="pres">
      <dgm:prSet presAssocID="{A3F4DBC1-9B28-484E-9E8B-DE34AA0E6FE4}" presName="sibTrans" presStyleLbl="sibTrans2D1" presStyleIdx="1" presStyleCnt="2"/>
      <dgm:spPr/>
      <dgm:t>
        <a:bodyPr/>
        <a:lstStyle/>
        <a:p>
          <a:endParaRPr lang="fr-FR"/>
        </a:p>
      </dgm:t>
    </dgm:pt>
    <dgm:pt modelId="{FFC1EA3F-645A-42AA-91CA-62019E70F971}" type="pres">
      <dgm:prSet presAssocID="{A3F4DBC1-9B28-484E-9E8B-DE34AA0E6FE4}" presName="connectorText" presStyleLbl="sibTrans2D1" presStyleIdx="1" presStyleCnt="2"/>
      <dgm:spPr/>
      <dgm:t>
        <a:bodyPr/>
        <a:lstStyle/>
        <a:p>
          <a:endParaRPr lang="fr-FR"/>
        </a:p>
      </dgm:t>
    </dgm:pt>
    <dgm:pt modelId="{C844CAC3-46A2-4A1E-B4BC-AFB2384BFEEB}" type="pres">
      <dgm:prSet presAssocID="{5A93A4D6-BC5E-4FD1-9D09-50EB59C614E8}" presName="node" presStyleLbl="node1" presStyleIdx="2" presStyleCnt="3" custScaleX="580815">
        <dgm:presLayoutVars>
          <dgm:bulletEnabled val="1"/>
        </dgm:presLayoutVars>
      </dgm:prSet>
      <dgm:spPr/>
      <dgm:t>
        <a:bodyPr/>
        <a:lstStyle/>
        <a:p>
          <a:endParaRPr lang="fr-FR"/>
        </a:p>
      </dgm:t>
    </dgm:pt>
  </dgm:ptLst>
  <dgm:cxnLst>
    <dgm:cxn modelId="{5193C3C0-585A-4678-B794-0FE572A3F5DB}" srcId="{B573785B-951D-4C8F-AC0F-339FBABDEBFB}" destId="{6C7DD415-FD51-4DA9-B8D2-38789EF30665}" srcOrd="0" destOrd="0" parTransId="{882DA087-6CBF-48EA-8287-EB37454000DF}" sibTransId="{1074A338-3938-4765-BFC0-961574392F37}"/>
    <dgm:cxn modelId="{2A923D3B-A6F1-4006-AB00-174810917993}" type="presOf" srcId="{A3F4DBC1-9B28-484E-9E8B-DE34AA0E6FE4}" destId="{FFC1EA3F-645A-42AA-91CA-62019E70F971}" srcOrd="1" destOrd="0" presId="urn:microsoft.com/office/officeart/2005/8/layout/process2"/>
    <dgm:cxn modelId="{FA3224A6-1A19-4BFA-85B5-DF2E573902F7}" type="presOf" srcId="{6C7DD415-FD51-4DA9-B8D2-38789EF30665}" destId="{BCD79564-36B6-49B7-ABAE-D28D901E8B22}" srcOrd="0" destOrd="0" presId="urn:microsoft.com/office/officeart/2005/8/layout/process2"/>
    <dgm:cxn modelId="{C587D109-AE29-4013-9BDF-E941C07FAC95}" type="presOf" srcId="{1074A338-3938-4765-BFC0-961574392F37}" destId="{B7F38531-06BE-4E41-A2BA-A19101BC5459}" srcOrd="1" destOrd="0" presId="urn:microsoft.com/office/officeart/2005/8/layout/process2"/>
    <dgm:cxn modelId="{5EE01253-0290-4894-8305-4C3C19663F8D}" type="presOf" srcId="{1074A338-3938-4765-BFC0-961574392F37}" destId="{7ADFCD90-C93B-4C5D-A859-ECB5DC89205D}" srcOrd="0" destOrd="0" presId="urn:microsoft.com/office/officeart/2005/8/layout/process2"/>
    <dgm:cxn modelId="{D190898F-2183-4B95-AEC1-F2741D0CA733}" type="presOf" srcId="{A3F4DBC1-9B28-484E-9E8B-DE34AA0E6FE4}" destId="{B3BD8073-E154-4313-9237-97D5646C78BE}" srcOrd="0" destOrd="0" presId="urn:microsoft.com/office/officeart/2005/8/layout/process2"/>
    <dgm:cxn modelId="{B1A89A86-A621-4F08-B706-6BCB660411B1}" type="presOf" srcId="{5A93A4D6-BC5E-4FD1-9D09-50EB59C614E8}" destId="{C844CAC3-46A2-4A1E-B4BC-AFB2384BFEEB}" srcOrd="0" destOrd="0" presId="urn:microsoft.com/office/officeart/2005/8/layout/process2"/>
    <dgm:cxn modelId="{1C4C02A8-758E-403C-BB27-7B0DF8CD2FED}" type="presOf" srcId="{5BD29506-1739-45C9-8FC5-B1A92FF4F1B2}" destId="{67790A93-95DB-4880-B602-7A929318B3B0}" srcOrd="0" destOrd="0" presId="urn:microsoft.com/office/officeart/2005/8/layout/process2"/>
    <dgm:cxn modelId="{7C7A1DF8-76A8-4B4B-B544-53413C6FBB64}" type="presOf" srcId="{B573785B-951D-4C8F-AC0F-339FBABDEBFB}" destId="{6056DA64-7F61-4EA2-9C1C-75103E0532DC}" srcOrd="0" destOrd="0" presId="urn:microsoft.com/office/officeart/2005/8/layout/process2"/>
    <dgm:cxn modelId="{6AFD36C7-885D-4FEA-8AB9-50CE0A509367}" srcId="{B573785B-951D-4C8F-AC0F-339FBABDEBFB}" destId="{5A93A4D6-BC5E-4FD1-9D09-50EB59C614E8}" srcOrd="2" destOrd="0" parTransId="{A74B7561-6C6F-4D4D-9A65-48CF50D339DA}" sibTransId="{EE92902A-3197-4BB2-B95B-FBF3E4A8FECD}"/>
    <dgm:cxn modelId="{B2C150FB-503B-4710-A6BE-6976CC8A2D11}" srcId="{B573785B-951D-4C8F-AC0F-339FBABDEBFB}" destId="{5BD29506-1739-45C9-8FC5-B1A92FF4F1B2}" srcOrd="1" destOrd="0" parTransId="{2D6045FE-2BF6-4364-88B7-6A3CE992923B}" sibTransId="{A3F4DBC1-9B28-484E-9E8B-DE34AA0E6FE4}"/>
    <dgm:cxn modelId="{F2691BFF-B6E2-4202-A3FB-9E4A89C202EC}" type="presParOf" srcId="{6056DA64-7F61-4EA2-9C1C-75103E0532DC}" destId="{BCD79564-36B6-49B7-ABAE-D28D901E8B22}" srcOrd="0" destOrd="0" presId="urn:microsoft.com/office/officeart/2005/8/layout/process2"/>
    <dgm:cxn modelId="{65351407-DB6B-4FE5-8306-728F8945F00B}" type="presParOf" srcId="{6056DA64-7F61-4EA2-9C1C-75103E0532DC}" destId="{7ADFCD90-C93B-4C5D-A859-ECB5DC89205D}" srcOrd="1" destOrd="0" presId="urn:microsoft.com/office/officeart/2005/8/layout/process2"/>
    <dgm:cxn modelId="{94386A9F-5742-4CEB-A176-4F314B644D30}" type="presParOf" srcId="{7ADFCD90-C93B-4C5D-A859-ECB5DC89205D}" destId="{B7F38531-06BE-4E41-A2BA-A19101BC5459}" srcOrd="0" destOrd="0" presId="urn:microsoft.com/office/officeart/2005/8/layout/process2"/>
    <dgm:cxn modelId="{35440040-26B1-4521-9A8C-6DB44164B41E}" type="presParOf" srcId="{6056DA64-7F61-4EA2-9C1C-75103E0532DC}" destId="{67790A93-95DB-4880-B602-7A929318B3B0}" srcOrd="2" destOrd="0" presId="urn:microsoft.com/office/officeart/2005/8/layout/process2"/>
    <dgm:cxn modelId="{3DD4C53E-4470-4FE8-98D0-89B48CE5FC20}" type="presParOf" srcId="{6056DA64-7F61-4EA2-9C1C-75103E0532DC}" destId="{B3BD8073-E154-4313-9237-97D5646C78BE}" srcOrd="3" destOrd="0" presId="urn:microsoft.com/office/officeart/2005/8/layout/process2"/>
    <dgm:cxn modelId="{4988901C-71D5-494E-9150-AE5F82125305}" type="presParOf" srcId="{B3BD8073-E154-4313-9237-97D5646C78BE}" destId="{FFC1EA3F-645A-42AA-91CA-62019E70F971}" srcOrd="0" destOrd="0" presId="urn:microsoft.com/office/officeart/2005/8/layout/process2"/>
    <dgm:cxn modelId="{96194B65-A8F3-4F53-BB6D-8EE36CA64EAA}" type="presParOf" srcId="{6056DA64-7F61-4EA2-9C1C-75103E0532DC}" destId="{C844CAC3-46A2-4A1E-B4BC-AFB2384BFEEB}" srcOrd="4" destOrd="0" presId="urn:microsoft.com/office/officeart/2005/8/layout/process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4CCE3-80DD-491E-8D3F-421055F2581D}">
      <dsp:nvSpPr>
        <dsp:cNvPr id="0" name=""/>
        <dsp:cNvSpPr/>
      </dsp:nvSpPr>
      <dsp:spPr>
        <a:xfrm>
          <a:off x="-6118052" y="-936053"/>
          <a:ext cx="7282881" cy="7282881"/>
        </a:xfrm>
        <a:prstGeom prst="blockArc">
          <a:avLst>
            <a:gd name="adj1" fmla="val 18900000"/>
            <a:gd name="adj2" fmla="val 2700000"/>
            <a:gd name="adj3" fmla="val 297"/>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1E5539-0E50-4B5D-BAB6-D6632BD398DA}">
      <dsp:nvSpPr>
        <dsp:cNvPr id="0" name=""/>
        <dsp:cNvSpPr/>
      </dsp:nvSpPr>
      <dsp:spPr>
        <a:xfrm>
          <a:off x="508988" y="338065"/>
          <a:ext cx="10387353" cy="67656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7022" tIns="50800" rIns="50800" bIns="50800" numCol="1" spcCol="1270" anchor="ctr" anchorCtr="0">
          <a:noAutofit/>
        </a:bodyPr>
        <a:lstStyle/>
        <a:p>
          <a:pPr lvl="0" algn="l" defTabSz="889000">
            <a:lnSpc>
              <a:spcPct val="90000"/>
            </a:lnSpc>
            <a:spcBef>
              <a:spcPct val="0"/>
            </a:spcBef>
            <a:spcAft>
              <a:spcPct val="35000"/>
            </a:spcAft>
          </a:pPr>
          <a:r>
            <a:rPr lang="fr-FR" sz="2000" b="0" kern="1200" dirty="0" smtClean="0"/>
            <a:t>Mettre en œuvre un accompagnement au plus près des besoins de l’élève en situation de handicap</a:t>
          </a:r>
          <a:endParaRPr lang="fr-FR" sz="2000" b="0" kern="1200" dirty="0"/>
        </a:p>
      </dsp:txBody>
      <dsp:txXfrm>
        <a:off x="508988" y="338065"/>
        <a:ext cx="10387353" cy="676563"/>
      </dsp:txXfrm>
    </dsp:sp>
    <dsp:sp modelId="{4CF51A78-10D2-4BDA-AF22-A2228312728B}">
      <dsp:nvSpPr>
        <dsp:cNvPr id="0" name=""/>
        <dsp:cNvSpPr/>
      </dsp:nvSpPr>
      <dsp:spPr>
        <a:xfrm>
          <a:off x="86136" y="253494"/>
          <a:ext cx="845704" cy="845704"/>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47C7A67-4D7A-44F8-BA01-395D50872169}">
      <dsp:nvSpPr>
        <dsp:cNvPr id="0" name=""/>
        <dsp:cNvSpPr/>
      </dsp:nvSpPr>
      <dsp:spPr>
        <a:xfrm>
          <a:off x="993793" y="1352585"/>
          <a:ext cx="9902547" cy="676563"/>
        </a:xfrm>
        <a:prstGeom prst="rect">
          <a:avLst/>
        </a:prstGeom>
        <a:solidFill>
          <a:schemeClr val="accent6">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7022" tIns="50800" rIns="50800" bIns="50800" numCol="1" spcCol="1270" anchor="ctr" anchorCtr="0">
          <a:noAutofit/>
        </a:bodyPr>
        <a:lstStyle/>
        <a:p>
          <a:pPr lvl="0" algn="l" defTabSz="889000">
            <a:lnSpc>
              <a:spcPct val="90000"/>
            </a:lnSpc>
            <a:spcBef>
              <a:spcPct val="0"/>
            </a:spcBef>
            <a:spcAft>
              <a:spcPct val="35000"/>
            </a:spcAft>
          </a:pPr>
          <a:r>
            <a:rPr lang="fr-FR" sz="2000" kern="1200" smtClean="0"/>
            <a:t>Développer l’autonomie de l’élève en situation de handicap</a:t>
          </a:r>
          <a:endParaRPr lang="fr-FR" sz="2000" kern="1200" dirty="0"/>
        </a:p>
      </dsp:txBody>
      <dsp:txXfrm>
        <a:off x="993793" y="1352585"/>
        <a:ext cx="9902547" cy="676563"/>
      </dsp:txXfrm>
    </dsp:sp>
    <dsp:sp modelId="{817B538E-D013-4E82-A588-9735BC7758D8}">
      <dsp:nvSpPr>
        <dsp:cNvPr id="0" name=""/>
        <dsp:cNvSpPr/>
      </dsp:nvSpPr>
      <dsp:spPr>
        <a:xfrm>
          <a:off x="570941" y="1268015"/>
          <a:ext cx="845704" cy="845704"/>
        </a:xfrm>
        <a:prstGeom prst="ellipse">
          <a:avLst/>
        </a:prstGeom>
        <a:solidFill>
          <a:schemeClr val="lt1">
            <a:hueOff val="0"/>
            <a:satOff val="0"/>
            <a:lumOff val="0"/>
            <a:alphaOff val="0"/>
          </a:schemeClr>
        </a:solidFill>
        <a:ln w="6350" cap="flat" cmpd="sng" algn="ctr">
          <a:solidFill>
            <a:schemeClr val="accent4">
              <a:hueOff val="2598923"/>
              <a:satOff val="-11992"/>
              <a:lumOff val="441"/>
              <a:alphaOff val="0"/>
            </a:schemeClr>
          </a:solidFill>
          <a:prstDash val="solid"/>
          <a:miter lim="800000"/>
        </a:ln>
        <a:effectLst/>
      </dsp:spPr>
      <dsp:style>
        <a:lnRef idx="1">
          <a:scrgbClr r="0" g="0" b="0"/>
        </a:lnRef>
        <a:fillRef idx="1">
          <a:scrgbClr r="0" g="0" b="0"/>
        </a:fillRef>
        <a:effectRef idx="2">
          <a:scrgbClr r="0" g="0" b="0"/>
        </a:effectRef>
        <a:fontRef idx="minor"/>
      </dsp:style>
    </dsp:sp>
    <dsp:sp modelId="{0655E20B-146F-43EF-97BB-9D47DBF3DFE6}">
      <dsp:nvSpPr>
        <dsp:cNvPr id="0" name=""/>
        <dsp:cNvSpPr/>
      </dsp:nvSpPr>
      <dsp:spPr>
        <a:xfrm>
          <a:off x="1142590" y="2367105"/>
          <a:ext cx="9753751" cy="676563"/>
        </a:xfrm>
        <a:prstGeom prst="rect">
          <a:avLst/>
        </a:prstGeom>
        <a:solidFill>
          <a:schemeClr val="accent2">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7022" tIns="50800" rIns="50800" bIns="50800" numCol="1" spcCol="1270" anchor="ctr" anchorCtr="0">
          <a:noAutofit/>
        </a:bodyPr>
        <a:lstStyle/>
        <a:p>
          <a:pPr lvl="0" algn="l" defTabSz="889000">
            <a:lnSpc>
              <a:spcPct val="90000"/>
            </a:lnSpc>
            <a:spcBef>
              <a:spcPct val="0"/>
            </a:spcBef>
            <a:spcAft>
              <a:spcPct val="35000"/>
            </a:spcAft>
          </a:pPr>
          <a:r>
            <a:rPr lang="fr-FR" sz="2000" kern="1200" dirty="0" smtClean="0"/>
            <a:t>Coordonner les moyens d’accompagnement, apporter une plus grande souplesse</a:t>
          </a:r>
          <a:r>
            <a:rPr lang="fr-FR" sz="2000" b="1" kern="1200" dirty="0" smtClean="0"/>
            <a:t> </a:t>
          </a:r>
          <a:r>
            <a:rPr lang="fr-FR" sz="2000" kern="1200" dirty="0" smtClean="0"/>
            <a:t>dans</a:t>
          </a:r>
          <a:r>
            <a:rPr lang="fr-FR" sz="2000" b="1" kern="1200" dirty="0" smtClean="0"/>
            <a:t> </a:t>
          </a:r>
          <a:r>
            <a:rPr lang="fr-FR" sz="2000" kern="1200" dirty="0" smtClean="0"/>
            <a:t>l’organisation </a:t>
          </a:r>
          <a:endParaRPr lang="fr-FR" sz="2000" kern="1200" dirty="0"/>
        </a:p>
      </dsp:txBody>
      <dsp:txXfrm>
        <a:off x="1142590" y="2367105"/>
        <a:ext cx="9753751" cy="676563"/>
      </dsp:txXfrm>
    </dsp:sp>
    <dsp:sp modelId="{442346A1-F265-4A7B-B0B7-FE2F253F0D28}">
      <dsp:nvSpPr>
        <dsp:cNvPr id="0" name=""/>
        <dsp:cNvSpPr/>
      </dsp:nvSpPr>
      <dsp:spPr>
        <a:xfrm>
          <a:off x="719738" y="2282535"/>
          <a:ext cx="845704" cy="845704"/>
        </a:xfrm>
        <a:prstGeom prst="ellipse">
          <a:avLst/>
        </a:prstGeom>
        <a:solidFill>
          <a:schemeClr val="lt1">
            <a:hueOff val="0"/>
            <a:satOff val="0"/>
            <a:lumOff val="0"/>
            <a:alphaOff val="0"/>
          </a:schemeClr>
        </a:solidFill>
        <a:ln w="6350" cap="flat" cmpd="sng" algn="ctr">
          <a:solidFill>
            <a:schemeClr val="accent4">
              <a:hueOff val="5197846"/>
              <a:satOff val="-23984"/>
              <a:lumOff val="883"/>
              <a:alphaOff val="0"/>
            </a:schemeClr>
          </a:solidFill>
          <a:prstDash val="solid"/>
          <a:miter lim="800000"/>
        </a:ln>
        <a:effectLst/>
      </dsp:spPr>
      <dsp:style>
        <a:lnRef idx="1">
          <a:scrgbClr r="0" g="0" b="0"/>
        </a:lnRef>
        <a:fillRef idx="1">
          <a:scrgbClr r="0" g="0" b="0"/>
        </a:fillRef>
        <a:effectRef idx="2">
          <a:scrgbClr r="0" g="0" b="0"/>
        </a:effectRef>
        <a:fontRef idx="minor"/>
      </dsp:style>
    </dsp:sp>
    <dsp:sp modelId="{E21E5857-9FA6-4E93-A004-43B6D857A1C6}">
      <dsp:nvSpPr>
        <dsp:cNvPr id="0" name=""/>
        <dsp:cNvSpPr/>
      </dsp:nvSpPr>
      <dsp:spPr>
        <a:xfrm>
          <a:off x="993793" y="3381626"/>
          <a:ext cx="9902547" cy="676563"/>
        </a:xfrm>
        <a:prstGeom prst="rect">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7022" tIns="50800" rIns="50800" bIns="50800" numCol="1" spcCol="1270" anchor="ctr" anchorCtr="0">
          <a:noAutofit/>
        </a:bodyPr>
        <a:lstStyle/>
        <a:p>
          <a:pPr lvl="0" algn="l" defTabSz="889000">
            <a:lnSpc>
              <a:spcPct val="90000"/>
            </a:lnSpc>
            <a:spcBef>
              <a:spcPct val="0"/>
            </a:spcBef>
            <a:spcAft>
              <a:spcPct val="35000"/>
            </a:spcAft>
          </a:pPr>
          <a:r>
            <a:rPr lang="fr-FR" sz="2000" b="1" kern="1200" dirty="0" smtClean="0"/>
            <a:t>Améliorer  les conditions de travail </a:t>
          </a:r>
          <a:r>
            <a:rPr lang="fr-FR" sz="2000" kern="1200" dirty="0" smtClean="0"/>
            <a:t>et l’implication des accompagnants au sein de l’équipe éducative (</a:t>
          </a:r>
          <a:r>
            <a:rPr lang="fr-FR" sz="2000" b="1" kern="1200" dirty="0" smtClean="0"/>
            <a:t>professionnalisation</a:t>
          </a:r>
          <a:r>
            <a:rPr lang="fr-FR" sz="2000" kern="1200" dirty="0" smtClean="0"/>
            <a:t>)</a:t>
          </a:r>
          <a:endParaRPr lang="fr-FR" sz="2000" kern="1200" dirty="0"/>
        </a:p>
      </dsp:txBody>
      <dsp:txXfrm>
        <a:off x="993793" y="3381626"/>
        <a:ext cx="9902547" cy="676563"/>
      </dsp:txXfrm>
    </dsp:sp>
    <dsp:sp modelId="{C590A60D-5248-444B-8930-AEB4A4922972}">
      <dsp:nvSpPr>
        <dsp:cNvPr id="0" name=""/>
        <dsp:cNvSpPr/>
      </dsp:nvSpPr>
      <dsp:spPr>
        <a:xfrm>
          <a:off x="570941" y="3297055"/>
          <a:ext cx="845704" cy="845704"/>
        </a:xfrm>
        <a:prstGeom prst="ellipse">
          <a:avLst/>
        </a:prstGeom>
        <a:solidFill>
          <a:schemeClr val="lt1">
            <a:hueOff val="0"/>
            <a:satOff val="0"/>
            <a:lumOff val="0"/>
            <a:alphaOff val="0"/>
          </a:schemeClr>
        </a:solidFill>
        <a:ln w="6350" cap="flat" cmpd="sng" algn="ctr">
          <a:solidFill>
            <a:schemeClr val="accent4">
              <a:hueOff val="7796769"/>
              <a:satOff val="-35976"/>
              <a:lumOff val="1324"/>
              <a:alphaOff val="0"/>
            </a:schemeClr>
          </a:solidFill>
          <a:prstDash val="solid"/>
          <a:miter lim="800000"/>
        </a:ln>
        <a:effectLst/>
      </dsp:spPr>
      <dsp:style>
        <a:lnRef idx="1">
          <a:scrgbClr r="0" g="0" b="0"/>
        </a:lnRef>
        <a:fillRef idx="1">
          <a:scrgbClr r="0" g="0" b="0"/>
        </a:fillRef>
        <a:effectRef idx="2">
          <a:scrgbClr r="0" g="0" b="0"/>
        </a:effectRef>
        <a:fontRef idx="minor"/>
      </dsp:style>
    </dsp:sp>
    <dsp:sp modelId="{3146C6C4-E595-42A1-A737-703619F14550}">
      <dsp:nvSpPr>
        <dsp:cNvPr id="0" name=""/>
        <dsp:cNvSpPr/>
      </dsp:nvSpPr>
      <dsp:spPr>
        <a:xfrm>
          <a:off x="508988" y="4396146"/>
          <a:ext cx="10387353" cy="676563"/>
        </a:xfrm>
        <a:prstGeom prst="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7022" tIns="50800" rIns="50800" bIns="50800" numCol="1" spcCol="1270" anchor="ctr" anchorCtr="0">
          <a:noAutofit/>
        </a:bodyPr>
        <a:lstStyle/>
        <a:p>
          <a:pPr lvl="0" algn="l" defTabSz="889000">
            <a:lnSpc>
              <a:spcPct val="90000"/>
            </a:lnSpc>
            <a:spcBef>
              <a:spcPct val="0"/>
            </a:spcBef>
            <a:spcAft>
              <a:spcPct val="35000"/>
            </a:spcAft>
          </a:pPr>
          <a:r>
            <a:rPr lang="fr-FR" sz="2000" kern="1200" smtClean="0"/>
            <a:t>Renforcer  l’appartenance des accompagnants à la communauté éducative</a:t>
          </a:r>
          <a:endParaRPr lang="fr-FR" sz="2000" kern="1200" dirty="0"/>
        </a:p>
      </dsp:txBody>
      <dsp:txXfrm>
        <a:off x="508988" y="4396146"/>
        <a:ext cx="10387353" cy="676563"/>
      </dsp:txXfrm>
    </dsp:sp>
    <dsp:sp modelId="{AA79DB40-AEA6-4427-89AF-2D5B17D1A1AE}">
      <dsp:nvSpPr>
        <dsp:cNvPr id="0" name=""/>
        <dsp:cNvSpPr/>
      </dsp:nvSpPr>
      <dsp:spPr>
        <a:xfrm>
          <a:off x="86136" y="4311576"/>
          <a:ext cx="845704" cy="845704"/>
        </a:xfrm>
        <a:prstGeom prst="ellipse">
          <a:avLst/>
        </a:prstGeom>
        <a:solidFill>
          <a:schemeClr val="lt1">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3D630-4483-42F6-BF98-D4D020CEA450}">
      <dsp:nvSpPr>
        <dsp:cNvPr id="0" name=""/>
        <dsp:cNvSpPr/>
      </dsp:nvSpPr>
      <dsp:spPr>
        <a:xfrm rot="5400000">
          <a:off x="385325" y="1459861"/>
          <a:ext cx="1226864" cy="1396742"/>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35744E7-7223-420D-AF01-8E5C1C6BE0E0}">
      <dsp:nvSpPr>
        <dsp:cNvPr id="0" name=""/>
        <dsp:cNvSpPr/>
      </dsp:nvSpPr>
      <dsp:spPr>
        <a:xfrm>
          <a:off x="68447" y="27202"/>
          <a:ext cx="2065317" cy="1445655"/>
        </a:xfrm>
        <a:prstGeom prst="roundRect">
          <a:avLst>
            <a:gd name="adj" fmla="val 1667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0" kern="1200" cap="none" spc="0" dirty="0" smtClean="0">
              <a:ln w="0"/>
              <a:effectLst>
                <a:outerShdw blurRad="38100" dist="19050" dir="2700000" algn="tl" rotWithShape="0">
                  <a:schemeClr val="dk1">
                    <a:alpha val="40000"/>
                  </a:schemeClr>
                </a:outerShdw>
              </a:effectLst>
            </a:rPr>
            <a:t>Evalue le besoin de compensation</a:t>
          </a:r>
          <a:endParaRPr lang="fr-FR" sz="2300" b="0" kern="1200" cap="none" spc="0" dirty="0">
            <a:ln w="0"/>
            <a:effectLst>
              <a:outerShdw blurRad="38100" dist="19050" dir="2700000" algn="tl" rotWithShape="0">
                <a:schemeClr val="dk1">
                  <a:alpha val="40000"/>
                </a:schemeClr>
              </a:outerShdw>
            </a:effectLst>
          </a:endParaRPr>
        </a:p>
      </dsp:txBody>
      <dsp:txXfrm>
        <a:off x="139031" y="97786"/>
        <a:ext cx="1924149" cy="1304487"/>
      </dsp:txXfrm>
    </dsp:sp>
    <dsp:sp modelId="{6AE4DADA-F562-4050-BBA7-277567AAF091}">
      <dsp:nvSpPr>
        <dsp:cNvPr id="0" name=""/>
        <dsp:cNvSpPr/>
      </dsp:nvSpPr>
      <dsp:spPr>
        <a:xfrm>
          <a:off x="3167457" y="165078"/>
          <a:ext cx="1502115" cy="1168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endParaRPr lang="fr-FR" sz="1800" kern="1200" dirty="0"/>
        </a:p>
      </dsp:txBody>
      <dsp:txXfrm>
        <a:off x="3167457" y="165078"/>
        <a:ext cx="1502115" cy="1168442"/>
      </dsp:txXfrm>
    </dsp:sp>
    <dsp:sp modelId="{04D22DE9-4D5F-408C-9048-B54A2E804453}">
      <dsp:nvSpPr>
        <dsp:cNvPr id="0" name=""/>
        <dsp:cNvSpPr/>
      </dsp:nvSpPr>
      <dsp:spPr>
        <a:xfrm rot="5400000">
          <a:off x="2128229" y="3011154"/>
          <a:ext cx="1226864" cy="1396742"/>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8D7CFBAA-E1DA-4FB1-B333-4DF5E299B254}">
      <dsp:nvSpPr>
        <dsp:cNvPr id="0" name=""/>
        <dsp:cNvSpPr/>
      </dsp:nvSpPr>
      <dsp:spPr>
        <a:xfrm>
          <a:off x="1760014" y="1590577"/>
          <a:ext cx="2065317" cy="1445655"/>
        </a:xfrm>
        <a:prstGeom prst="roundRect">
          <a:avLst>
            <a:gd name="adj" fmla="val 1667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0" kern="1200" cap="none" spc="0" smtClean="0">
              <a:ln w="0"/>
              <a:effectLst>
                <a:outerShdw blurRad="38100" dist="19050" dir="2700000" algn="tl" rotWithShape="0">
                  <a:schemeClr val="dk1">
                    <a:alpha val="40000"/>
                  </a:schemeClr>
                </a:outerShdw>
              </a:effectLst>
            </a:rPr>
            <a:t>Notifie l’aide</a:t>
          </a:r>
          <a:endParaRPr lang="fr-FR" sz="2300" b="0" kern="1200" cap="none" spc="0" dirty="0">
            <a:ln w="0"/>
            <a:effectLst>
              <a:outerShdw blurRad="38100" dist="19050" dir="2700000" algn="tl" rotWithShape="0">
                <a:schemeClr val="dk1">
                  <a:alpha val="40000"/>
                </a:schemeClr>
              </a:outerShdw>
            </a:effectLst>
          </a:endParaRPr>
        </a:p>
      </dsp:txBody>
      <dsp:txXfrm>
        <a:off x="1830598" y="1661161"/>
        <a:ext cx="1924149" cy="1304487"/>
      </dsp:txXfrm>
    </dsp:sp>
    <dsp:sp modelId="{6F21B7AD-D99A-4758-AAB3-361D4C7EBBC6}">
      <dsp:nvSpPr>
        <dsp:cNvPr id="0" name=""/>
        <dsp:cNvSpPr/>
      </dsp:nvSpPr>
      <dsp:spPr>
        <a:xfrm>
          <a:off x="3956925" y="1789692"/>
          <a:ext cx="5718042" cy="1168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100000"/>
            </a:lnSpc>
            <a:spcBef>
              <a:spcPct val="0"/>
            </a:spcBef>
            <a:spcAft>
              <a:spcPts val="1200"/>
            </a:spcAft>
            <a:buChar char="••"/>
          </a:pPr>
          <a:r>
            <a:rPr lang="fr-FR" sz="1400" kern="1200" dirty="0" smtClean="0"/>
            <a:t>Aide humaine individuelle = quotité indiquée</a:t>
          </a:r>
          <a:endParaRPr lang="fr-FR" sz="1400" kern="1200" dirty="0"/>
        </a:p>
        <a:p>
          <a:pPr marL="114300" lvl="1" indent="-114300" algn="l" defTabSz="622300">
            <a:lnSpc>
              <a:spcPct val="90000"/>
            </a:lnSpc>
            <a:spcBef>
              <a:spcPct val="0"/>
            </a:spcBef>
            <a:spcAft>
              <a:spcPct val="15000"/>
            </a:spcAft>
            <a:buChar char="••"/>
          </a:pPr>
          <a:r>
            <a:rPr lang="fr-FR" sz="1400" kern="1200" dirty="0" smtClean="0"/>
            <a:t>Aide humaine  mutualisée = pas de quotité renseignée</a:t>
          </a:r>
          <a:endParaRPr lang="fr-FR" sz="1400" kern="1200" dirty="0"/>
        </a:p>
      </dsp:txBody>
      <dsp:txXfrm>
        <a:off x="3956925" y="1789692"/>
        <a:ext cx="5718042" cy="1168442"/>
      </dsp:txXfrm>
    </dsp:sp>
    <dsp:sp modelId="{8DC6D49B-AB7D-46F5-91DB-DE3067FC8452}">
      <dsp:nvSpPr>
        <dsp:cNvPr id="0" name=""/>
        <dsp:cNvSpPr/>
      </dsp:nvSpPr>
      <dsp:spPr>
        <a:xfrm>
          <a:off x="3423974" y="3275098"/>
          <a:ext cx="2065317" cy="1445655"/>
        </a:xfrm>
        <a:prstGeom prst="roundRect">
          <a:avLst>
            <a:gd name="adj" fmla="val 1667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0" kern="1200" cap="none" spc="0" dirty="0" smtClean="0">
              <a:ln w="0"/>
              <a:effectLst>
                <a:outerShdw blurRad="38100" dist="19050" dir="2700000" algn="tl" rotWithShape="0">
                  <a:schemeClr val="dk1">
                    <a:alpha val="40000"/>
                  </a:schemeClr>
                </a:outerShdw>
              </a:effectLst>
            </a:rPr>
            <a:t>Transmet les notifications</a:t>
          </a:r>
          <a:endParaRPr lang="fr-FR" sz="2300" b="0" kern="1200" cap="none" spc="0" dirty="0">
            <a:ln w="0"/>
            <a:effectLst>
              <a:outerShdw blurRad="38100" dist="19050" dir="2700000" algn="tl" rotWithShape="0">
                <a:schemeClr val="dk1">
                  <a:alpha val="40000"/>
                </a:schemeClr>
              </a:outerShdw>
            </a:effectLst>
          </a:endParaRPr>
        </a:p>
      </dsp:txBody>
      <dsp:txXfrm>
        <a:off x="3494558" y="3345682"/>
        <a:ext cx="1924149" cy="1304487"/>
      </dsp:txXfrm>
    </dsp:sp>
    <dsp:sp modelId="{837EB47C-7F2B-4ED4-9AA4-48E9E1363DF1}">
      <dsp:nvSpPr>
        <dsp:cNvPr id="0" name=""/>
        <dsp:cNvSpPr/>
      </dsp:nvSpPr>
      <dsp:spPr>
        <a:xfrm>
          <a:off x="5546382" y="3449313"/>
          <a:ext cx="4231564" cy="1168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Aux familles</a:t>
          </a:r>
          <a:endParaRPr lang="fr-FR" sz="1400" kern="1200" dirty="0"/>
        </a:p>
        <a:p>
          <a:pPr marL="114300" lvl="1" indent="-114300" algn="l" defTabSz="622300">
            <a:lnSpc>
              <a:spcPct val="90000"/>
            </a:lnSpc>
            <a:spcBef>
              <a:spcPct val="0"/>
            </a:spcBef>
            <a:spcAft>
              <a:spcPct val="15000"/>
            </a:spcAft>
            <a:buChar char="••"/>
          </a:pPr>
          <a:r>
            <a:rPr lang="fr-FR" sz="1400" kern="1200" dirty="0" smtClean="0"/>
            <a:t>Aux enseignants référents</a:t>
          </a:r>
          <a:endParaRPr lang="fr-FR" sz="1400" kern="1200" dirty="0"/>
        </a:p>
        <a:p>
          <a:pPr marL="114300" lvl="1" indent="-114300" algn="l" defTabSz="622300">
            <a:lnSpc>
              <a:spcPct val="90000"/>
            </a:lnSpc>
            <a:spcBef>
              <a:spcPct val="0"/>
            </a:spcBef>
            <a:spcAft>
              <a:spcPct val="15000"/>
            </a:spcAft>
            <a:buChar char="••"/>
          </a:pPr>
          <a:r>
            <a:rPr lang="fr-FR" sz="1400" kern="1200" dirty="0" smtClean="0"/>
            <a:t>Au SEI</a:t>
          </a:r>
          <a:endParaRPr lang="fr-FR" sz="1400" kern="1200" dirty="0"/>
        </a:p>
      </dsp:txBody>
      <dsp:txXfrm>
        <a:off x="5546382" y="3449313"/>
        <a:ext cx="4231564" cy="1168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661FE-4167-43F2-B0BF-B24332645998}">
      <dsp:nvSpPr>
        <dsp:cNvPr id="0" name=""/>
        <dsp:cNvSpPr/>
      </dsp:nvSpPr>
      <dsp:spPr>
        <a:xfrm>
          <a:off x="0" y="121488"/>
          <a:ext cx="11055260" cy="12571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t>Traite </a:t>
          </a:r>
          <a:r>
            <a:rPr lang="fr-FR" sz="1600" b="0" kern="1200" dirty="0" smtClean="0"/>
            <a:t>les résultats de la CDAPH	</a:t>
          </a:r>
        </a:p>
        <a:p>
          <a:pPr lvl="0" algn="l" defTabSz="711200">
            <a:lnSpc>
              <a:spcPct val="90000"/>
            </a:lnSpc>
            <a:spcBef>
              <a:spcPct val="0"/>
            </a:spcBef>
            <a:spcAft>
              <a:spcPct val="35000"/>
            </a:spcAft>
          </a:pPr>
          <a:r>
            <a:rPr lang="fr-FR" sz="1600" b="0" kern="1200" dirty="0" smtClean="0"/>
            <a:t>	Mise à jour des fiches navettes</a:t>
          </a:r>
        </a:p>
        <a:p>
          <a:pPr lvl="0" algn="l" defTabSz="711200">
            <a:lnSpc>
              <a:spcPct val="90000"/>
            </a:lnSpc>
            <a:spcBef>
              <a:spcPct val="0"/>
            </a:spcBef>
            <a:spcAft>
              <a:spcPct val="35000"/>
            </a:spcAft>
          </a:pPr>
          <a:r>
            <a:rPr lang="fr-FR" sz="1600" b="0" kern="1200" dirty="0" smtClean="0"/>
            <a:t>	Recensement des besoins d’accompagnement notifiés</a:t>
          </a:r>
        </a:p>
      </dsp:txBody>
      <dsp:txXfrm>
        <a:off x="36820" y="158308"/>
        <a:ext cx="10981620" cy="1183498"/>
      </dsp:txXfrm>
    </dsp:sp>
    <dsp:sp modelId="{9433203C-8565-4A6F-A151-EBC5DC47348A}">
      <dsp:nvSpPr>
        <dsp:cNvPr id="0" name=""/>
        <dsp:cNvSpPr/>
      </dsp:nvSpPr>
      <dsp:spPr>
        <a:xfrm rot="5400000">
          <a:off x="5347611" y="1365867"/>
          <a:ext cx="360037" cy="505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5400000">
        <a:off x="5375960" y="1438633"/>
        <a:ext cx="303341" cy="252026"/>
      </dsp:txXfrm>
    </dsp:sp>
    <dsp:sp modelId="{67790A93-95DB-4880-B602-7A929318B3B0}">
      <dsp:nvSpPr>
        <dsp:cNvPr id="0" name=""/>
        <dsp:cNvSpPr/>
      </dsp:nvSpPr>
      <dsp:spPr>
        <a:xfrm>
          <a:off x="0" y="1858677"/>
          <a:ext cx="11055260" cy="117477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t>Aide à l’organisation</a:t>
          </a:r>
          <a:r>
            <a:rPr lang="fr-FR" sz="1600" kern="1200" dirty="0" smtClean="0"/>
            <a:t> des accompagnements en lien avec le pilote ou le coordonnateur</a:t>
          </a:r>
        </a:p>
        <a:p>
          <a:pPr lvl="0" algn="l" defTabSz="711200">
            <a:lnSpc>
              <a:spcPct val="90000"/>
            </a:lnSpc>
            <a:spcBef>
              <a:spcPct val="0"/>
            </a:spcBef>
            <a:spcAft>
              <a:spcPct val="35000"/>
            </a:spcAft>
          </a:pPr>
          <a:r>
            <a:rPr lang="fr-FR" sz="1600" kern="1200" dirty="0" smtClean="0"/>
            <a:t>	Conseil </a:t>
          </a:r>
          <a:r>
            <a:rPr lang="fr-FR" sz="1600" b="0" kern="1200" dirty="0" smtClean="0"/>
            <a:t>et expertise sur l’organisation des moyens et des besoins </a:t>
          </a:r>
        </a:p>
        <a:p>
          <a:pPr lvl="0" algn="l" defTabSz="711200">
            <a:lnSpc>
              <a:spcPct val="90000"/>
            </a:lnSpc>
            <a:spcBef>
              <a:spcPct val="0"/>
            </a:spcBef>
            <a:spcAft>
              <a:spcPct val="35000"/>
            </a:spcAft>
          </a:pPr>
          <a:r>
            <a:rPr lang="fr-FR" sz="1600" b="0" kern="1200" dirty="0" smtClean="0"/>
            <a:t>	Garant du respect du cadre juridique</a:t>
          </a:r>
        </a:p>
      </dsp:txBody>
      <dsp:txXfrm>
        <a:off x="34408" y="1893085"/>
        <a:ext cx="10986444" cy="1105959"/>
      </dsp:txXfrm>
    </dsp:sp>
    <dsp:sp modelId="{B3BD8073-E154-4313-9237-97D5646C78BE}">
      <dsp:nvSpPr>
        <dsp:cNvPr id="0" name=""/>
        <dsp:cNvSpPr/>
      </dsp:nvSpPr>
      <dsp:spPr>
        <a:xfrm rot="5400000">
          <a:off x="5356102" y="3009371"/>
          <a:ext cx="343054" cy="505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5375959" y="3090628"/>
        <a:ext cx="303341" cy="240138"/>
      </dsp:txXfrm>
    </dsp:sp>
    <dsp:sp modelId="{60CEE039-574A-4EEF-A435-279DD7797985}">
      <dsp:nvSpPr>
        <dsp:cNvPr id="0" name=""/>
        <dsp:cNvSpPr/>
      </dsp:nvSpPr>
      <dsp:spPr>
        <a:xfrm>
          <a:off x="0" y="3490858"/>
          <a:ext cx="11055260" cy="117477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t>Octroie les moyens </a:t>
          </a:r>
          <a:r>
            <a:rPr lang="fr-FR" sz="1600" b="0" kern="1200" dirty="0" smtClean="0"/>
            <a:t>en fonction des besoins du PIAL</a:t>
          </a:r>
        </a:p>
        <a:p>
          <a:pPr lvl="0" algn="l" defTabSz="711200">
            <a:lnSpc>
              <a:spcPct val="90000"/>
            </a:lnSpc>
            <a:spcBef>
              <a:spcPct val="0"/>
            </a:spcBef>
            <a:spcAft>
              <a:spcPct val="35000"/>
            </a:spcAft>
          </a:pPr>
          <a:r>
            <a:rPr lang="fr-FR" sz="1600" kern="1200" dirty="0" smtClean="0"/>
            <a:t>	Affectation des AESH pour répondre aux nouvelles notifications</a:t>
          </a:r>
        </a:p>
        <a:p>
          <a:pPr lvl="0" algn="l" defTabSz="711200">
            <a:lnSpc>
              <a:spcPct val="90000"/>
            </a:lnSpc>
            <a:spcBef>
              <a:spcPct val="0"/>
            </a:spcBef>
            <a:spcAft>
              <a:spcPct val="35000"/>
            </a:spcAft>
          </a:pPr>
          <a:r>
            <a:rPr lang="fr-FR" sz="1600" kern="1200" dirty="0" smtClean="0"/>
            <a:t>	Recrutement en fonction des moyens disponibles</a:t>
          </a:r>
        </a:p>
      </dsp:txBody>
      <dsp:txXfrm>
        <a:off x="34408" y="3525266"/>
        <a:ext cx="10986444" cy="11059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C1B42-25A6-4556-9203-AEC52F927770}">
      <dsp:nvSpPr>
        <dsp:cNvPr id="0" name=""/>
        <dsp:cNvSpPr/>
      </dsp:nvSpPr>
      <dsp:spPr>
        <a:xfrm>
          <a:off x="43094" y="38457"/>
          <a:ext cx="10712882" cy="83248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t>	Analyse</a:t>
          </a:r>
          <a:r>
            <a:rPr lang="fr-FR" sz="1600" kern="1200" dirty="0" smtClean="0"/>
            <a:t> les besoins d’accompagnement en collaboration avec les équipes éducatives/enseignant référent/grille d’évaluation des besoins des élèves</a:t>
          </a:r>
          <a:endParaRPr lang="fr-FR" sz="1600" kern="1200" dirty="0"/>
        </a:p>
      </dsp:txBody>
      <dsp:txXfrm>
        <a:off x="67477" y="62840"/>
        <a:ext cx="10664116" cy="783715"/>
      </dsp:txXfrm>
    </dsp:sp>
    <dsp:sp modelId="{6DDEA234-D2A5-40E7-AADC-DD3DBB5F618E}">
      <dsp:nvSpPr>
        <dsp:cNvPr id="0" name=""/>
        <dsp:cNvSpPr/>
      </dsp:nvSpPr>
      <dsp:spPr>
        <a:xfrm rot="5400000">
          <a:off x="5279536" y="843629"/>
          <a:ext cx="239998" cy="3746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rot="-5400000">
        <a:off x="5287151" y="910938"/>
        <a:ext cx="224770" cy="167999"/>
      </dsp:txXfrm>
    </dsp:sp>
    <dsp:sp modelId="{122E63EF-73C1-4C43-8719-B601F0F57B3B}">
      <dsp:nvSpPr>
        <dsp:cNvPr id="0" name=""/>
        <dsp:cNvSpPr/>
      </dsp:nvSpPr>
      <dsp:spPr>
        <a:xfrm>
          <a:off x="0" y="1190936"/>
          <a:ext cx="10799072" cy="83248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Organise </a:t>
          </a:r>
          <a:r>
            <a:rPr lang="fr-FR" sz="1600" b="0" kern="1200" dirty="0" smtClean="0"/>
            <a:t>la mise en place des nouveaux accompagnements avec les moyens disponibles, complète et transmet aux établissements les décisions d’affectation</a:t>
          </a:r>
        </a:p>
      </dsp:txBody>
      <dsp:txXfrm>
        <a:off x="24383" y="1215319"/>
        <a:ext cx="10750306" cy="783715"/>
      </dsp:txXfrm>
    </dsp:sp>
    <dsp:sp modelId="{C08741EF-2332-424E-9A1F-6D085150F47A}">
      <dsp:nvSpPr>
        <dsp:cNvPr id="0" name=""/>
        <dsp:cNvSpPr/>
      </dsp:nvSpPr>
      <dsp:spPr>
        <a:xfrm rot="5400000">
          <a:off x="5264425" y="2016257"/>
          <a:ext cx="270220" cy="3746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rot="-5400000">
        <a:off x="5287150" y="2068455"/>
        <a:ext cx="224770" cy="189154"/>
      </dsp:txXfrm>
    </dsp:sp>
    <dsp:sp modelId="{C00278D8-10D9-4A81-A2AD-B3DC76D0E439}">
      <dsp:nvSpPr>
        <dsp:cNvPr id="0" name=""/>
        <dsp:cNvSpPr/>
      </dsp:nvSpPr>
      <dsp:spPr>
        <a:xfrm>
          <a:off x="0" y="2383712"/>
          <a:ext cx="10799072" cy="83248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Informe</a:t>
          </a:r>
          <a:r>
            <a:rPr lang="fr-FR" sz="1600" kern="1200" dirty="0" smtClean="0"/>
            <a:t> le Pilote des éventuels changements ou modifications par le biais des fiches navettes</a:t>
          </a:r>
          <a:endParaRPr lang="fr-FR" sz="1600" kern="1200" dirty="0"/>
        </a:p>
      </dsp:txBody>
      <dsp:txXfrm>
        <a:off x="24383" y="2408095"/>
        <a:ext cx="10750306" cy="783715"/>
      </dsp:txXfrm>
    </dsp:sp>
    <dsp:sp modelId="{BDA8750A-63D9-4C3B-A1A0-7BCCBDE72230}">
      <dsp:nvSpPr>
        <dsp:cNvPr id="0" name=""/>
        <dsp:cNvSpPr/>
      </dsp:nvSpPr>
      <dsp:spPr>
        <a:xfrm rot="5400000">
          <a:off x="5264424" y="3209035"/>
          <a:ext cx="270223" cy="3746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rot="-5400000">
        <a:off x="5287151" y="3261232"/>
        <a:ext cx="224770" cy="189156"/>
      </dsp:txXfrm>
    </dsp:sp>
    <dsp:sp modelId="{E3E196FE-93F6-41EE-931B-B75443CF5698}">
      <dsp:nvSpPr>
        <dsp:cNvPr id="0" name=""/>
        <dsp:cNvSpPr/>
      </dsp:nvSpPr>
      <dsp:spPr>
        <a:xfrm>
          <a:off x="43094" y="3576492"/>
          <a:ext cx="10712882" cy="104909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Module ou modifie </a:t>
          </a:r>
          <a:r>
            <a:rPr lang="fr-FR" sz="1600" kern="1200" dirty="0" smtClean="0"/>
            <a:t>les temps de service des AESH en fonction de la réévaluation des besoins d’accompagnement, absences, des nouvelles notifications… (sous couvert de la validation du pilote)</a:t>
          </a:r>
          <a:endParaRPr lang="fr-FR" sz="1600" kern="1200" dirty="0"/>
        </a:p>
      </dsp:txBody>
      <dsp:txXfrm>
        <a:off x="73821" y="3607219"/>
        <a:ext cx="10651428" cy="987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79564-36B6-49B7-ABAE-D28D901E8B22}">
      <dsp:nvSpPr>
        <dsp:cNvPr id="0" name=""/>
        <dsp:cNvSpPr/>
      </dsp:nvSpPr>
      <dsp:spPr>
        <a:xfrm>
          <a:off x="-32274" y="2224"/>
          <a:ext cx="10700464" cy="11378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Reçoit</a:t>
          </a:r>
          <a:r>
            <a:rPr lang="fr-FR" sz="1600" kern="1200" dirty="0" smtClean="0"/>
            <a:t> les fiches navettes listant les élèves en situation de handicap accompagnés</a:t>
          </a:r>
          <a:endParaRPr lang="fr-FR" sz="1600" kern="1200" dirty="0"/>
        </a:p>
      </dsp:txBody>
      <dsp:txXfrm>
        <a:off x="1053" y="35551"/>
        <a:ext cx="10633810" cy="1071223"/>
      </dsp:txXfrm>
    </dsp:sp>
    <dsp:sp modelId="{7ADFCD90-C93B-4C5D-A859-ECB5DC89205D}">
      <dsp:nvSpPr>
        <dsp:cNvPr id="0" name=""/>
        <dsp:cNvSpPr/>
      </dsp:nvSpPr>
      <dsp:spPr>
        <a:xfrm rot="5400000">
          <a:off x="5104605" y="1168548"/>
          <a:ext cx="426704" cy="5120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5400000">
        <a:off x="5164345" y="1211218"/>
        <a:ext cx="307226" cy="298693"/>
      </dsp:txXfrm>
    </dsp:sp>
    <dsp:sp modelId="{67790A93-95DB-4880-B602-7A929318B3B0}">
      <dsp:nvSpPr>
        <dsp:cNvPr id="0" name=""/>
        <dsp:cNvSpPr/>
      </dsp:nvSpPr>
      <dsp:spPr>
        <a:xfrm>
          <a:off x="-32274" y="1709040"/>
          <a:ext cx="10700464" cy="11378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Valide  </a:t>
          </a:r>
          <a:r>
            <a:rPr lang="fr-FR" sz="1600" b="0" kern="1200" dirty="0" smtClean="0"/>
            <a:t>la répartition des moyens proposée par le coordonnateur au sein de son PIAL : signe et transmet les décisions d’affection + temps de service des AESH</a:t>
          </a:r>
        </a:p>
      </dsp:txBody>
      <dsp:txXfrm>
        <a:off x="1053" y="1742367"/>
        <a:ext cx="10633810" cy="1071223"/>
      </dsp:txXfrm>
    </dsp:sp>
    <dsp:sp modelId="{B3BD8073-E154-4313-9237-97D5646C78BE}">
      <dsp:nvSpPr>
        <dsp:cNvPr id="0" name=""/>
        <dsp:cNvSpPr/>
      </dsp:nvSpPr>
      <dsp:spPr>
        <a:xfrm rot="5400000">
          <a:off x="5104605" y="2875365"/>
          <a:ext cx="426704" cy="5120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5400000">
        <a:off x="5164345" y="2918035"/>
        <a:ext cx="307226" cy="298693"/>
      </dsp:txXfrm>
    </dsp:sp>
    <dsp:sp modelId="{C844CAC3-46A2-4A1E-B4BC-AFB2384BFEEB}">
      <dsp:nvSpPr>
        <dsp:cNvPr id="0" name=""/>
        <dsp:cNvSpPr/>
      </dsp:nvSpPr>
      <dsp:spPr>
        <a:xfrm>
          <a:off x="0" y="3415856"/>
          <a:ext cx="10635915" cy="11378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t>	</a:t>
          </a:r>
          <a:r>
            <a:rPr lang="fr-FR" sz="1600" b="1" kern="1200" dirty="0" smtClean="0"/>
            <a:t>Organise</a:t>
          </a:r>
          <a:r>
            <a:rPr lang="fr-FR" sz="1600" kern="1200" dirty="0" smtClean="0"/>
            <a:t> en début d’année la réunion d’informations à destination des directeurs, chefs d’établissement et des AESH. Les </a:t>
          </a:r>
          <a:r>
            <a:rPr lang="fr-FR" sz="1600" b="1" kern="1200" dirty="0" smtClean="0"/>
            <a:t>informe</a:t>
          </a:r>
          <a:r>
            <a:rPr lang="fr-FR" sz="1600" kern="1200" dirty="0" smtClean="0"/>
            <a:t> de la rencontre obligatoire famille/enseignants/AESH</a:t>
          </a:r>
          <a:endParaRPr lang="fr-FR" sz="1600" kern="1200" dirty="0"/>
        </a:p>
      </dsp:txBody>
      <dsp:txXfrm>
        <a:off x="33327" y="3449183"/>
        <a:ext cx="10569261" cy="107122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3B774-6B96-4B29-9757-05879A4E9726}" type="datetimeFigureOut">
              <a:rPr lang="fr-FR" smtClean="0"/>
              <a:t>29/06/2021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4DDD3-ADE2-44A2-B41D-AE8D80892DE0}" type="slidenum">
              <a:rPr lang="fr-FR" smtClean="0"/>
              <a:t>‹N°›</a:t>
            </a:fld>
            <a:endParaRPr lang="fr-FR"/>
          </a:p>
        </p:txBody>
      </p:sp>
    </p:spTree>
    <p:extLst>
      <p:ext uri="{BB962C8B-B14F-4D97-AF65-F5344CB8AC3E}">
        <p14:creationId xmlns:p14="http://schemas.microsoft.com/office/powerpoint/2010/main" val="388482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286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C524638-67D1-47E4-ACB8-CA8871468131}" type="slidenum">
              <a:rPr lang="fr-FR" altLang="fr-FR" smtClean="0"/>
              <a:pPr fontAlgn="base">
                <a:spcBef>
                  <a:spcPct val="0"/>
                </a:spcBef>
                <a:spcAft>
                  <a:spcPct val="0"/>
                </a:spcAft>
              </a:pPr>
              <a:t>2</a:t>
            </a:fld>
            <a:endParaRPr lang="fr-FR" altLang="fr-FR" smtClean="0"/>
          </a:p>
        </p:txBody>
      </p:sp>
    </p:spTree>
    <p:extLst>
      <p:ext uri="{BB962C8B-B14F-4D97-AF65-F5344CB8AC3E}">
        <p14:creationId xmlns:p14="http://schemas.microsoft.com/office/powerpoint/2010/main" val="55764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317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2867FBE-598A-4FB1-B014-85A080566EB6}" type="slidenum">
              <a:rPr lang="fr-FR" altLang="fr-FR" smtClean="0"/>
              <a:pPr fontAlgn="base">
                <a:spcBef>
                  <a:spcPct val="0"/>
                </a:spcBef>
                <a:spcAft>
                  <a:spcPct val="0"/>
                </a:spcAft>
              </a:pPr>
              <a:t>6</a:t>
            </a:fld>
            <a:endParaRPr lang="fr-FR" altLang="fr-FR" smtClean="0"/>
          </a:p>
        </p:txBody>
      </p:sp>
    </p:spTree>
    <p:extLst>
      <p:ext uri="{BB962C8B-B14F-4D97-AF65-F5344CB8AC3E}">
        <p14:creationId xmlns:p14="http://schemas.microsoft.com/office/powerpoint/2010/main" val="168809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3379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105CBC-E221-4451-9676-40710A925846}" type="slidenum">
              <a:rPr lang="fr-FR" altLang="fr-FR" smtClean="0"/>
              <a:pPr fontAlgn="base">
                <a:spcBef>
                  <a:spcPct val="0"/>
                </a:spcBef>
                <a:spcAft>
                  <a:spcPct val="0"/>
                </a:spcAft>
              </a:pPr>
              <a:t>7</a:t>
            </a:fld>
            <a:endParaRPr lang="fr-FR" altLang="fr-FR" smtClean="0"/>
          </a:p>
        </p:txBody>
      </p:sp>
    </p:spTree>
    <p:extLst>
      <p:ext uri="{BB962C8B-B14F-4D97-AF65-F5344CB8AC3E}">
        <p14:creationId xmlns:p14="http://schemas.microsoft.com/office/powerpoint/2010/main" val="21871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399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1FA6822-32EF-4FCA-AB43-0ED119685588}" type="slidenum">
              <a:rPr lang="fr-FR" altLang="fr-FR" smtClean="0"/>
              <a:pPr fontAlgn="base">
                <a:spcBef>
                  <a:spcPct val="0"/>
                </a:spcBef>
                <a:spcAft>
                  <a:spcPct val="0"/>
                </a:spcAft>
              </a:pPr>
              <a:t>8</a:t>
            </a:fld>
            <a:endParaRPr lang="fr-FR" altLang="fr-FR" smtClean="0"/>
          </a:p>
        </p:txBody>
      </p:sp>
    </p:spTree>
    <p:extLst>
      <p:ext uri="{BB962C8B-B14F-4D97-AF65-F5344CB8AC3E}">
        <p14:creationId xmlns:p14="http://schemas.microsoft.com/office/powerpoint/2010/main" val="347149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4403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8E79BA2-4DA2-4A15-81F6-193CC8780680}" type="slidenum">
              <a:rPr lang="fr-FR" altLang="fr-FR" smtClean="0"/>
              <a:pPr fontAlgn="base">
                <a:spcBef>
                  <a:spcPct val="0"/>
                </a:spcBef>
                <a:spcAft>
                  <a:spcPct val="0"/>
                </a:spcAft>
              </a:pPr>
              <a:t>9</a:t>
            </a:fld>
            <a:endParaRPr lang="fr-FR" altLang="fr-FR" smtClean="0"/>
          </a:p>
        </p:txBody>
      </p:sp>
    </p:spTree>
    <p:extLst>
      <p:ext uri="{BB962C8B-B14F-4D97-AF65-F5344CB8AC3E}">
        <p14:creationId xmlns:p14="http://schemas.microsoft.com/office/powerpoint/2010/main" val="245004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12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9BF1CE6-C77B-41B3-8FCA-FA5971772D49}" type="slidenum">
              <a:rPr lang="fr-FR" altLang="fr-FR" smtClean="0"/>
              <a:pPr fontAlgn="base">
                <a:spcBef>
                  <a:spcPct val="0"/>
                </a:spcBef>
                <a:spcAft>
                  <a:spcPct val="0"/>
                </a:spcAft>
              </a:pPr>
              <a:t>11</a:t>
            </a:fld>
            <a:endParaRPr lang="fr-FR" altLang="fr-FR" smtClean="0"/>
          </a:p>
        </p:txBody>
      </p:sp>
    </p:spTree>
    <p:extLst>
      <p:ext uri="{BB962C8B-B14F-4D97-AF65-F5344CB8AC3E}">
        <p14:creationId xmlns:p14="http://schemas.microsoft.com/office/powerpoint/2010/main" val="92526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42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5E73076-A203-4732-86CA-6EE8F088070F}" type="slidenum">
              <a:rPr lang="fr-FR" altLang="fr-FR" smtClean="0"/>
              <a:pPr fontAlgn="base">
                <a:spcBef>
                  <a:spcPct val="0"/>
                </a:spcBef>
                <a:spcAft>
                  <a:spcPct val="0"/>
                </a:spcAft>
              </a:pPr>
              <a:t>13</a:t>
            </a:fld>
            <a:endParaRPr lang="fr-FR" altLang="fr-FR" smtClean="0"/>
          </a:p>
        </p:txBody>
      </p:sp>
    </p:spTree>
    <p:extLst>
      <p:ext uri="{BB962C8B-B14F-4D97-AF65-F5344CB8AC3E}">
        <p14:creationId xmlns:p14="http://schemas.microsoft.com/office/powerpoint/2010/main" val="2711879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632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AD428A5-1081-4AD7-94BC-3F4AFA2D8A17}" type="slidenum">
              <a:rPr lang="fr-FR" altLang="fr-FR" smtClean="0"/>
              <a:pPr fontAlgn="base">
                <a:spcBef>
                  <a:spcPct val="0"/>
                </a:spcBef>
                <a:spcAft>
                  <a:spcPct val="0"/>
                </a:spcAft>
              </a:pPr>
              <a:t>14</a:t>
            </a:fld>
            <a:endParaRPr lang="fr-FR" altLang="fr-FR" smtClean="0"/>
          </a:p>
        </p:txBody>
      </p:sp>
    </p:spTree>
    <p:extLst>
      <p:ext uri="{BB962C8B-B14F-4D97-AF65-F5344CB8AC3E}">
        <p14:creationId xmlns:p14="http://schemas.microsoft.com/office/powerpoint/2010/main" val="27525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583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1387BFA-0345-4869-B5A1-7CC3E7099071}" type="slidenum">
              <a:rPr lang="fr-FR" altLang="fr-FR" smtClean="0"/>
              <a:pPr fontAlgn="base">
                <a:spcBef>
                  <a:spcPct val="0"/>
                </a:spcBef>
                <a:spcAft>
                  <a:spcPct val="0"/>
                </a:spcAft>
              </a:pPr>
              <a:t>15</a:t>
            </a:fld>
            <a:endParaRPr lang="fr-FR" altLang="fr-FR" smtClean="0"/>
          </a:p>
        </p:txBody>
      </p:sp>
    </p:spTree>
    <p:extLst>
      <p:ext uri="{BB962C8B-B14F-4D97-AF65-F5344CB8AC3E}">
        <p14:creationId xmlns:p14="http://schemas.microsoft.com/office/powerpoint/2010/main" val="364495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238027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12747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1918300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ouverture">
    <p:spTree>
      <p:nvGrpSpPr>
        <p:cNvPr id="1" name=""/>
        <p:cNvGrpSpPr/>
        <p:nvPr/>
      </p:nvGrpSpPr>
      <p:grpSpPr>
        <a:xfrm>
          <a:off x="0" y="0"/>
          <a:ext cx="0" cy="0"/>
          <a:chOff x="0" y="0"/>
          <a:chExt cx="0" cy="0"/>
        </a:xfrm>
      </p:grpSpPr>
      <p:pic>
        <p:nvPicPr>
          <p:cNvPr id="3" name="Image 10"/>
          <p:cNvPicPr>
            <a:picLocks noChangeAspect="1"/>
          </p:cNvPicPr>
          <p:nvPr userDrawn="1"/>
        </p:nvPicPr>
        <p:blipFill>
          <a:blip r:embed="rId2" cstate="print">
            <a:extLst>
              <a:ext uri="{28A0092B-C50C-407E-A947-70E740481C1C}">
                <a14:useLocalDpi xmlns:a14="http://schemas.microsoft.com/office/drawing/2010/main" val="0"/>
              </a:ext>
            </a:extLst>
          </a:blip>
          <a:srcRect l="-1376"/>
          <a:stretch>
            <a:fillRect/>
          </a:stretch>
        </p:blipFill>
        <p:spPr bwMode="auto">
          <a:xfrm>
            <a:off x="334433" y="232834"/>
            <a:ext cx="11449051" cy="3786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6"/>
          <p:cNvSpPr>
            <a:spLocks noGrp="1"/>
          </p:cNvSpPr>
          <p:nvPr>
            <p:ph type="title"/>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smtClean="0"/>
              <a:t>Modifiez le style du titre</a:t>
            </a:r>
            <a:endParaRPr lang="fr-FR" dirty="0"/>
          </a:p>
        </p:txBody>
      </p:sp>
      <p:sp>
        <p:nvSpPr>
          <p:cNvPr id="4" name="Espace réservé de la date 3"/>
          <p:cNvSpPr>
            <a:spLocks noGrp="1"/>
          </p:cNvSpPr>
          <p:nvPr>
            <p:ph type="dt" sz="half" idx="10"/>
          </p:nvPr>
        </p:nvSpPr>
        <p:spPr bwMode="gray">
          <a:xfrm>
            <a:off x="0" y="6618818"/>
            <a:ext cx="239184" cy="239183"/>
          </a:xfrm>
          <a:ln>
            <a:solidFill>
              <a:schemeClr val="tx1">
                <a:alpha val="0"/>
              </a:schemeClr>
            </a:solidFill>
          </a:ln>
        </p:spPr>
        <p:txBody>
          <a:bodyPr/>
          <a:lstStyle>
            <a:lvl1pPr>
              <a:defRPr sz="133" cap="none">
                <a:solidFill>
                  <a:schemeClr val="tx1">
                    <a:alpha val="0"/>
                  </a:schemeClr>
                </a:solidFill>
              </a:defRPr>
            </a:lvl1pPr>
          </a:lstStyle>
          <a:p>
            <a:pPr>
              <a:defRPr/>
            </a:pPr>
            <a:endParaRPr lang="fr-FR"/>
          </a:p>
        </p:txBody>
      </p:sp>
      <p:sp>
        <p:nvSpPr>
          <p:cNvPr id="5" name="Espace réservé du numéro de diapositive 5"/>
          <p:cNvSpPr>
            <a:spLocks noGrp="1"/>
          </p:cNvSpPr>
          <p:nvPr>
            <p:ph type="sldNum" sz="quarter" idx="11"/>
          </p:nvPr>
        </p:nvSpPr>
        <p:spPr>
          <a:xfrm>
            <a:off x="0" y="6618818"/>
            <a:ext cx="239184" cy="239183"/>
          </a:xfrm>
          <a:ln>
            <a:solidFill>
              <a:schemeClr val="tx1">
                <a:alpha val="0"/>
              </a:schemeClr>
            </a:solidFill>
          </a:ln>
        </p:spPr>
        <p:txBody>
          <a:bodyPr/>
          <a:lstStyle>
            <a:lvl1pPr>
              <a:defRPr sz="133">
                <a:solidFill>
                  <a:schemeClr val="tx1">
                    <a:alpha val="0"/>
                  </a:schemeClr>
                </a:solidFill>
              </a:defRPr>
            </a:lvl1pPr>
          </a:lstStyle>
          <a:p>
            <a:pPr>
              <a:defRPr/>
            </a:pPr>
            <a:fld id="{C4322A67-98F6-48D5-B6CF-469160FD5639}" type="slidenum">
              <a:rPr lang="fr-FR"/>
              <a:pPr>
                <a:defRPr/>
              </a:pPr>
              <a:t>‹N°›</a:t>
            </a:fld>
            <a:endParaRPr lang="fr-FR" dirty="0"/>
          </a:p>
        </p:txBody>
      </p:sp>
    </p:spTree>
    <p:extLst>
      <p:ext uri="{BB962C8B-B14F-4D97-AF65-F5344CB8AC3E}">
        <p14:creationId xmlns:p14="http://schemas.microsoft.com/office/powerpoint/2010/main" val="3516508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7" name="Espace réservé du texte 6"/>
          <p:cNvSpPr>
            <a:spLocks noGrp="1"/>
          </p:cNvSpPr>
          <p:nvPr>
            <p:ph type="body" sz="quarter" idx="13"/>
          </p:nvPr>
        </p:nvSpPr>
        <p:spPr>
          <a:xfrm>
            <a:off x="1073153" y="1469381"/>
            <a:ext cx="10509249" cy="4397375"/>
          </a:xfrm>
        </p:spPr>
        <p:txBody>
          <a:bodyPr/>
          <a:lstStyle>
            <a:lvl1pPr>
              <a:buClr>
                <a:srgbClr val="DA0D57"/>
              </a:buClr>
              <a:defRPr>
                <a:solidFill>
                  <a:srgbClr val="000000"/>
                </a:solidFill>
              </a:defRPr>
            </a:lvl1pPr>
          </a:lstStyle>
          <a:p>
            <a:pPr lvl="0"/>
            <a:r>
              <a:rPr lang="fr-FR" smtClean="0"/>
              <a:t>Modifier les styles du texte du masque</a:t>
            </a:r>
          </a:p>
        </p:txBody>
      </p:sp>
      <p:sp>
        <p:nvSpPr>
          <p:cNvPr id="4" name="Espace réservé du numéro de diapositive 4"/>
          <p:cNvSpPr>
            <a:spLocks noGrp="1"/>
          </p:cNvSpPr>
          <p:nvPr>
            <p:ph type="sldNum" sz="quarter" idx="14"/>
          </p:nvPr>
        </p:nvSpPr>
        <p:spPr/>
        <p:txBody>
          <a:bodyPr/>
          <a:lstStyle>
            <a:lvl1pPr>
              <a:defRPr/>
            </a:lvl1pPr>
          </a:lstStyle>
          <a:p>
            <a:pPr>
              <a:defRPr/>
            </a:pPr>
            <a:fld id="{E9F5963E-047B-470F-BAA3-5BE5B22B8C34}" type="slidenum">
              <a:rPr lang="fr-FR"/>
              <a:pPr>
                <a:defRPr/>
              </a:pPr>
              <a:t>‹N°›</a:t>
            </a:fld>
            <a:endParaRPr lang="fr-FR" dirty="0"/>
          </a:p>
        </p:txBody>
      </p:sp>
    </p:spTree>
    <p:extLst>
      <p:ext uri="{BB962C8B-B14F-4D97-AF65-F5344CB8AC3E}">
        <p14:creationId xmlns:p14="http://schemas.microsoft.com/office/powerpoint/2010/main" val="190486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2627083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157093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37879B-5785-415E-914C-ACD8AB1C0618}"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340019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37879B-5785-415E-914C-ACD8AB1C0618}" type="datetimeFigureOut">
              <a:rPr lang="fr-FR" smtClean="0"/>
              <a:t>29/06/2021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296411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37879B-5785-415E-914C-ACD8AB1C0618}" type="datetimeFigureOut">
              <a:rPr lang="fr-FR" smtClean="0"/>
              <a:t>29/06/2021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167957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37879B-5785-415E-914C-ACD8AB1C0618}" type="datetimeFigureOut">
              <a:rPr lang="fr-FR" smtClean="0"/>
              <a:t>29/06/2021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286310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D37879B-5785-415E-914C-ACD8AB1C0618}"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222916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D37879B-5785-415E-914C-ACD8AB1C0618}"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7140B-3A76-4801-880C-FDBADF03BEB5}" type="slidenum">
              <a:rPr lang="fr-FR" smtClean="0"/>
              <a:t>‹N°›</a:t>
            </a:fld>
            <a:endParaRPr lang="fr-FR"/>
          </a:p>
        </p:txBody>
      </p:sp>
    </p:spTree>
    <p:extLst>
      <p:ext uri="{BB962C8B-B14F-4D97-AF65-F5344CB8AC3E}">
        <p14:creationId xmlns:p14="http://schemas.microsoft.com/office/powerpoint/2010/main" val="165928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7879B-5785-415E-914C-ACD8AB1C0618}" type="datetimeFigureOut">
              <a:rPr lang="fr-FR" smtClean="0"/>
              <a:t>29/06/2021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7140B-3A76-4801-880C-FDBADF03BEB5}" type="slidenum">
              <a:rPr lang="fr-FR" smtClean="0"/>
              <a:t>‹N°›</a:t>
            </a:fld>
            <a:endParaRPr lang="fr-FR"/>
          </a:p>
        </p:txBody>
      </p:sp>
    </p:spTree>
    <p:extLst>
      <p:ext uri="{BB962C8B-B14F-4D97-AF65-F5344CB8AC3E}">
        <p14:creationId xmlns:p14="http://schemas.microsoft.com/office/powerpoint/2010/main" val="368435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tags" Target="../tags/tag39.xml"/><Relationship Id="rId7" Type="http://schemas.openxmlformats.org/officeDocument/2006/relationships/diagramData" Target="../diagrams/data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notesSlide" Target="../notesSlides/notesSlide6.xml"/><Relationship Id="rId11" Type="http://schemas.microsoft.com/office/2007/relationships/diagramDrawing" Target="../diagrams/drawing2.xml"/><Relationship Id="rId5" Type="http://schemas.openxmlformats.org/officeDocument/2006/relationships/slideLayout" Target="../slideLayouts/slideLayout7.xml"/><Relationship Id="rId10" Type="http://schemas.openxmlformats.org/officeDocument/2006/relationships/diagramColors" Target="../diagrams/colors2.xml"/><Relationship Id="rId4" Type="http://schemas.openxmlformats.org/officeDocument/2006/relationships/tags" Target="../tags/tag40.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tags" Target="../tags/tag58.xml"/><Relationship Id="rId3" Type="http://schemas.openxmlformats.org/officeDocument/2006/relationships/tags" Target="../tags/tag43.xml"/><Relationship Id="rId21" Type="http://schemas.openxmlformats.org/officeDocument/2006/relationships/tags" Target="../tags/tag61.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tags" Target="../tags/tag60.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tags" Target="../tags/tag55.xml"/><Relationship Id="rId10" Type="http://schemas.openxmlformats.org/officeDocument/2006/relationships/tags" Target="../tags/tag50.xml"/><Relationship Id="rId19" Type="http://schemas.openxmlformats.org/officeDocument/2006/relationships/tags" Target="../tags/tag59.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diagramLayout" Target="../diagrams/layout3.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diagramData" Target="../diagrams/data3.xml"/><Relationship Id="rId2" Type="http://schemas.openxmlformats.org/officeDocument/2006/relationships/tags" Target="../tags/tag63.xml"/><Relationship Id="rId16" Type="http://schemas.microsoft.com/office/2007/relationships/diagramDrawing" Target="../diagrams/drawing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notesSlide" Target="../notesSlides/notesSlide7.xml"/><Relationship Id="rId5" Type="http://schemas.openxmlformats.org/officeDocument/2006/relationships/tags" Target="../tags/tag66.xml"/><Relationship Id="rId15" Type="http://schemas.openxmlformats.org/officeDocument/2006/relationships/diagramColors" Target="../diagrams/colors3.xml"/><Relationship Id="rId10" Type="http://schemas.openxmlformats.org/officeDocument/2006/relationships/slideLayout" Target="../slideLayouts/slideLayout7.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73.xml"/><Relationship Id="rId7" Type="http://schemas.openxmlformats.org/officeDocument/2006/relationships/diagramLayout" Target="../diagrams/layout4.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diagramData" Target="../diagrams/data4.xml"/><Relationship Id="rId5" Type="http://schemas.openxmlformats.org/officeDocument/2006/relationships/notesSlide" Target="../notesSlides/notesSlide8.xml"/><Relationship Id="rId10" Type="http://schemas.microsoft.com/office/2007/relationships/diagramDrawing" Target="../diagrams/drawing4.xml"/><Relationship Id="rId4" Type="http://schemas.openxmlformats.org/officeDocument/2006/relationships/slideLayout" Target="../slideLayouts/slideLayout7.xml"/><Relationship Id="rId9" Type="http://schemas.openxmlformats.org/officeDocument/2006/relationships/diagramColors" Target="../diagrams/colors4.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76.xml"/><Relationship Id="rId7" Type="http://schemas.openxmlformats.org/officeDocument/2006/relationships/diagramLayout" Target="../diagrams/layout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diagramData" Target="../diagrams/data5.xml"/><Relationship Id="rId5" Type="http://schemas.openxmlformats.org/officeDocument/2006/relationships/notesSlide" Target="../notesSlides/notesSlide9.xml"/><Relationship Id="rId10" Type="http://schemas.microsoft.com/office/2007/relationships/diagramDrawing" Target="../diagrams/drawing5.xml"/><Relationship Id="rId4" Type="http://schemas.openxmlformats.org/officeDocument/2006/relationships/slideLayout" Target="../slideLayouts/slideLayout7.xml"/><Relationship Id="rId9" Type="http://schemas.openxmlformats.org/officeDocument/2006/relationships/diagramColors" Target="../diagrams/colors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19.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Layout" Target="../slideLayouts/slideLayout7.xml"/><Relationship Id="rId5" Type="http://schemas.openxmlformats.org/officeDocument/2006/relationships/tags" Target="../tags/tag85.xml"/><Relationship Id="rId4" Type="http://schemas.openxmlformats.org/officeDocument/2006/relationships/tags" Target="../tags/tag8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tags" Target="../tags/tag90.xml"/></Relationships>
</file>

<file path=ppt/slides/_rels/slide23.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tags" Target="../tags/tag9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tags" Target="../tags/tag10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12.xml"/><Relationship Id="rId1" Type="http://schemas.openxmlformats.org/officeDocument/2006/relationships/tags" Target="../tags/tag11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3" Type="http://schemas.openxmlformats.org/officeDocument/2006/relationships/tags" Target="../tags/tag12.xml"/><Relationship Id="rId21" Type="http://schemas.openxmlformats.org/officeDocument/2006/relationships/slideLayout" Target="../slideLayouts/slideLayout13.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chart" Target="../charts/chart1.xml"/><Relationship Id="rId10" Type="http://schemas.openxmlformats.org/officeDocument/2006/relationships/tags" Target="../tags/tag19.xml"/><Relationship Id="rId19" Type="http://schemas.openxmlformats.org/officeDocument/2006/relationships/tags" Target="../tags/tag28.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7.xml"/><Relationship Id="rId7" Type="http://schemas.openxmlformats.org/officeDocument/2006/relationships/diagramQuickStyle" Target="../diagrams/quickStyle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1"/>
            <p:custDataLst>
              <p:tags r:id="rId1"/>
            </p:custDataLst>
          </p:nvPr>
        </p:nvSpPr>
        <p:spPr>
          <a:xfrm>
            <a:off x="0" y="6618000"/>
            <a:ext cx="240000" cy="240000"/>
          </a:xfrm>
        </p:spPr>
        <p:txBody>
          <a:bodyPr/>
          <a:lstStyle/>
          <a:p>
            <a:pPr>
              <a:defRPr/>
            </a:pPr>
            <a:fld id="{473C7D6A-9654-4871-9DC9-D0D02C7DB5BD}" type="slidenum">
              <a:rPr lang="fr-FR"/>
              <a:pPr>
                <a:defRPr/>
              </a:pPr>
              <a:t>1</a:t>
            </a:fld>
            <a:endParaRPr lang="fr-FR" dirty="0"/>
          </a:p>
        </p:txBody>
      </p:sp>
      <p:sp>
        <p:nvSpPr>
          <p:cNvPr id="6" name="Titre 5"/>
          <p:cNvSpPr>
            <a:spLocks noGrp="1"/>
          </p:cNvSpPr>
          <p:nvPr>
            <p:ph type="title"/>
            <p:custDataLst>
              <p:tags r:id="rId2"/>
            </p:custDataLst>
          </p:nvPr>
        </p:nvSpPr>
        <p:spPr>
          <a:xfrm>
            <a:off x="0" y="0"/>
            <a:ext cx="239184" cy="239184"/>
          </a:xfrm>
        </p:spPr>
        <p:txBody>
          <a:bodyPr rtlCol="0">
            <a:normAutofit/>
          </a:bodyPr>
          <a:lstStyle/>
          <a:p>
            <a:pPr>
              <a:defRPr/>
            </a:pPr>
            <a:endParaRPr lang="fr-FR" dirty="0"/>
          </a:p>
        </p:txBody>
      </p:sp>
    </p:spTree>
    <p:extLst>
      <p:ext uri="{BB962C8B-B14F-4D97-AF65-F5344CB8AC3E}">
        <p14:creationId xmlns:p14="http://schemas.microsoft.com/office/powerpoint/2010/main" val="3784317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custDataLst>
              <p:tags r:id="rId1"/>
            </p:custDataLst>
          </p:nvPr>
        </p:nvSpPr>
        <p:spPr>
          <a:xfrm>
            <a:off x="1304495" y="2784387"/>
            <a:ext cx="9849853" cy="707886"/>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fr-FR" sz="4000" b="1" dirty="0">
                <a:ln w="0"/>
                <a:effectLst>
                  <a:outerShdw blurRad="38100" dist="19050" dir="2700000" algn="tl" rotWithShape="0">
                    <a:schemeClr val="dk1">
                      <a:alpha val="40000"/>
                    </a:schemeClr>
                  </a:outerShdw>
                </a:effectLst>
              </a:rPr>
              <a:t>Notifications au cours de l’année</a:t>
            </a:r>
          </a:p>
        </p:txBody>
      </p:sp>
    </p:spTree>
    <p:extLst>
      <p:ext uri="{BB962C8B-B14F-4D97-AF65-F5344CB8AC3E}">
        <p14:creationId xmlns:p14="http://schemas.microsoft.com/office/powerpoint/2010/main" val="1735529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custDataLst>
              <p:tags r:id="rId1"/>
            </p:custDataLst>
          </p:nvPr>
        </p:nvGraphicFramePr>
        <p:xfrm>
          <a:off x="815414" y="1469355"/>
          <a:ext cx="10561172" cy="47479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ectangle 3"/>
          <p:cNvSpPr/>
          <p:nvPr>
            <p:custDataLst>
              <p:tags r:id="rId2"/>
            </p:custDataLst>
          </p:nvPr>
        </p:nvSpPr>
        <p:spPr>
          <a:xfrm>
            <a:off x="2194561" y="688411"/>
            <a:ext cx="8503921" cy="628355"/>
          </a:xfrm>
          <a:prstGeom prst="rect">
            <a:avLst/>
          </a:prstGeom>
          <a:solidFill>
            <a:srgbClr val="FFC000"/>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sz="3200" dirty="0">
                <a:ln w="0"/>
                <a:solidFill>
                  <a:schemeClr val="tx1"/>
                </a:solidFill>
                <a:effectLst>
                  <a:outerShdw blurRad="38100" dist="19050" dir="2700000" algn="tl" rotWithShape="0">
                    <a:schemeClr val="dk1">
                      <a:alpha val="40000"/>
                    </a:schemeClr>
                  </a:outerShdw>
                </a:effectLst>
              </a:rPr>
              <a:t>1. MDPH</a:t>
            </a:r>
          </a:p>
          <a:p>
            <a:pPr algn="ctr">
              <a:defRPr/>
            </a:pPr>
            <a:endParaRPr lang="fr-FR" sz="1400" dirty="0"/>
          </a:p>
        </p:txBody>
      </p:sp>
      <p:sp>
        <p:nvSpPr>
          <p:cNvPr id="50182" name="ZoneTexte 5"/>
          <p:cNvSpPr txBox="1">
            <a:spLocks noChangeArrowheads="1"/>
          </p:cNvSpPr>
          <p:nvPr>
            <p:custDataLst>
              <p:tags r:id="rId3"/>
            </p:custDataLst>
          </p:nvPr>
        </p:nvSpPr>
        <p:spPr bwMode="auto">
          <a:xfrm>
            <a:off x="3024717" y="1604433"/>
            <a:ext cx="7965016" cy="110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1200"/>
              </a:spcAft>
              <a:buFont typeface="Arial" panose="020B0604020202020204" pitchFamily="34" charset="0"/>
              <a:buChar char="•"/>
            </a:pPr>
            <a:r>
              <a:rPr lang="fr-FR" altLang="fr-FR" sz="1867" b="1"/>
              <a:t>C</a:t>
            </a:r>
            <a:r>
              <a:rPr lang="fr-FR" altLang="fr-FR" sz="1867"/>
              <a:t>ommission des </a:t>
            </a:r>
            <a:r>
              <a:rPr lang="fr-FR" altLang="fr-FR" sz="1867" b="1"/>
              <a:t>D</a:t>
            </a:r>
            <a:r>
              <a:rPr lang="fr-FR" altLang="fr-FR" sz="1867"/>
              <a:t>roits et de l’</a:t>
            </a:r>
            <a:r>
              <a:rPr lang="fr-FR" altLang="fr-FR" sz="1867" b="1"/>
              <a:t>A</a:t>
            </a:r>
            <a:r>
              <a:rPr lang="fr-FR" altLang="fr-FR" sz="1867"/>
              <a:t>utonomie des </a:t>
            </a:r>
            <a:r>
              <a:rPr lang="fr-FR" altLang="fr-FR" sz="1867" b="1"/>
              <a:t>P</a:t>
            </a:r>
            <a:r>
              <a:rPr lang="fr-FR" altLang="fr-FR" sz="1867"/>
              <a:t>ersonnes </a:t>
            </a:r>
            <a:r>
              <a:rPr lang="fr-FR" altLang="fr-FR" sz="1867" b="1"/>
              <a:t>H</a:t>
            </a:r>
            <a:r>
              <a:rPr lang="fr-FR" altLang="fr-FR" sz="1867"/>
              <a:t>andicapées (CDAPH) → commission mensuelle</a:t>
            </a:r>
          </a:p>
          <a:p>
            <a:pPr>
              <a:buFont typeface="Arial" panose="020B0604020202020204" pitchFamily="34" charset="0"/>
              <a:buChar char="•"/>
            </a:pPr>
            <a:r>
              <a:rPr lang="fr-FR" altLang="fr-FR" sz="1867"/>
              <a:t>Elaboration du </a:t>
            </a:r>
            <a:r>
              <a:rPr lang="fr-FR" altLang="fr-FR" sz="1867" b="1"/>
              <a:t>P</a:t>
            </a:r>
            <a:r>
              <a:rPr lang="fr-FR" altLang="fr-FR" sz="1867"/>
              <a:t>rojet </a:t>
            </a:r>
            <a:r>
              <a:rPr lang="fr-FR" altLang="fr-FR" sz="1867" b="1"/>
              <a:t>P</a:t>
            </a:r>
            <a:r>
              <a:rPr lang="fr-FR" altLang="fr-FR" sz="1867"/>
              <a:t>ersonnalisé </a:t>
            </a:r>
            <a:r>
              <a:rPr lang="fr-FR" altLang="fr-FR" sz="1867" b="1"/>
              <a:t>S</a:t>
            </a:r>
            <a:r>
              <a:rPr lang="fr-FR" altLang="fr-FR" sz="1867"/>
              <a:t>colarisation</a:t>
            </a:r>
          </a:p>
        </p:txBody>
      </p:sp>
      <p:sp>
        <p:nvSpPr>
          <p:cNvPr id="7" name="Flèche vers le bas 6"/>
          <p:cNvSpPr/>
          <p:nvPr>
            <p:custDataLst>
              <p:tags r:id="rId4"/>
            </p:custDataLst>
          </p:nvPr>
        </p:nvSpPr>
        <p:spPr>
          <a:xfrm>
            <a:off x="11677651" y="260351"/>
            <a:ext cx="419100" cy="5956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Tree>
    <p:extLst>
      <p:ext uri="{BB962C8B-B14F-4D97-AF65-F5344CB8AC3E}">
        <p14:creationId xmlns:p14="http://schemas.microsoft.com/office/powerpoint/2010/main" val="2010000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064000" y="296333"/>
            <a:ext cx="4064000" cy="60960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cs typeface="Arial" panose="020B0604020202020204" pitchFamily="34" charset="0"/>
              </a:rPr>
              <a:t>L’attention requise est-elle continue ?</a:t>
            </a:r>
          </a:p>
        </p:txBody>
      </p:sp>
      <p:sp>
        <p:nvSpPr>
          <p:cNvPr id="3" name="Ellipse 2"/>
          <p:cNvSpPr/>
          <p:nvPr>
            <p:custDataLst>
              <p:tags r:id="rId2"/>
            </p:custDataLst>
          </p:nvPr>
        </p:nvSpPr>
        <p:spPr>
          <a:xfrm>
            <a:off x="3177118" y="1344085"/>
            <a:ext cx="1138767" cy="65616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oui</a:t>
            </a:r>
          </a:p>
        </p:txBody>
      </p:sp>
      <p:sp>
        <p:nvSpPr>
          <p:cNvPr id="4" name="Ellipse 3"/>
          <p:cNvSpPr/>
          <p:nvPr>
            <p:custDataLst>
              <p:tags r:id="rId3"/>
            </p:custDataLst>
          </p:nvPr>
        </p:nvSpPr>
        <p:spPr>
          <a:xfrm>
            <a:off x="7823201" y="1344085"/>
            <a:ext cx="1138767" cy="65616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non</a:t>
            </a:r>
          </a:p>
        </p:txBody>
      </p:sp>
      <p:sp>
        <p:nvSpPr>
          <p:cNvPr id="5" name="Rectangle 4"/>
          <p:cNvSpPr/>
          <p:nvPr>
            <p:custDataLst>
              <p:tags r:id="rId4"/>
            </p:custDataLst>
          </p:nvPr>
        </p:nvSpPr>
        <p:spPr>
          <a:xfrm>
            <a:off x="1538818" y="2468033"/>
            <a:ext cx="4550833" cy="60960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cs typeface="Arial" panose="020B0604020202020204" pitchFamily="34" charset="0"/>
              </a:rPr>
              <a:t>L’attention requise est-elle soutenue ?</a:t>
            </a:r>
          </a:p>
        </p:txBody>
      </p:sp>
      <p:sp>
        <p:nvSpPr>
          <p:cNvPr id="6" name="Ellipse 5"/>
          <p:cNvSpPr/>
          <p:nvPr>
            <p:custDataLst>
              <p:tags r:id="rId5"/>
            </p:custDataLst>
          </p:nvPr>
        </p:nvSpPr>
        <p:spPr>
          <a:xfrm>
            <a:off x="2101851" y="3691467"/>
            <a:ext cx="1138767" cy="658284"/>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oui</a:t>
            </a:r>
          </a:p>
        </p:txBody>
      </p:sp>
      <p:sp>
        <p:nvSpPr>
          <p:cNvPr id="7" name="Ellipse 6"/>
          <p:cNvSpPr/>
          <p:nvPr>
            <p:custDataLst>
              <p:tags r:id="rId6"/>
            </p:custDataLst>
          </p:nvPr>
        </p:nvSpPr>
        <p:spPr>
          <a:xfrm>
            <a:off x="4459818" y="3699934"/>
            <a:ext cx="1138767" cy="65828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non</a:t>
            </a:r>
          </a:p>
        </p:txBody>
      </p:sp>
      <p:sp>
        <p:nvSpPr>
          <p:cNvPr id="8" name="Rectangle 7"/>
          <p:cNvSpPr/>
          <p:nvPr>
            <p:custDataLst>
              <p:tags r:id="rId7"/>
            </p:custDataLst>
          </p:nvPr>
        </p:nvSpPr>
        <p:spPr>
          <a:xfrm>
            <a:off x="623391" y="4723813"/>
            <a:ext cx="4094331" cy="479076"/>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solidFill>
                  <a:schemeClr val="tx1"/>
                </a:solidFill>
                <a:cs typeface="Arial" panose="020B0604020202020204" pitchFamily="34" charset="0"/>
              </a:rPr>
              <a:t>Aide humaine individuelle </a:t>
            </a:r>
            <a:r>
              <a:rPr lang="fr-FR" sz="2000" dirty="0">
                <a:solidFill>
                  <a:schemeClr val="tx1"/>
                </a:solidFill>
                <a:cs typeface="Arial" panose="020B0604020202020204" pitchFamily="34" charset="0"/>
              </a:rPr>
              <a:t>:</a:t>
            </a:r>
            <a:endParaRPr lang="fr-FR" sz="2400" dirty="0">
              <a:solidFill>
                <a:schemeClr val="tx1"/>
              </a:solidFill>
              <a:cs typeface="Arial" panose="020B0604020202020204" pitchFamily="34" charset="0"/>
            </a:endParaRPr>
          </a:p>
        </p:txBody>
      </p:sp>
      <p:sp>
        <p:nvSpPr>
          <p:cNvPr id="9" name="Rectangle 8"/>
          <p:cNvSpPr/>
          <p:nvPr>
            <p:custDataLst>
              <p:tags r:id="rId8"/>
            </p:custDataLst>
          </p:nvPr>
        </p:nvSpPr>
        <p:spPr>
          <a:xfrm>
            <a:off x="7747577" y="4710309"/>
            <a:ext cx="4080136" cy="506087"/>
          </a:xfrm>
          <a:prstGeom prst="rect">
            <a:avLst/>
          </a:prstGeom>
          <a:solidFill>
            <a:srgbClr val="FFC000"/>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solidFill>
                  <a:schemeClr val="tx1"/>
                </a:solidFill>
                <a:cs typeface="Arial" panose="020B0604020202020204" pitchFamily="34" charset="0"/>
              </a:rPr>
              <a:t>Aide humaine mutualisée </a:t>
            </a:r>
            <a:r>
              <a:rPr lang="fr-FR" sz="2000" dirty="0">
                <a:solidFill>
                  <a:schemeClr val="tx1"/>
                </a:solidFill>
                <a:cs typeface="Arial" panose="020B0604020202020204" pitchFamily="34" charset="0"/>
              </a:rPr>
              <a:t>:</a:t>
            </a:r>
            <a:endParaRPr lang="fr-FR" sz="2400" dirty="0">
              <a:solidFill>
                <a:schemeClr val="tx1"/>
              </a:solidFill>
              <a:cs typeface="Arial" panose="020B0604020202020204" pitchFamily="34" charset="0"/>
            </a:endParaRPr>
          </a:p>
        </p:txBody>
      </p:sp>
      <p:cxnSp>
        <p:nvCxnSpPr>
          <p:cNvPr id="11" name="Connecteur en angle 10"/>
          <p:cNvCxnSpPr>
            <a:stCxn id="4" idx="6"/>
            <a:endCxn id="0" idx="0"/>
          </p:cNvCxnSpPr>
          <p:nvPr>
            <p:custDataLst>
              <p:tags r:id="rId9"/>
            </p:custDataLst>
          </p:nvPr>
        </p:nvCxnSpPr>
        <p:spPr>
          <a:xfrm>
            <a:off x="8961967" y="1672168"/>
            <a:ext cx="825500" cy="3037417"/>
          </a:xfrm>
          <a:prstGeom prst="bentConnector2">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3" name="Connecteur en angle 12"/>
          <p:cNvCxnSpPr>
            <a:stCxn id="7" idx="6"/>
            <a:endCxn id="0" idx="1"/>
          </p:cNvCxnSpPr>
          <p:nvPr>
            <p:custDataLst>
              <p:tags r:id="rId10"/>
            </p:custDataLst>
          </p:nvPr>
        </p:nvCxnSpPr>
        <p:spPr>
          <a:xfrm>
            <a:off x="5598584" y="4028018"/>
            <a:ext cx="2148416" cy="935567"/>
          </a:xfrm>
          <a:prstGeom prst="bentConnector3">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5" name="Connecteur droit avec flèche 14"/>
          <p:cNvCxnSpPr>
            <a:stCxn id="2" idx="2"/>
            <a:endCxn id="3" idx="7"/>
          </p:cNvCxnSpPr>
          <p:nvPr>
            <p:custDataLst>
              <p:tags r:id="rId11"/>
            </p:custDataLst>
          </p:nvPr>
        </p:nvCxnSpPr>
        <p:spPr>
          <a:xfrm flipH="1">
            <a:off x="4150784" y="905933"/>
            <a:ext cx="1945216" cy="53340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7" name="Connecteur droit avec flèche 16"/>
          <p:cNvCxnSpPr>
            <a:stCxn id="2" idx="2"/>
            <a:endCxn id="4" idx="1"/>
          </p:cNvCxnSpPr>
          <p:nvPr>
            <p:custDataLst>
              <p:tags r:id="rId12"/>
            </p:custDataLst>
          </p:nvPr>
        </p:nvCxnSpPr>
        <p:spPr>
          <a:xfrm>
            <a:off x="6096001" y="905933"/>
            <a:ext cx="1894417" cy="53340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52242" name="ZoneTexte 19"/>
          <p:cNvSpPr txBox="1">
            <a:spLocks noChangeArrowheads="1"/>
          </p:cNvSpPr>
          <p:nvPr>
            <p:custDataLst>
              <p:tags r:id="rId13"/>
            </p:custDataLst>
          </p:nvPr>
        </p:nvSpPr>
        <p:spPr bwMode="auto">
          <a:xfrm>
            <a:off x="8172451" y="224367"/>
            <a:ext cx="384386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600"/>
              <a:t>Le besoin d’attention ne peut pas être programmé à certains moments ou différé</a:t>
            </a:r>
          </a:p>
        </p:txBody>
      </p:sp>
      <p:sp>
        <p:nvSpPr>
          <p:cNvPr id="52243" name="Rectangle 20"/>
          <p:cNvSpPr>
            <a:spLocks noChangeArrowheads="1"/>
          </p:cNvSpPr>
          <p:nvPr>
            <p:custDataLst>
              <p:tags r:id="rId14"/>
            </p:custDataLst>
          </p:nvPr>
        </p:nvSpPr>
        <p:spPr bwMode="auto">
          <a:xfrm>
            <a:off x="6000751" y="2396068"/>
            <a:ext cx="38417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600" dirty="0"/>
              <a:t>Y </a:t>
            </a:r>
            <a:r>
              <a:rPr lang="fr-FR" altLang="fr-FR" sz="1600" dirty="0" err="1"/>
              <a:t>a-t-il</a:t>
            </a:r>
            <a:r>
              <a:rPr lang="fr-FR" altLang="fr-FR" sz="1600" dirty="0"/>
              <a:t> un risque de mise en danger ?</a:t>
            </a:r>
          </a:p>
          <a:p>
            <a:r>
              <a:rPr lang="fr-FR" altLang="fr-FR" sz="1600" dirty="0"/>
              <a:t>(l’aidant ne peut pas apporter d’aide à plusieurs élèves en même temps)</a:t>
            </a:r>
          </a:p>
        </p:txBody>
      </p:sp>
      <p:cxnSp>
        <p:nvCxnSpPr>
          <p:cNvPr id="37" name="Connecteur droit avec flèche 36"/>
          <p:cNvCxnSpPr>
            <a:endCxn id="5" idx="0"/>
          </p:cNvCxnSpPr>
          <p:nvPr>
            <p:custDataLst>
              <p:tags r:id="rId15"/>
            </p:custDataLst>
          </p:nvPr>
        </p:nvCxnSpPr>
        <p:spPr>
          <a:xfrm flipH="1">
            <a:off x="3814233" y="2025651"/>
            <a:ext cx="0" cy="44238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6" name="Connecteur droit avec flèche 45"/>
          <p:cNvCxnSpPr>
            <a:stCxn id="5" idx="2"/>
            <a:endCxn id="6" idx="7"/>
          </p:cNvCxnSpPr>
          <p:nvPr>
            <p:custDataLst>
              <p:tags r:id="rId16"/>
            </p:custDataLst>
          </p:nvPr>
        </p:nvCxnSpPr>
        <p:spPr>
          <a:xfrm flipH="1">
            <a:off x="3073401" y="3077633"/>
            <a:ext cx="740833" cy="71120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50" name="Connecteur droit avec flèche 49"/>
          <p:cNvCxnSpPr>
            <a:endCxn id="7" idx="1"/>
          </p:cNvCxnSpPr>
          <p:nvPr>
            <p:custDataLst>
              <p:tags r:id="rId17"/>
            </p:custDataLst>
          </p:nvPr>
        </p:nvCxnSpPr>
        <p:spPr>
          <a:xfrm>
            <a:off x="3814234" y="3077634"/>
            <a:ext cx="810684" cy="717551"/>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78" name="Connecteur droit avec flèche 77"/>
          <p:cNvCxnSpPr>
            <a:stCxn id="6" idx="4"/>
            <a:endCxn id="0" idx="0"/>
          </p:cNvCxnSpPr>
          <p:nvPr>
            <p:custDataLst>
              <p:tags r:id="rId18"/>
            </p:custDataLst>
          </p:nvPr>
        </p:nvCxnSpPr>
        <p:spPr>
          <a:xfrm flipH="1">
            <a:off x="2671233" y="4349752"/>
            <a:ext cx="0" cy="37464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103" name="Ellipse 102"/>
          <p:cNvSpPr/>
          <p:nvPr>
            <p:custDataLst>
              <p:tags r:id="rId19"/>
            </p:custDataLst>
          </p:nvPr>
        </p:nvSpPr>
        <p:spPr>
          <a:xfrm>
            <a:off x="334433" y="1064685"/>
            <a:ext cx="2508251" cy="935567"/>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867" b="1" dirty="0">
                <a:solidFill>
                  <a:schemeClr val="tx1"/>
                </a:solidFill>
              </a:rPr>
              <a:t>TYPE D’AIDE NOTIFIE</a:t>
            </a:r>
          </a:p>
        </p:txBody>
      </p:sp>
      <p:sp>
        <p:nvSpPr>
          <p:cNvPr id="52249" name="ZoneTexte 11"/>
          <p:cNvSpPr txBox="1">
            <a:spLocks noChangeArrowheads="1"/>
          </p:cNvSpPr>
          <p:nvPr>
            <p:custDataLst>
              <p:tags r:id="rId20"/>
            </p:custDataLst>
          </p:nvPr>
        </p:nvSpPr>
        <p:spPr bwMode="auto">
          <a:xfrm>
            <a:off x="596900" y="5207000"/>
            <a:ext cx="35461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600">
                <a:cs typeface="Arial" panose="020B0604020202020204" pitchFamily="34" charset="0"/>
              </a:rPr>
              <a:t>Quotité horaire définie par la CDAPH</a:t>
            </a:r>
          </a:p>
        </p:txBody>
      </p:sp>
      <p:sp>
        <p:nvSpPr>
          <p:cNvPr id="52250" name="Rectangle 13"/>
          <p:cNvSpPr>
            <a:spLocks noChangeArrowheads="1"/>
          </p:cNvSpPr>
          <p:nvPr>
            <p:custDataLst>
              <p:tags r:id="rId21"/>
            </p:custDataLst>
          </p:nvPr>
        </p:nvSpPr>
        <p:spPr bwMode="auto">
          <a:xfrm>
            <a:off x="7537451" y="5209118"/>
            <a:ext cx="4512733" cy="11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467">
                <a:cs typeface="Arial" panose="020B0604020202020204" pitchFamily="34" charset="0"/>
              </a:rPr>
              <a:t>- Quotité horaire non définie (à partir d’1 heure hebdomadaire)</a:t>
            </a:r>
          </a:p>
          <a:p>
            <a:r>
              <a:rPr lang="fr-FR" altLang="fr-FR" sz="1467">
                <a:cs typeface="Arial" panose="020B0604020202020204" pitchFamily="34" charset="0"/>
              </a:rPr>
              <a:t>- Temps évolutif : </a:t>
            </a:r>
            <a:r>
              <a:rPr lang="fr-FR" altLang="fr-FR" sz="1333" i="1">
                <a:cs typeface="Arial" panose="020B0604020202020204" pitchFamily="34" charset="0"/>
              </a:rPr>
              <a:t>Les heures attribuées en aide mutualisée sont susceptibles de varier en cours d’année en fonction des besoins</a:t>
            </a:r>
            <a:r>
              <a:rPr lang="fr-FR" altLang="fr-FR" sz="1333" i="1"/>
              <a:t>.</a:t>
            </a:r>
          </a:p>
        </p:txBody>
      </p:sp>
    </p:spTree>
    <p:extLst>
      <p:ext uri="{BB962C8B-B14F-4D97-AF65-F5344CB8AC3E}">
        <p14:creationId xmlns:p14="http://schemas.microsoft.com/office/powerpoint/2010/main" val="3188538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custDataLst>
              <p:tags r:id="rId1"/>
            </p:custDataLst>
          </p:nvPr>
        </p:nvGraphicFramePr>
        <p:xfrm>
          <a:off x="513349" y="1570322"/>
          <a:ext cx="11055260" cy="473899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Rectangle 6"/>
          <p:cNvSpPr/>
          <p:nvPr>
            <p:custDataLst>
              <p:tags r:id="rId2"/>
            </p:custDataLst>
          </p:nvPr>
        </p:nvSpPr>
        <p:spPr>
          <a:xfrm>
            <a:off x="1775520" y="613956"/>
            <a:ext cx="8961120" cy="809897"/>
          </a:xfrm>
          <a:prstGeom prst="rect">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sz="3200" dirty="0">
                <a:ln w="0"/>
                <a:solidFill>
                  <a:schemeClr val="tx1"/>
                </a:solidFill>
                <a:effectLst>
                  <a:outerShdw blurRad="38100" dist="19050" dir="2700000" algn="tl" rotWithShape="0">
                    <a:schemeClr val="dk1">
                      <a:alpha val="40000"/>
                    </a:schemeClr>
                  </a:outerShdw>
                </a:effectLst>
              </a:rPr>
              <a:t>2. Service de l’école inclusive</a:t>
            </a:r>
          </a:p>
          <a:p>
            <a:pPr algn="ctr">
              <a:defRPr/>
            </a:pPr>
            <a:endParaRPr lang="fr-FR" sz="1400" dirty="0"/>
          </a:p>
        </p:txBody>
      </p:sp>
      <p:sp>
        <p:nvSpPr>
          <p:cNvPr id="9" name="Flèche vers le bas 8"/>
          <p:cNvSpPr/>
          <p:nvPr>
            <p:custDataLst>
              <p:tags r:id="rId3"/>
            </p:custDataLst>
          </p:nvPr>
        </p:nvSpPr>
        <p:spPr>
          <a:xfrm>
            <a:off x="11677651" y="613834"/>
            <a:ext cx="419100" cy="5956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
        <p:nvSpPr>
          <p:cNvPr id="6" name="Flèche droite 5"/>
          <p:cNvSpPr/>
          <p:nvPr>
            <p:custDataLst>
              <p:tags r:id="rId4"/>
            </p:custDataLst>
          </p:nvPr>
        </p:nvSpPr>
        <p:spPr>
          <a:xfrm flipV="1">
            <a:off x="940526" y="3949699"/>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
        <p:nvSpPr>
          <p:cNvPr id="8" name="Flèche droite 7"/>
          <p:cNvSpPr/>
          <p:nvPr>
            <p:custDataLst>
              <p:tags r:id="rId5"/>
            </p:custDataLst>
          </p:nvPr>
        </p:nvSpPr>
        <p:spPr>
          <a:xfrm flipV="1">
            <a:off x="940526" y="5603279"/>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
        <p:nvSpPr>
          <p:cNvPr id="10" name="Flèche droite 9"/>
          <p:cNvSpPr/>
          <p:nvPr>
            <p:custDataLst>
              <p:tags r:id="rId6"/>
            </p:custDataLst>
          </p:nvPr>
        </p:nvSpPr>
        <p:spPr>
          <a:xfrm flipV="1">
            <a:off x="940526" y="5899245"/>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
        <p:nvSpPr>
          <p:cNvPr id="12" name="Flèche droite 11"/>
          <p:cNvSpPr/>
          <p:nvPr>
            <p:custDataLst>
              <p:tags r:id="rId7"/>
            </p:custDataLst>
          </p:nvPr>
        </p:nvSpPr>
        <p:spPr>
          <a:xfrm flipV="1">
            <a:off x="940526" y="2224618"/>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
        <p:nvSpPr>
          <p:cNvPr id="13" name="Flèche droite 12"/>
          <p:cNvSpPr/>
          <p:nvPr>
            <p:custDataLst>
              <p:tags r:id="rId8"/>
            </p:custDataLst>
          </p:nvPr>
        </p:nvSpPr>
        <p:spPr>
          <a:xfrm flipV="1">
            <a:off x="940526" y="2590800"/>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
        <p:nvSpPr>
          <p:cNvPr id="14" name="Flèche droite 13"/>
          <p:cNvSpPr/>
          <p:nvPr>
            <p:custDataLst>
              <p:tags r:id="rId9"/>
            </p:custDataLst>
          </p:nvPr>
        </p:nvSpPr>
        <p:spPr>
          <a:xfrm flipV="1">
            <a:off x="940526" y="4297680"/>
            <a:ext cx="289984" cy="160867"/>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dirty="0"/>
          </a:p>
        </p:txBody>
      </p:sp>
    </p:spTree>
    <p:extLst>
      <p:ext uri="{BB962C8B-B14F-4D97-AF65-F5344CB8AC3E}">
        <p14:creationId xmlns:p14="http://schemas.microsoft.com/office/powerpoint/2010/main" val="1469092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custDataLst>
              <p:tags r:id="rId1"/>
            </p:custDataLst>
          </p:nvPr>
        </p:nvGraphicFramePr>
        <p:xfrm>
          <a:off x="577515" y="1604798"/>
          <a:ext cx="10799072" cy="48005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Rectangle 3"/>
          <p:cNvSpPr/>
          <p:nvPr>
            <p:custDataLst>
              <p:tags r:id="rId2"/>
            </p:custDataLst>
          </p:nvPr>
        </p:nvSpPr>
        <p:spPr>
          <a:xfrm>
            <a:off x="1725084" y="588434"/>
            <a:ext cx="9144000" cy="808567"/>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3200" dirty="0">
                <a:ln w="0"/>
                <a:solidFill>
                  <a:schemeClr val="tx1"/>
                </a:solidFill>
                <a:effectLst>
                  <a:outerShdw blurRad="38100" dist="19050" dir="2700000" algn="tl" rotWithShape="0">
                    <a:schemeClr val="dk1">
                      <a:alpha val="40000"/>
                    </a:schemeClr>
                  </a:outerShdw>
                </a:effectLst>
              </a:rPr>
              <a:t>3. Coordonnateur</a:t>
            </a:r>
          </a:p>
        </p:txBody>
      </p:sp>
      <p:sp>
        <p:nvSpPr>
          <p:cNvPr id="5" name="Flèche vers le bas 4"/>
          <p:cNvSpPr/>
          <p:nvPr>
            <p:custDataLst>
              <p:tags r:id="rId3"/>
            </p:custDataLst>
          </p:nvPr>
        </p:nvSpPr>
        <p:spPr>
          <a:xfrm>
            <a:off x="11677651" y="613834"/>
            <a:ext cx="419100" cy="5956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Tree>
    <p:extLst>
      <p:ext uri="{BB962C8B-B14F-4D97-AF65-F5344CB8AC3E}">
        <p14:creationId xmlns:p14="http://schemas.microsoft.com/office/powerpoint/2010/main" val="973840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custDataLst>
              <p:tags r:id="rId1"/>
            </p:custDataLst>
          </p:nvPr>
        </p:nvGraphicFramePr>
        <p:xfrm>
          <a:off x="753980" y="1588169"/>
          <a:ext cx="10635915" cy="45559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Rectangle 3"/>
          <p:cNvSpPr/>
          <p:nvPr>
            <p:custDataLst>
              <p:tags r:id="rId2"/>
            </p:custDataLst>
          </p:nvPr>
        </p:nvSpPr>
        <p:spPr>
          <a:xfrm>
            <a:off x="1725084" y="588434"/>
            <a:ext cx="9144000" cy="808567"/>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fr-FR" sz="3200" dirty="0">
                <a:ln w="0"/>
                <a:solidFill>
                  <a:schemeClr val="tx1"/>
                </a:solidFill>
                <a:effectLst>
                  <a:outerShdw blurRad="38100" dist="19050" dir="2700000" algn="tl" rotWithShape="0">
                    <a:schemeClr val="dk1">
                      <a:alpha val="40000"/>
                    </a:schemeClr>
                  </a:outerShdw>
                </a:effectLst>
              </a:rPr>
              <a:t>4. Pilote du</a:t>
            </a:r>
            <a:r>
              <a:rPr lang="fr-FR" sz="3200" dirty="0"/>
              <a:t> </a:t>
            </a:r>
            <a:r>
              <a:rPr lang="fr-FR" sz="3200" dirty="0">
                <a:ln w="0"/>
                <a:solidFill>
                  <a:schemeClr val="tx1"/>
                </a:solidFill>
                <a:effectLst>
                  <a:outerShdw blurRad="38100" dist="19050" dir="2700000" algn="tl" rotWithShape="0">
                    <a:schemeClr val="dk1">
                      <a:alpha val="40000"/>
                    </a:schemeClr>
                  </a:outerShdw>
                </a:effectLst>
              </a:rPr>
              <a:t>PIAL</a:t>
            </a:r>
          </a:p>
        </p:txBody>
      </p:sp>
      <p:sp>
        <p:nvSpPr>
          <p:cNvPr id="5" name="Flèche vers le bas 4"/>
          <p:cNvSpPr/>
          <p:nvPr>
            <p:custDataLst>
              <p:tags r:id="rId3"/>
            </p:custDataLst>
          </p:nvPr>
        </p:nvSpPr>
        <p:spPr>
          <a:xfrm>
            <a:off x="11677651" y="613834"/>
            <a:ext cx="419100" cy="5956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Tree>
    <p:extLst>
      <p:ext uri="{BB962C8B-B14F-4D97-AF65-F5344CB8AC3E}">
        <p14:creationId xmlns:p14="http://schemas.microsoft.com/office/powerpoint/2010/main" val="2290444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p:cNvSpPr>
            <a:spLocks noGrp="1"/>
          </p:cNvSpPr>
          <p:nvPr>
            <p:ph type="title"/>
            <p:custDataLst>
              <p:tags r:id="rId1"/>
            </p:custDataLst>
          </p:nvPr>
        </p:nvSpPr>
        <p:spPr>
          <a:xfrm>
            <a:off x="1514566" y="2569332"/>
            <a:ext cx="7730067" cy="1189567"/>
          </a:xfrm>
        </p:spPr>
        <p:style>
          <a:lnRef idx="2">
            <a:schemeClr val="dk1">
              <a:shade val="50000"/>
            </a:schemeClr>
          </a:lnRef>
          <a:fillRef idx="1">
            <a:schemeClr val="dk1"/>
          </a:fillRef>
          <a:effectRef idx="0">
            <a:schemeClr val="dk1"/>
          </a:effectRef>
          <a:fontRef idx="minor">
            <a:schemeClr val="lt1"/>
          </a:fontRef>
        </p:style>
        <p:txBody>
          <a:bodyPr/>
          <a:lstStyle/>
          <a:p>
            <a:pPr algn="ctr"/>
            <a:r>
              <a:rPr lang="fr-FR" altLang="fr-FR" dirty="0" smtClean="0"/>
              <a:t>Un élève perturbateur</a:t>
            </a:r>
          </a:p>
        </p:txBody>
      </p:sp>
    </p:spTree>
    <p:extLst>
      <p:ext uri="{BB962C8B-B14F-4D97-AF65-F5344CB8AC3E}">
        <p14:creationId xmlns:p14="http://schemas.microsoft.com/office/powerpoint/2010/main" val="1903305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custDataLst>
              <p:tags r:id="rId1"/>
            </p:custDataLst>
          </p:nvPr>
        </p:nvPicPr>
        <p:blipFill rotWithShape="1">
          <a:blip r:embed="rId3"/>
          <a:srcRect l="15899" t="15998" r="17639" b="5626"/>
          <a:stretch/>
        </p:blipFill>
        <p:spPr>
          <a:xfrm>
            <a:off x="887856" y="195943"/>
            <a:ext cx="10006567" cy="6590427"/>
          </a:xfrm>
          <a:prstGeom prst="rect">
            <a:avLst/>
          </a:prstGeom>
        </p:spPr>
      </p:pic>
    </p:spTree>
    <p:extLst>
      <p:ext uri="{BB962C8B-B14F-4D97-AF65-F5344CB8AC3E}">
        <p14:creationId xmlns:p14="http://schemas.microsoft.com/office/powerpoint/2010/main" val="392982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smtClean="0">
                <a:solidFill>
                  <a:schemeClr val="accent1">
                    <a:lumMod val="50000"/>
                  </a:schemeClr>
                </a:solidFill>
              </a:rPr>
              <a:t>Situation complexe d’un élève : Quelles conséquences ?</a:t>
            </a:r>
            <a:endParaRPr lang="fr-FR" b="1" dirty="0">
              <a:solidFill>
                <a:schemeClr val="accent1">
                  <a:lumMod val="50000"/>
                </a:schemeClr>
              </a:solidFill>
            </a:endParaRPr>
          </a:p>
        </p:txBody>
      </p:sp>
      <p:sp>
        <p:nvSpPr>
          <p:cNvPr id="3" name="Espace réservé du contenu 2"/>
          <p:cNvSpPr>
            <a:spLocks noGrp="1"/>
          </p:cNvSpPr>
          <p:nvPr>
            <p:ph idx="1"/>
            <p:custDataLst>
              <p:tags r:id="rId2"/>
            </p:custDataLst>
          </p:nvPr>
        </p:nvSpPr>
        <p:spPr/>
        <p:txBody>
          <a:bodyPr>
            <a:normAutofit fontScale="92500" lnSpcReduction="20000"/>
          </a:bodyPr>
          <a:lstStyle/>
          <a:p>
            <a:pPr marL="0" indent="0">
              <a:buNone/>
            </a:pPr>
            <a:endParaRPr lang="fr-FR" dirty="0"/>
          </a:p>
          <a:p>
            <a:r>
              <a:rPr lang="fr-FR" dirty="0"/>
              <a:t>Crise : incompréhension, question de compétences, professionnelles, épuisement des équipes.</a:t>
            </a:r>
          </a:p>
          <a:p>
            <a:r>
              <a:rPr lang="fr-FR" dirty="0"/>
              <a:t>Situations explosives : débordement, tension émotionnelle, sentiment d’incompétence, insatisfaction </a:t>
            </a:r>
            <a:r>
              <a:rPr lang="fr-FR" dirty="0" smtClean="0"/>
              <a:t>professionnelle.</a:t>
            </a:r>
            <a:endParaRPr lang="fr-FR" dirty="0"/>
          </a:p>
          <a:p>
            <a:r>
              <a:rPr lang="fr-FR" dirty="0"/>
              <a:t>Comportement </a:t>
            </a:r>
            <a:r>
              <a:rPr lang="fr-FR" dirty="0" smtClean="0"/>
              <a:t>inapproprié.</a:t>
            </a:r>
            <a:endParaRPr lang="fr-FR" dirty="0"/>
          </a:p>
          <a:p>
            <a:r>
              <a:rPr lang="fr-FR" dirty="0" smtClean="0"/>
              <a:t>Injures.</a:t>
            </a:r>
            <a:endParaRPr lang="fr-FR" dirty="0"/>
          </a:p>
          <a:p>
            <a:r>
              <a:rPr lang="fr-FR" dirty="0" smtClean="0"/>
              <a:t>Agressivité ; </a:t>
            </a:r>
            <a:r>
              <a:rPr lang="fr-FR" dirty="0"/>
              <a:t>gestes </a:t>
            </a:r>
            <a:r>
              <a:rPr lang="fr-FR" dirty="0" smtClean="0"/>
              <a:t>violents.</a:t>
            </a:r>
            <a:endParaRPr lang="fr-FR" dirty="0"/>
          </a:p>
          <a:p>
            <a:r>
              <a:rPr lang="fr-FR" dirty="0" smtClean="0"/>
              <a:t>Solitude de l’élève</a:t>
            </a:r>
            <a:r>
              <a:rPr lang="fr-FR" dirty="0"/>
              <a:t> </a:t>
            </a:r>
            <a:r>
              <a:rPr lang="fr-FR" dirty="0" smtClean="0"/>
              <a:t>; </a:t>
            </a:r>
            <a:r>
              <a:rPr lang="fr-FR" dirty="0"/>
              <a:t>souffrance </a:t>
            </a:r>
            <a:r>
              <a:rPr lang="fr-FR" dirty="0" smtClean="0"/>
              <a:t>des </a:t>
            </a:r>
            <a:r>
              <a:rPr lang="fr-FR" dirty="0"/>
              <a:t>élèves, </a:t>
            </a:r>
            <a:r>
              <a:rPr lang="fr-FR" dirty="0" smtClean="0"/>
              <a:t>de l’enseignant.</a:t>
            </a:r>
            <a:endParaRPr lang="fr-FR" dirty="0"/>
          </a:p>
          <a:p>
            <a:r>
              <a:rPr lang="fr-FR" dirty="0"/>
              <a:t>Désarroi : incapacité pour l’enseignant à exercer son activité </a:t>
            </a:r>
            <a:r>
              <a:rPr lang="fr-FR" dirty="0" smtClean="0"/>
              <a:t>pédagogique </a:t>
            </a:r>
            <a:r>
              <a:rPr lang="fr-FR" dirty="0"/>
              <a:t>avec la </a:t>
            </a:r>
            <a:r>
              <a:rPr lang="fr-FR" dirty="0" smtClean="0"/>
              <a:t>classe.</a:t>
            </a:r>
            <a:endParaRPr lang="fr-FR" dirty="0"/>
          </a:p>
        </p:txBody>
      </p:sp>
    </p:spTree>
    <p:extLst>
      <p:ext uri="{BB962C8B-B14F-4D97-AF65-F5344CB8AC3E}">
        <p14:creationId xmlns:p14="http://schemas.microsoft.com/office/powerpoint/2010/main" val="2286690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862149" y="953589"/>
            <a:ext cx="4872445" cy="18026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fr-FR" b="1" u="sng" dirty="0"/>
              <a:t>Cadre :</a:t>
            </a:r>
            <a:r>
              <a:rPr lang="fr-FR" dirty="0"/>
              <a:t/>
            </a:r>
            <a:br>
              <a:rPr lang="fr-FR" dirty="0"/>
            </a:br>
            <a:r>
              <a:rPr lang="fr-FR" dirty="0"/>
              <a:t>-pas ou peu de structuration du temps</a:t>
            </a:r>
            <a:br>
              <a:rPr lang="fr-FR" dirty="0"/>
            </a:br>
            <a:r>
              <a:rPr lang="fr-FR" dirty="0"/>
              <a:t>-pas ou peu d’espaces aménagés</a:t>
            </a:r>
            <a:br>
              <a:rPr lang="fr-FR" dirty="0"/>
            </a:br>
            <a:r>
              <a:rPr lang="fr-FR" dirty="0"/>
              <a:t>-cadre peu prévisible et variable</a:t>
            </a:r>
            <a:br>
              <a:rPr lang="fr-FR" dirty="0"/>
            </a:br>
            <a:r>
              <a:rPr lang="fr-FR" dirty="0"/>
              <a:t>-peu d’explicitation des comportements attendus</a:t>
            </a:r>
          </a:p>
        </p:txBody>
      </p:sp>
      <p:sp>
        <p:nvSpPr>
          <p:cNvPr id="3" name="Rectangle 2"/>
          <p:cNvSpPr/>
          <p:nvPr>
            <p:custDataLst>
              <p:tags r:id="rId2"/>
            </p:custDataLst>
          </p:nvPr>
        </p:nvSpPr>
        <p:spPr>
          <a:xfrm>
            <a:off x="6786154" y="222069"/>
            <a:ext cx="5055326" cy="25341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fr-FR" b="1" u="sng" dirty="0"/>
              <a:t>Points communs chez les enseignants :</a:t>
            </a:r>
            <a:r>
              <a:rPr lang="fr-FR" dirty="0"/>
              <a:t/>
            </a:r>
            <a:br>
              <a:rPr lang="fr-FR" dirty="0"/>
            </a:br>
            <a:r>
              <a:rPr lang="fr-FR" dirty="0" smtClean="0"/>
              <a:t>- pratiques </a:t>
            </a:r>
            <a:r>
              <a:rPr lang="fr-FR" dirty="0"/>
              <a:t>inefficaces pour </a:t>
            </a:r>
            <a:r>
              <a:rPr lang="fr-FR" dirty="0" smtClean="0"/>
              <a:t>l’élève </a:t>
            </a:r>
            <a:r>
              <a:rPr lang="fr-FR" dirty="0"/>
              <a:t/>
            </a:r>
            <a:br>
              <a:rPr lang="fr-FR" dirty="0"/>
            </a:br>
            <a:r>
              <a:rPr lang="fr-FR" dirty="0" smtClean="0"/>
              <a:t>- négociation </a:t>
            </a:r>
            <a:r>
              <a:rPr lang="fr-FR" dirty="0"/>
              <a:t>fréquente du cadre avec l’élève</a:t>
            </a:r>
            <a:br>
              <a:rPr lang="fr-FR" dirty="0"/>
            </a:br>
            <a:r>
              <a:rPr lang="fr-FR" dirty="0" smtClean="0"/>
              <a:t>- sentiment </a:t>
            </a:r>
            <a:r>
              <a:rPr lang="fr-FR" dirty="0"/>
              <a:t>de peur (de l’élève, de la crise)</a:t>
            </a:r>
            <a:br>
              <a:rPr lang="fr-FR" dirty="0"/>
            </a:br>
            <a:r>
              <a:rPr lang="fr-FR" dirty="0" smtClean="0"/>
              <a:t>- sentiment </a:t>
            </a:r>
            <a:r>
              <a:rPr lang="fr-FR" dirty="0"/>
              <a:t>de culpabilité</a:t>
            </a:r>
            <a:br>
              <a:rPr lang="fr-FR" dirty="0"/>
            </a:br>
            <a:r>
              <a:rPr lang="fr-FR" dirty="0" smtClean="0"/>
              <a:t>- je </a:t>
            </a:r>
            <a:r>
              <a:rPr lang="fr-FR" dirty="0"/>
              <a:t>ne sais pas jusqu’où je peux aller avec cet élève</a:t>
            </a:r>
          </a:p>
        </p:txBody>
      </p:sp>
      <p:sp>
        <p:nvSpPr>
          <p:cNvPr id="4" name="Rectangle 3"/>
          <p:cNvSpPr/>
          <p:nvPr>
            <p:custDataLst>
              <p:tags r:id="rId3"/>
            </p:custDataLst>
          </p:nvPr>
        </p:nvSpPr>
        <p:spPr>
          <a:xfrm>
            <a:off x="862149" y="3180805"/>
            <a:ext cx="5081451" cy="21423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b="1" u="sng" dirty="0"/>
              <a:t>Points communs chez les élèves </a:t>
            </a:r>
            <a:r>
              <a:rPr lang="fr-FR" b="1" u="sng" dirty="0" smtClean="0"/>
              <a:t>:</a:t>
            </a:r>
            <a:r>
              <a:rPr lang="fr-FR" dirty="0"/>
              <a:t/>
            </a:r>
            <a:br>
              <a:rPr lang="fr-FR" dirty="0"/>
            </a:br>
            <a:r>
              <a:rPr lang="fr-FR" dirty="0" smtClean="0"/>
              <a:t>- testent </a:t>
            </a:r>
            <a:r>
              <a:rPr lang="fr-FR" dirty="0"/>
              <a:t>le </a:t>
            </a:r>
            <a:r>
              <a:rPr lang="fr-FR" dirty="0" smtClean="0"/>
              <a:t>cadre, les adultes</a:t>
            </a:r>
          </a:p>
          <a:p>
            <a:r>
              <a:rPr lang="fr-FR" dirty="0" smtClean="0"/>
              <a:t>- repère les failles ,</a:t>
            </a:r>
            <a:r>
              <a:rPr lang="fr-FR" dirty="0"/>
              <a:t/>
            </a:r>
            <a:br>
              <a:rPr lang="fr-FR" dirty="0"/>
            </a:br>
            <a:r>
              <a:rPr lang="fr-FR" dirty="0" smtClean="0"/>
              <a:t>- quête </a:t>
            </a:r>
            <a:r>
              <a:rPr lang="fr-FR" dirty="0"/>
              <a:t>d’attention, envie d’être reconnu par </a:t>
            </a:r>
            <a:r>
              <a:rPr lang="fr-FR" dirty="0" smtClean="0"/>
              <a:t>l’enseignant.</a:t>
            </a:r>
            <a:r>
              <a:rPr lang="fr-FR" dirty="0"/>
              <a:t/>
            </a:r>
            <a:br>
              <a:rPr lang="fr-FR" dirty="0"/>
            </a:br>
            <a:r>
              <a:rPr lang="fr-FR" dirty="0" smtClean="0"/>
              <a:t>- morcellement </a:t>
            </a:r>
            <a:r>
              <a:rPr lang="fr-FR" dirty="0"/>
              <a:t>de parcours (déménagement , scolarité mouvementés, multiplicité d’intervenants…)</a:t>
            </a:r>
          </a:p>
        </p:txBody>
      </p:sp>
      <p:sp>
        <p:nvSpPr>
          <p:cNvPr id="5" name="Rectangle 4"/>
          <p:cNvSpPr/>
          <p:nvPr>
            <p:custDataLst>
              <p:tags r:id="rId4"/>
            </p:custDataLst>
          </p:nvPr>
        </p:nvSpPr>
        <p:spPr>
          <a:xfrm>
            <a:off x="6903720" y="3461658"/>
            <a:ext cx="4937760" cy="2599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b="1" u="sng" dirty="0"/>
              <a:t>Echelonnage des difficultés rapportées :</a:t>
            </a:r>
            <a:r>
              <a:rPr lang="fr-FR" dirty="0"/>
              <a:t/>
            </a:r>
            <a:br>
              <a:rPr lang="fr-FR" dirty="0"/>
            </a:br>
            <a:r>
              <a:rPr lang="fr-FR" dirty="0" smtClean="0"/>
              <a:t>- il </a:t>
            </a:r>
            <a:r>
              <a:rPr lang="fr-FR" dirty="0"/>
              <a:t>me prend du temps</a:t>
            </a:r>
            <a:br>
              <a:rPr lang="fr-FR" dirty="0"/>
            </a:br>
            <a:r>
              <a:rPr lang="fr-FR" dirty="0" smtClean="0"/>
              <a:t>- il </a:t>
            </a:r>
            <a:r>
              <a:rPr lang="fr-FR" dirty="0"/>
              <a:t>dérange les autres</a:t>
            </a:r>
            <a:br>
              <a:rPr lang="fr-FR" dirty="0"/>
            </a:br>
            <a:r>
              <a:rPr lang="fr-FR" dirty="0" smtClean="0"/>
              <a:t>- il </a:t>
            </a:r>
            <a:r>
              <a:rPr lang="fr-FR" dirty="0"/>
              <a:t>se met en danger</a:t>
            </a:r>
            <a:br>
              <a:rPr lang="fr-FR" dirty="0"/>
            </a:br>
            <a:r>
              <a:rPr lang="fr-FR" dirty="0" smtClean="0"/>
              <a:t>- il </a:t>
            </a:r>
            <a:r>
              <a:rPr lang="fr-FR" dirty="0"/>
              <a:t>met en danger les autres</a:t>
            </a:r>
            <a:br>
              <a:rPr lang="fr-FR" dirty="0"/>
            </a:br>
            <a:r>
              <a:rPr lang="fr-FR" dirty="0" smtClean="0"/>
              <a:t>- les </a:t>
            </a:r>
            <a:r>
              <a:rPr lang="fr-FR" dirty="0"/>
              <a:t>familles s’en plaignent</a:t>
            </a:r>
          </a:p>
        </p:txBody>
      </p:sp>
      <p:sp>
        <p:nvSpPr>
          <p:cNvPr id="6" name="Flèche vers le bas 5"/>
          <p:cNvSpPr/>
          <p:nvPr>
            <p:custDataLst>
              <p:tags r:id="rId5"/>
            </p:custDataLst>
          </p:nvPr>
        </p:nvSpPr>
        <p:spPr>
          <a:xfrm>
            <a:off x="8948057" y="2873829"/>
            <a:ext cx="365760"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5123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2939143" y="1871134"/>
            <a:ext cx="6676875" cy="950443"/>
          </a:xfrm>
        </p:spPr>
        <p:style>
          <a:lnRef idx="2">
            <a:schemeClr val="dk1">
              <a:shade val="50000"/>
            </a:schemeClr>
          </a:lnRef>
          <a:fillRef idx="1">
            <a:schemeClr val="dk1"/>
          </a:fillRef>
          <a:effectRef idx="0">
            <a:schemeClr val="dk1"/>
          </a:effectRef>
          <a:fontRef idx="minor">
            <a:schemeClr val="lt1"/>
          </a:fontRef>
        </p:style>
        <p:txBody>
          <a:bodyPr>
            <a:normAutofit/>
          </a:bodyPr>
          <a:lstStyle/>
          <a:p>
            <a:pPr>
              <a:defRPr/>
            </a:pPr>
            <a:r>
              <a:rPr lang="fr-FR" dirty="0" smtClean="0"/>
              <a:t>Ecole Inclusive </a:t>
            </a:r>
            <a:endParaRPr lang="fr-FR" dirty="0"/>
          </a:p>
        </p:txBody>
      </p:sp>
      <p:sp>
        <p:nvSpPr>
          <p:cNvPr id="3" name="Sous-titre 2"/>
          <p:cNvSpPr>
            <a:spLocks noGrp="1"/>
          </p:cNvSpPr>
          <p:nvPr>
            <p:ph type="subTitle" idx="1"/>
            <p:custDataLst>
              <p:tags r:id="rId2"/>
            </p:custDataLst>
          </p:nvPr>
        </p:nvSpPr>
        <p:spPr>
          <a:xfrm>
            <a:off x="2800351" y="3524251"/>
            <a:ext cx="6815667" cy="1320800"/>
          </a:xfrm>
        </p:spPr>
        <p:txBody>
          <a:bodyPr/>
          <a:lstStyle/>
          <a:p>
            <a:pPr>
              <a:defRPr/>
            </a:pPr>
            <a:endParaRPr lang="fr-FR" dirty="0" smtClean="0"/>
          </a:p>
          <a:p>
            <a:pPr>
              <a:defRPr/>
            </a:pPr>
            <a:r>
              <a:rPr lang="fr-FR" dirty="0" smtClean="0"/>
              <a:t>Année 2020-2021</a:t>
            </a:r>
          </a:p>
          <a:p>
            <a:pPr>
              <a:defRPr/>
            </a:pPr>
            <a:endParaRPr lang="fr-FR" sz="1600" i="1" dirty="0"/>
          </a:p>
        </p:txBody>
      </p:sp>
    </p:spTree>
    <p:extLst>
      <p:ext uri="{BB962C8B-B14F-4D97-AF65-F5344CB8AC3E}">
        <p14:creationId xmlns:p14="http://schemas.microsoft.com/office/powerpoint/2010/main" val="288276706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38200" y="338999"/>
            <a:ext cx="10515600" cy="1325563"/>
          </a:xfrm>
        </p:spPr>
        <p:txBody>
          <a:bodyPr>
            <a:normAutofit/>
          </a:bodyPr>
          <a:lstStyle/>
          <a:p>
            <a:r>
              <a:rPr lang="fr-FR" sz="4000" b="1" dirty="0" smtClean="0">
                <a:solidFill>
                  <a:schemeClr val="accent1">
                    <a:lumMod val="50000"/>
                  </a:schemeClr>
                </a:solidFill>
                <a:latin typeface="+mn-lt"/>
              </a:rPr>
              <a:t>Éléments déclencheurs </a:t>
            </a:r>
            <a:r>
              <a:rPr lang="fr-FR" sz="4000" b="1" dirty="0" smtClean="0">
                <a:solidFill>
                  <a:schemeClr val="accent1">
                    <a:lumMod val="50000"/>
                  </a:schemeClr>
                </a:solidFill>
                <a:latin typeface="+mn-lt"/>
              </a:rPr>
              <a:t>de la crise</a:t>
            </a:r>
            <a:endParaRPr lang="fr-FR" sz="4000" b="1" dirty="0">
              <a:solidFill>
                <a:schemeClr val="accent1">
                  <a:lumMod val="50000"/>
                </a:schemeClr>
              </a:solidFill>
              <a:latin typeface="+mn-lt"/>
            </a:endParaRPr>
          </a:p>
        </p:txBody>
      </p:sp>
      <p:sp>
        <p:nvSpPr>
          <p:cNvPr id="3" name="Espace réservé du contenu 2"/>
          <p:cNvSpPr>
            <a:spLocks noGrp="1"/>
          </p:cNvSpPr>
          <p:nvPr>
            <p:ph idx="1"/>
            <p:custDataLst>
              <p:tags r:id="rId2"/>
            </p:custDataLst>
          </p:nvPr>
        </p:nvSpPr>
        <p:spPr/>
        <p:txBody>
          <a:bodyPr/>
          <a:lstStyle/>
          <a:p>
            <a:r>
              <a:rPr lang="fr-FR" dirty="0" smtClean="0"/>
              <a:t>Les éléments déclencheurs peuvent être les suivants: </a:t>
            </a:r>
          </a:p>
          <a:p>
            <a:pPr>
              <a:buFontTx/>
              <a:buChar char="-"/>
            </a:pPr>
            <a:r>
              <a:rPr lang="fr-FR" dirty="0"/>
              <a:t>u</a:t>
            </a:r>
            <a:r>
              <a:rPr lang="fr-FR" dirty="0" smtClean="0"/>
              <a:t>ne transition mal vécue</a:t>
            </a:r>
          </a:p>
          <a:p>
            <a:pPr>
              <a:buFontTx/>
              <a:buChar char="-"/>
            </a:pPr>
            <a:r>
              <a:rPr lang="fr-FR" dirty="0"/>
              <a:t>u</a:t>
            </a:r>
            <a:r>
              <a:rPr lang="fr-FR" dirty="0" smtClean="0"/>
              <a:t>n changement de routine</a:t>
            </a:r>
          </a:p>
          <a:p>
            <a:pPr>
              <a:buFontTx/>
              <a:buChar char="-"/>
            </a:pPr>
            <a:r>
              <a:rPr lang="fr-FR" dirty="0"/>
              <a:t>u</a:t>
            </a:r>
            <a:r>
              <a:rPr lang="fr-FR" dirty="0" smtClean="0"/>
              <a:t>ne provocation OU une frustration</a:t>
            </a:r>
          </a:p>
          <a:p>
            <a:pPr>
              <a:buFontTx/>
              <a:buChar char="-"/>
            </a:pPr>
            <a:r>
              <a:rPr lang="fr-FR" dirty="0"/>
              <a:t>u</a:t>
            </a:r>
            <a:r>
              <a:rPr lang="fr-FR" dirty="0" smtClean="0"/>
              <a:t>ne difficulté à gérer un conflit</a:t>
            </a:r>
          </a:p>
          <a:p>
            <a:pPr>
              <a:buFontTx/>
              <a:buChar char="-"/>
            </a:pPr>
            <a:r>
              <a:rPr lang="fr-FR" dirty="0" smtClean="0"/>
              <a:t>un problème de santé</a:t>
            </a:r>
          </a:p>
          <a:p>
            <a:pPr>
              <a:buFontTx/>
              <a:buChar char="-"/>
            </a:pPr>
            <a:r>
              <a:rPr lang="fr-FR" dirty="0"/>
              <a:t>d</a:t>
            </a:r>
            <a:r>
              <a:rPr lang="fr-FR" dirty="0" smtClean="0"/>
              <a:t>es pressions scolaires</a:t>
            </a:r>
          </a:p>
          <a:p>
            <a:pPr>
              <a:buFontTx/>
              <a:buChar char="-"/>
            </a:pPr>
            <a:r>
              <a:rPr lang="fr-FR" dirty="0"/>
              <a:t>d</a:t>
            </a:r>
            <a:r>
              <a:rPr lang="fr-FR" dirty="0" smtClean="0"/>
              <a:t>es erreurs commises ….</a:t>
            </a:r>
            <a:endParaRPr lang="fr-FR" dirty="0"/>
          </a:p>
        </p:txBody>
      </p:sp>
    </p:spTree>
    <p:extLst>
      <p:ext uri="{BB962C8B-B14F-4D97-AF65-F5344CB8AC3E}">
        <p14:creationId xmlns:p14="http://schemas.microsoft.com/office/powerpoint/2010/main" val="3379007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z="4000" b="1" dirty="0" smtClean="0">
                <a:solidFill>
                  <a:schemeClr val="accent1">
                    <a:lumMod val="50000"/>
                  </a:schemeClr>
                </a:solidFill>
                <a:latin typeface="+mn-lt"/>
              </a:rPr>
              <a:t>Quels </a:t>
            </a:r>
            <a:r>
              <a:rPr lang="fr-FR" sz="4000" b="1" dirty="0" smtClean="0">
                <a:solidFill>
                  <a:schemeClr val="accent1">
                    <a:lumMod val="50000"/>
                  </a:schemeClr>
                </a:solidFill>
                <a:latin typeface="+mn-lt"/>
              </a:rPr>
              <a:t>conseils donnés ?</a:t>
            </a:r>
            <a:endParaRPr lang="fr-FR" dirty="0">
              <a:solidFill>
                <a:schemeClr val="accent1">
                  <a:lumMod val="50000"/>
                </a:schemeClr>
              </a:solidFill>
              <a:latin typeface="+mn-lt"/>
            </a:endParaRPr>
          </a:p>
        </p:txBody>
      </p:sp>
      <p:sp>
        <p:nvSpPr>
          <p:cNvPr id="3" name="Espace réservé du contenu 2"/>
          <p:cNvSpPr>
            <a:spLocks noGrp="1"/>
          </p:cNvSpPr>
          <p:nvPr>
            <p:ph idx="1"/>
            <p:custDataLst>
              <p:tags r:id="rId2"/>
            </p:custDataLst>
          </p:nvPr>
        </p:nvSpPr>
        <p:spPr>
          <a:xfrm>
            <a:off x="838200" y="1825624"/>
            <a:ext cx="10515600" cy="4849495"/>
          </a:xfrm>
        </p:spPr>
        <p:txBody>
          <a:bodyPr/>
          <a:lstStyle/>
          <a:p>
            <a:r>
              <a:rPr lang="fr-FR" dirty="0" smtClean="0"/>
              <a:t>L’enseignant doit réfléchir à ses propres capacités émotionnelles.</a:t>
            </a:r>
          </a:p>
          <a:p>
            <a:pPr>
              <a:buFontTx/>
              <a:buChar char="-"/>
            </a:pPr>
            <a:r>
              <a:rPr lang="fr-FR" dirty="0" smtClean="0"/>
              <a:t>savoir rester calme face aux insultes, aux propos blessants, aux gestes violents.</a:t>
            </a:r>
          </a:p>
          <a:p>
            <a:pPr>
              <a:buFontTx/>
              <a:buChar char="-"/>
            </a:pPr>
            <a:r>
              <a:rPr lang="fr-FR" dirty="0"/>
              <a:t>g</a:t>
            </a:r>
            <a:r>
              <a:rPr lang="fr-FR" dirty="0" smtClean="0"/>
              <a:t>arder une attitude empathique.</a:t>
            </a:r>
          </a:p>
          <a:p>
            <a:pPr>
              <a:buFontTx/>
              <a:buChar char="-"/>
            </a:pPr>
            <a:r>
              <a:rPr lang="fr-FR" dirty="0"/>
              <a:t>c</a:t>
            </a:r>
            <a:r>
              <a:rPr lang="fr-FR" dirty="0" smtClean="0"/>
              <a:t>ontrôler ses propres paroles et gestes</a:t>
            </a:r>
          </a:p>
          <a:p>
            <a:pPr>
              <a:buFontTx/>
              <a:buChar char="-"/>
            </a:pPr>
            <a:r>
              <a:rPr lang="fr-FR" dirty="0" smtClean="0"/>
              <a:t>être attentif à sa communication non verbal.</a:t>
            </a:r>
          </a:p>
          <a:p>
            <a:pPr>
              <a:buFontTx/>
              <a:buChar char="-"/>
            </a:pPr>
            <a:r>
              <a:rPr lang="fr-FR" dirty="0"/>
              <a:t>r</a:t>
            </a:r>
            <a:r>
              <a:rPr lang="fr-FR" dirty="0" smtClean="0"/>
              <a:t>econnaitre que cette crise est la conséquence d’une souffrance intense.</a:t>
            </a:r>
          </a:p>
          <a:p>
            <a:pPr>
              <a:buFontTx/>
              <a:buChar char="-"/>
            </a:pPr>
            <a:r>
              <a:rPr lang="fr-FR" dirty="0"/>
              <a:t>l</a:t>
            </a:r>
            <a:r>
              <a:rPr lang="fr-FR" dirty="0" smtClean="0"/>
              <a:t>âcher-prise.</a:t>
            </a:r>
          </a:p>
          <a:p>
            <a:pPr>
              <a:buFontTx/>
              <a:buChar char="-"/>
            </a:pPr>
            <a:r>
              <a:rPr lang="fr-FR" dirty="0"/>
              <a:t>s</a:t>
            </a:r>
            <a:r>
              <a:rPr lang="fr-FR" dirty="0" smtClean="0"/>
              <a:t>avoir de décentrer pour ne pas se sentir personnellement agressé.</a:t>
            </a:r>
          </a:p>
          <a:p>
            <a:pPr>
              <a:buFontTx/>
              <a:buChar char="-"/>
            </a:pPr>
            <a:endParaRPr lang="fr-FR" dirty="0"/>
          </a:p>
        </p:txBody>
      </p:sp>
    </p:spTree>
    <p:extLst>
      <p:ext uri="{BB962C8B-B14F-4D97-AF65-F5344CB8AC3E}">
        <p14:creationId xmlns:p14="http://schemas.microsoft.com/office/powerpoint/2010/main" val="3540470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sz="3600" b="1" dirty="0" smtClean="0">
                <a:solidFill>
                  <a:schemeClr val="accent1">
                    <a:lumMod val="50000"/>
                  </a:schemeClr>
                </a:solidFill>
              </a:rPr>
              <a:t>Quelle posture avoir ? </a:t>
            </a:r>
            <a:endParaRPr lang="fr-FR" sz="3600" b="1" dirty="0">
              <a:solidFill>
                <a:schemeClr val="accent1">
                  <a:lumMod val="50000"/>
                </a:schemeClr>
              </a:solidFill>
            </a:endParaRPr>
          </a:p>
        </p:txBody>
      </p:sp>
      <p:sp>
        <p:nvSpPr>
          <p:cNvPr id="3" name="Espace réservé du contenu 2"/>
          <p:cNvSpPr>
            <a:spLocks noGrp="1"/>
          </p:cNvSpPr>
          <p:nvPr>
            <p:ph idx="1"/>
            <p:custDataLst>
              <p:tags r:id="rId2"/>
            </p:custDataLst>
          </p:nvPr>
        </p:nvSpPr>
        <p:spPr/>
        <p:txBody>
          <a:bodyPr>
            <a:normAutofit fontScale="85000" lnSpcReduction="20000"/>
          </a:bodyPr>
          <a:lstStyle/>
          <a:p>
            <a:pPr fontAlgn="base"/>
            <a:r>
              <a:rPr lang="fr-FR" b="1" dirty="0">
                <a:solidFill>
                  <a:schemeClr val="accent5">
                    <a:lumMod val="75000"/>
                  </a:schemeClr>
                </a:solidFill>
              </a:rPr>
              <a:t>L'éthique et la posture professionnelle</a:t>
            </a:r>
            <a:r>
              <a:rPr lang="fr-FR" dirty="0"/>
              <a:t> nécessaires à la prise en compte des besoins particuliers de l'élève ;</a:t>
            </a:r>
          </a:p>
          <a:p>
            <a:pPr fontAlgn="base"/>
            <a:r>
              <a:rPr lang="fr-FR" dirty="0"/>
              <a:t>La mise en </a:t>
            </a:r>
            <a:r>
              <a:rPr lang="fr-FR" dirty="0" smtClean="0"/>
              <a:t>œuvre </a:t>
            </a:r>
            <a:r>
              <a:rPr lang="fr-FR" dirty="0"/>
              <a:t>d'un </a:t>
            </a:r>
            <a:r>
              <a:rPr lang="fr-FR" b="1" dirty="0">
                <a:solidFill>
                  <a:schemeClr val="accent5">
                    <a:lumMod val="75000"/>
                  </a:schemeClr>
                </a:solidFill>
              </a:rPr>
              <a:t>projet collectif</a:t>
            </a:r>
            <a:r>
              <a:rPr lang="fr-FR" dirty="0"/>
              <a:t> au sein de l'école ou de l'établissement, mobilisant l'ensemble de la communauté scolaire et les partenaires locaux ;</a:t>
            </a:r>
          </a:p>
          <a:p>
            <a:pPr fontAlgn="base"/>
            <a:r>
              <a:rPr lang="fr-FR" dirty="0"/>
              <a:t>L'élaboration d'un </a:t>
            </a:r>
            <a:r>
              <a:rPr lang="fr-FR" b="1" dirty="0">
                <a:solidFill>
                  <a:schemeClr val="accent1">
                    <a:lumMod val="50000"/>
                  </a:schemeClr>
                </a:solidFill>
              </a:rPr>
              <a:t>parcours personnalisé</a:t>
            </a:r>
            <a:r>
              <a:rPr lang="fr-FR" dirty="0"/>
              <a:t>, permettant à l'élève de</a:t>
            </a:r>
            <a:r>
              <a:rPr lang="fr-FR" b="1" dirty="0"/>
              <a:t> </a:t>
            </a:r>
            <a:r>
              <a:rPr lang="fr-FR" dirty="0"/>
              <a:t>suivre un enseignement dans sa classe ordinaire, avec ses pairs, en bénéficiant de l'accompagnement pédagogique dont il a besoin ;</a:t>
            </a:r>
          </a:p>
          <a:p>
            <a:pPr fontAlgn="base"/>
            <a:r>
              <a:rPr lang="fr-FR" dirty="0"/>
              <a:t>Le</a:t>
            </a:r>
            <a:r>
              <a:rPr lang="fr-FR" b="1" dirty="0">
                <a:solidFill>
                  <a:schemeClr val="accent1">
                    <a:lumMod val="50000"/>
                  </a:schemeClr>
                </a:solidFill>
              </a:rPr>
              <a:t> renouvellement des pratiques pédagogiques</a:t>
            </a:r>
            <a:r>
              <a:rPr lang="fr-FR" dirty="0">
                <a:solidFill>
                  <a:schemeClr val="accent1">
                    <a:lumMod val="75000"/>
                  </a:schemeClr>
                </a:solidFill>
              </a:rPr>
              <a:t>,</a:t>
            </a:r>
            <a:r>
              <a:rPr lang="fr-FR" dirty="0"/>
              <a:t> avec l'appui </a:t>
            </a:r>
            <a:r>
              <a:rPr lang="fr-FR" dirty="0" smtClean="0"/>
              <a:t>de multiples partenaires, </a:t>
            </a:r>
            <a:r>
              <a:rPr lang="fr-FR" dirty="0"/>
              <a:t>pour mieux comprendre les processus d'apprentissage, adapter les contenus d'enseignement, mettre en </a:t>
            </a:r>
            <a:r>
              <a:rPr lang="fr-FR" dirty="0" smtClean="0"/>
              <a:t>œuvre </a:t>
            </a:r>
            <a:r>
              <a:rPr lang="fr-FR" dirty="0"/>
              <a:t>une évaluation différenciée et positive ;</a:t>
            </a:r>
          </a:p>
          <a:p>
            <a:pPr fontAlgn="base"/>
            <a:r>
              <a:rPr lang="fr-FR" dirty="0"/>
              <a:t>L'attention portée au </a:t>
            </a:r>
            <a:r>
              <a:rPr lang="fr-FR" b="1" dirty="0">
                <a:solidFill>
                  <a:schemeClr val="accent1">
                    <a:lumMod val="50000"/>
                  </a:schemeClr>
                </a:solidFill>
              </a:rPr>
              <a:t>dialogue avec les parents</a:t>
            </a:r>
            <a:r>
              <a:rPr lang="fr-FR" dirty="0">
                <a:solidFill>
                  <a:schemeClr val="accent1">
                    <a:lumMod val="75000"/>
                  </a:schemeClr>
                </a:solidFill>
              </a:rPr>
              <a:t> </a:t>
            </a:r>
            <a:r>
              <a:rPr lang="fr-FR" dirty="0"/>
              <a:t>pour faciliter le suivi de la scolarité de leur enfant ;</a:t>
            </a:r>
          </a:p>
          <a:p>
            <a:pPr fontAlgn="base"/>
            <a:r>
              <a:rPr lang="fr-FR" dirty="0"/>
              <a:t>Le </a:t>
            </a:r>
            <a:r>
              <a:rPr lang="fr-FR" b="1" dirty="0">
                <a:solidFill>
                  <a:schemeClr val="accent1">
                    <a:lumMod val="50000"/>
                  </a:schemeClr>
                </a:solidFill>
              </a:rPr>
              <a:t>suivi de l'élève dans la durée</a:t>
            </a:r>
            <a:r>
              <a:rPr lang="fr-FR" dirty="0"/>
              <a:t> pour favoriser la continuité des apprentissages.</a:t>
            </a:r>
          </a:p>
          <a:p>
            <a:endParaRPr lang="fr-FR" dirty="0"/>
          </a:p>
        </p:txBody>
      </p:sp>
    </p:spTree>
    <p:extLst>
      <p:ext uri="{BB962C8B-B14F-4D97-AF65-F5344CB8AC3E}">
        <p14:creationId xmlns:p14="http://schemas.microsoft.com/office/powerpoint/2010/main" val="3125295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pied de page 3"/>
          <p:cNvSpPr>
            <a:spLocks noGrp="1"/>
          </p:cNvSpPr>
          <p:nvPr>
            <p:ph type="ftr" sz="quarter" idx="10"/>
            <p:custDataLst>
              <p:tags r:id="rId1"/>
            </p:custDataLst>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smtClean="0"/>
          </a:p>
        </p:txBody>
      </p:sp>
      <p:sp>
        <p:nvSpPr>
          <p:cNvPr id="130050" name="Rectangle 2"/>
          <p:cNvSpPr>
            <a:spLocks noGrp="1" noChangeArrowheads="1"/>
          </p:cNvSpPr>
          <p:nvPr>
            <p:ph type="title"/>
            <p:custDataLst>
              <p:tags r:id="rId2"/>
            </p:custDataLst>
          </p:nvPr>
        </p:nvSpPr>
        <p:spPr>
          <a:xfrm>
            <a:off x="838200" y="365125"/>
            <a:ext cx="10515600" cy="900967"/>
          </a:xfrm>
        </p:spPr>
        <p:txBody>
          <a:bodyPr>
            <a:normAutofit fontScale="90000"/>
          </a:bodyPr>
          <a:lstStyle/>
          <a:p>
            <a:pPr eaLnBrk="1" hangingPunct="1">
              <a:defRPr/>
            </a:pPr>
            <a:r>
              <a:rPr lang="fr-FR" altLang="fr-FR" sz="3600" b="1" dirty="0">
                <a:solidFill>
                  <a:schemeClr val="accent1">
                    <a:lumMod val="50000"/>
                  </a:schemeClr>
                </a:solidFill>
                <a:effectLst>
                  <a:outerShdw blurRad="38100" dist="38100" dir="2700000" algn="tl">
                    <a:srgbClr val="C0C0C0"/>
                  </a:outerShdw>
                </a:effectLst>
                <a:latin typeface="+mn-lt"/>
              </a:rPr>
              <a:t>U</a:t>
            </a:r>
            <a:r>
              <a:rPr lang="fr-FR" altLang="fr-FR" sz="3600" b="1" dirty="0" smtClean="0">
                <a:solidFill>
                  <a:schemeClr val="accent1">
                    <a:lumMod val="50000"/>
                  </a:schemeClr>
                </a:solidFill>
                <a:effectLst>
                  <a:outerShdw blurRad="38100" dist="38100" dir="2700000" algn="tl">
                    <a:srgbClr val="C0C0C0"/>
                  </a:outerShdw>
                </a:effectLst>
                <a:latin typeface="+mn-lt"/>
              </a:rPr>
              <a:t>ne </a:t>
            </a:r>
            <a:r>
              <a:rPr lang="fr-FR" altLang="fr-FR" sz="3600" b="1" dirty="0">
                <a:solidFill>
                  <a:schemeClr val="accent1">
                    <a:lumMod val="50000"/>
                  </a:schemeClr>
                </a:solidFill>
                <a:effectLst>
                  <a:outerShdw blurRad="38100" dist="38100" dir="2700000" algn="tl">
                    <a:srgbClr val="C0C0C0"/>
                  </a:outerShdw>
                </a:effectLst>
                <a:latin typeface="+mn-lt"/>
              </a:rPr>
              <a:t>perspective systémique </a:t>
            </a:r>
            <a:r>
              <a:rPr lang="fr-FR" altLang="fr-FR" sz="4000" dirty="0">
                <a:solidFill>
                  <a:schemeClr val="accent1">
                    <a:lumMod val="50000"/>
                  </a:schemeClr>
                </a:solidFill>
                <a:effectLst>
                  <a:outerShdw blurRad="38100" dist="38100" dir="2700000" algn="tl">
                    <a:srgbClr val="C0C0C0"/>
                  </a:outerShdw>
                </a:effectLst>
                <a:latin typeface="+mn-lt"/>
              </a:rPr>
              <a:t/>
            </a:r>
            <a:br>
              <a:rPr lang="fr-FR" altLang="fr-FR" sz="4000" dirty="0">
                <a:solidFill>
                  <a:schemeClr val="accent1">
                    <a:lumMod val="50000"/>
                  </a:schemeClr>
                </a:solidFill>
                <a:effectLst>
                  <a:outerShdw blurRad="38100" dist="38100" dir="2700000" algn="tl">
                    <a:srgbClr val="C0C0C0"/>
                  </a:outerShdw>
                </a:effectLst>
                <a:latin typeface="+mn-lt"/>
              </a:rPr>
            </a:br>
            <a:endParaRPr lang="fr-FR" altLang="fr-FR" sz="4000" dirty="0">
              <a:solidFill>
                <a:schemeClr val="accent1">
                  <a:lumMod val="50000"/>
                </a:schemeClr>
              </a:solidFill>
              <a:effectLst>
                <a:outerShdw blurRad="38100" dist="38100" dir="2700000" algn="tl">
                  <a:srgbClr val="C0C0C0"/>
                </a:outerShdw>
              </a:effectLst>
              <a:latin typeface="+mn-lt"/>
            </a:endParaRPr>
          </a:p>
        </p:txBody>
      </p:sp>
      <p:sp>
        <p:nvSpPr>
          <p:cNvPr id="130051" name="Rectangle 3"/>
          <p:cNvSpPr>
            <a:spLocks noGrp="1" noChangeArrowheads="1"/>
          </p:cNvSpPr>
          <p:nvPr>
            <p:ph type="body" idx="1"/>
            <p:custDataLst>
              <p:tags r:id="rId3"/>
            </p:custDataLst>
          </p:nvPr>
        </p:nvSpPr>
        <p:spPr>
          <a:xfrm>
            <a:off x="838200" y="1266092"/>
            <a:ext cx="10515600" cy="4910871"/>
          </a:xfrm>
        </p:spPr>
        <p:txBody>
          <a:bodyPr>
            <a:normAutofit fontScale="85000" lnSpcReduction="20000"/>
          </a:bodyPr>
          <a:lstStyle/>
          <a:p>
            <a:pPr eaLnBrk="1" hangingPunct="1">
              <a:lnSpc>
                <a:spcPct val="80000"/>
              </a:lnSpc>
              <a:defRPr/>
            </a:pPr>
            <a:endParaRPr lang="fr-FR" altLang="fr-FR" sz="1800" dirty="0">
              <a:effectLst>
                <a:outerShdw blurRad="38100" dist="38100" dir="2700000" algn="tl">
                  <a:srgbClr val="C0C0C0"/>
                </a:outerShdw>
              </a:effectLst>
            </a:endParaRPr>
          </a:p>
          <a:p>
            <a:pPr eaLnBrk="1" hangingPunct="1">
              <a:lnSpc>
                <a:spcPct val="80000"/>
              </a:lnSpc>
              <a:defRPr/>
            </a:pPr>
            <a:r>
              <a:rPr lang="fr-FR" altLang="fr-FR" sz="3000" dirty="0">
                <a:effectLst>
                  <a:outerShdw blurRad="38100" dist="38100" dir="2700000" algn="tl">
                    <a:srgbClr val="C0C0C0"/>
                  </a:outerShdw>
                </a:effectLst>
              </a:rPr>
              <a:t>La question de l’élève perturbateur n’est pas le problème de l’enseignant </a:t>
            </a:r>
            <a:r>
              <a:rPr lang="fr-FR" altLang="fr-FR" sz="3000" dirty="0">
                <a:solidFill>
                  <a:srgbClr val="0070C0"/>
                </a:solidFill>
                <a:effectLst>
                  <a:outerShdw blurRad="38100" dist="38100" dir="2700000" algn="tl">
                    <a:srgbClr val="C0C0C0"/>
                  </a:outerShdw>
                </a:effectLst>
              </a:rPr>
              <a:t>mais le problème de l’équipe élargie de </a:t>
            </a:r>
            <a:r>
              <a:rPr lang="fr-FR" altLang="fr-FR" sz="3000" dirty="0" smtClean="0">
                <a:solidFill>
                  <a:srgbClr val="0070C0"/>
                </a:solidFill>
                <a:effectLst>
                  <a:outerShdw blurRad="38100" dist="38100" dir="2700000" algn="tl">
                    <a:srgbClr val="C0C0C0"/>
                  </a:outerShdw>
                </a:effectLst>
              </a:rPr>
              <a:t>l’école</a:t>
            </a:r>
          </a:p>
          <a:p>
            <a:pPr marL="0" indent="0" eaLnBrk="1" hangingPunct="1">
              <a:lnSpc>
                <a:spcPct val="80000"/>
              </a:lnSpc>
              <a:buNone/>
              <a:defRPr/>
            </a:pPr>
            <a:endParaRPr lang="fr-FR" altLang="fr-FR" sz="3000" dirty="0">
              <a:effectLst>
                <a:outerShdw blurRad="38100" dist="38100" dir="2700000" algn="tl">
                  <a:srgbClr val="C0C0C0"/>
                </a:outerShdw>
              </a:effectLst>
            </a:endParaRPr>
          </a:p>
          <a:p>
            <a:pPr eaLnBrk="1" hangingPunct="1">
              <a:lnSpc>
                <a:spcPct val="80000"/>
              </a:lnSpc>
              <a:defRPr/>
            </a:pPr>
            <a:r>
              <a:rPr lang="fr-FR" altLang="fr-FR" sz="3000" dirty="0" smtClean="0">
                <a:effectLst>
                  <a:outerShdw blurRad="38100" dist="38100" dir="2700000" algn="tl">
                    <a:srgbClr val="C0C0C0"/>
                  </a:outerShdw>
                </a:effectLst>
              </a:rPr>
              <a:t>Éviter </a:t>
            </a:r>
            <a:r>
              <a:rPr lang="fr-FR" altLang="fr-FR" sz="3000" dirty="0">
                <a:effectLst>
                  <a:outerShdw blurRad="38100" dist="38100" dir="2700000" algn="tl">
                    <a:srgbClr val="C0C0C0"/>
                  </a:outerShdw>
                </a:effectLst>
              </a:rPr>
              <a:t>la personnalisation du problème </a:t>
            </a:r>
            <a:r>
              <a:rPr lang="fr-FR" altLang="fr-FR" sz="3000" dirty="0">
                <a:solidFill>
                  <a:srgbClr val="0070C0"/>
                </a:solidFill>
                <a:effectLst>
                  <a:outerShdw blurRad="38100" dist="38100" dir="2700000" algn="tl">
                    <a:srgbClr val="C0C0C0"/>
                  </a:outerShdw>
                </a:effectLst>
              </a:rPr>
              <a:t>et l’effet d’isolement de l’enseignant. </a:t>
            </a:r>
            <a:endParaRPr lang="fr-FR" altLang="fr-FR" sz="3000" dirty="0" smtClean="0">
              <a:solidFill>
                <a:srgbClr val="0070C0"/>
              </a:solidFill>
              <a:effectLst>
                <a:outerShdw blurRad="38100" dist="38100" dir="2700000" algn="tl">
                  <a:srgbClr val="C0C0C0"/>
                </a:outerShdw>
              </a:effectLst>
            </a:endParaRPr>
          </a:p>
          <a:p>
            <a:pPr eaLnBrk="1" hangingPunct="1">
              <a:lnSpc>
                <a:spcPct val="80000"/>
              </a:lnSpc>
              <a:defRPr/>
            </a:pPr>
            <a:endParaRPr lang="fr-FR" altLang="fr-FR" sz="3000" dirty="0">
              <a:effectLst>
                <a:outerShdw blurRad="38100" dist="38100" dir="2700000" algn="tl">
                  <a:srgbClr val="C0C0C0"/>
                </a:outerShdw>
              </a:effectLst>
            </a:endParaRPr>
          </a:p>
          <a:p>
            <a:pPr eaLnBrk="1" hangingPunct="1">
              <a:lnSpc>
                <a:spcPct val="80000"/>
              </a:lnSpc>
              <a:defRPr/>
            </a:pPr>
            <a:r>
              <a:rPr lang="fr-FR" altLang="fr-FR" sz="3000" dirty="0">
                <a:effectLst>
                  <a:outerShdw blurRad="38100" dist="38100" dir="2700000" algn="tl">
                    <a:srgbClr val="C0C0C0"/>
                  </a:outerShdw>
                </a:effectLst>
              </a:rPr>
              <a:t>Développer </a:t>
            </a:r>
            <a:r>
              <a:rPr lang="fr-FR" altLang="fr-FR" sz="3000" dirty="0">
                <a:solidFill>
                  <a:srgbClr val="0070C0"/>
                </a:solidFill>
                <a:effectLst>
                  <a:outerShdw blurRad="38100" dist="38100" dir="2700000" algn="tl">
                    <a:srgbClr val="C0C0C0"/>
                  </a:outerShdw>
                </a:effectLst>
              </a:rPr>
              <a:t>une cohésion et une cohérence collectives </a:t>
            </a:r>
            <a:r>
              <a:rPr lang="fr-FR" altLang="fr-FR" sz="3000" dirty="0">
                <a:effectLst>
                  <a:outerShdw blurRad="38100" dist="38100" dir="2700000" algn="tl">
                    <a:srgbClr val="C0C0C0"/>
                  </a:outerShdw>
                </a:effectLst>
              </a:rPr>
              <a:t>dans la logique d’assurer et de garantir les liens à tous les niveaux</a:t>
            </a:r>
            <a:r>
              <a:rPr lang="fr-FR" altLang="fr-FR" sz="3000" dirty="0" smtClean="0">
                <a:effectLst>
                  <a:outerShdw blurRad="38100" dist="38100" dir="2700000" algn="tl">
                    <a:srgbClr val="C0C0C0"/>
                  </a:outerShdw>
                </a:effectLst>
              </a:rPr>
              <a:t>.</a:t>
            </a:r>
          </a:p>
          <a:p>
            <a:pPr marL="0" indent="0" eaLnBrk="1" hangingPunct="1">
              <a:lnSpc>
                <a:spcPct val="80000"/>
              </a:lnSpc>
              <a:buNone/>
              <a:defRPr/>
            </a:pPr>
            <a:endParaRPr lang="fr-FR" altLang="fr-FR" sz="3000" dirty="0">
              <a:effectLst>
                <a:outerShdw blurRad="38100" dist="38100" dir="2700000" algn="tl">
                  <a:srgbClr val="C0C0C0"/>
                </a:outerShdw>
              </a:effectLst>
            </a:endParaRPr>
          </a:p>
          <a:p>
            <a:pPr eaLnBrk="1" hangingPunct="1">
              <a:lnSpc>
                <a:spcPct val="80000"/>
              </a:lnSpc>
              <a:defRPr/>
            </a:pPr>
            <a:r>
              <a:rPr lang="fr-FR" altLang="fr-FR" sz="3000" dirty="0">
                <a:effectLst>
                  <a:outerShdw blurRad="38100" dist="38100" dir="2700000" algn="tl">
                    <a:srgbClr val="C0C0C0"/>
                  </a:outerShdw>
                </a:effectLst>
              </a:rPr>
              <a:t>Associer et développer le travail avec les parents</a:t>
            </a:r>
            <a:r>
              <a:rPr lang="fr-FR" altLang="fr-FR" sz="3000" dirty="0" smtClean="0">
                <a:effectLst>
                  <a:outerShdw blurRad="38100" dist="38100" dir="2700000" algn="tl">
                    <a:srgbClr val="C0C0C0"/>
                  </a:outerShdw>
                </a:effectLst>
              </a:rPr>
              <a:t>.</a:t>
            </a:r>
          </a:p>
          <a:p>
            <a:pPr marL="0" indent="0" eaLnBrk="1" hangingPunct="1">
              <a:lnSpc>
                <a:spcPct val="80000"/>
              </a:lnSpc>
              <a:buNone/>
              <a:defRPr/>
            </a:pPr>
            <a:endParaRPr lang="fr-FR" altLang="fr-FR" sz="3000" dirty="0">
              <a:effectLst>
                <a:outerShdw blurRad="38100" dist="38100" dir="2700000" algn="tl">
                  <a:srgbClr val="C0C0C0"/>
                </a:outerShdw>
              </a:effectLst>
            </a:endParaRPr>
          </a:p>
          <a:p>
            <a:pPr eaLnBrk="1" hangingPunct="1">
              <a:lnSpc>
                <a:spcPct val="80000"/>
              </a:lnSpc>
              <a:defRPr/>
            </a:pPr>
            <a:r>
              <a:rPr lang="fr-FR" altLang="fr-FR" sz="3000" dirty="0">
                <a:solidFill>
                  <a:srgbClr val="0070C0"/>
                </a:solidFill>
                <a:effectLst>
                  <a:outerShdw blurRad="38100" dist="38100" dir="2700000" algn="tl">
                    <a:srgbClr val="C0C0C0"/>
                  </a:outerShdw>
                </a:effectLst>
              </a:rPr>
              <a:t>Mobiliser l’ensemble des professionnels </a:t>
            </a:r>
            <a:r>
              <a:rPr lang="fr-FR" altLang="fr-FR" sz="3000" dirty="0">
                <a:effectLst>
                  <a:outerShdw blurRad="38100" dist="38100" dir="2700000" algn="tl">
                    <a:srgbClr val="C0C0C0"/>
                  </a:outerShdw>
                </a:effectLst>
              </a:rPr>
              <a:t>sur ce </a:t>
            </a:r>
            <a:r>
              <a:rPr lang="fr-FR" altLang="fr-FR" sz="3000" dirty="0" smtClean="0">
                <a:effectLst>
                  <a:outerShdw blurRad="38100" dist="38100" dir="2700000" algn="tl">
                    <a:srgbClr val="C0C0C0"/>
                  </a:outerShdw>
                </a:effectLst>
              </a:rPr>
              <a:t>projet: </a:t>
            </a:r>
            <a:r>
              <a:rPr lang="fr-FR" altLang="fr-FR" sz="3000" dirty="0">
                <a:effectLst>
                  <a:outerShdw blurRad="38100" dist="38100" dir="2700000" algn="tl">
                    <a:srgbClr val="C0C0C0"/>
                  </a:outerShdw>
                </a:effectLst>
              </a:rPr>
              <a:t>enseignants, personnels éducatifs, enseignants spécialisés… et développer les collaborations avec les partenaires extérieurs</a:t>
            </a:r>
          </a:p>
          <a:p>
            <a:pPr eaLnBrk="1" hangingPunct="1">
              <a:lnSpc>
                <a:spcPct val="80000"/>
              </a:lnSpc>
              <a:defRPr/>
            </a:pPr>
            <a:endParaRPr lang="fr-FR" altLang="fr-FR" dirty="0">
              <a:effectLst>
                <a:outerShdw blurRad="38100" dist="38100" dir="2700000" algn="tl">
                  <a:srgbClr val="C0C0C0"/>
                </a:outerShdw>
              </a:effectLst>
            </a:endParaRPr>
          </a:p>
          <a:p>
            <a:pPr eaLnBrk="1" hangingPunct="1">
              <a:lnSpc>
                <a:spcPct val="80000"/>
              </a:lnSpc>
              <a:buFont typeface="Wingdings" panose="05000000000000000000" pitchFamily="2" charset="2"/>
              <a:buNone/>
              <a:defRPr/>
            </a:pPr>
            <a:endParaRPr lang="fr-FR" altLang="fr-FR" dirty="0"/>
          </a:p>
        </p:txBody>
      </p:sp>
    </p:spTree>
    <p:extLst>
      <p:ext uri="{BB962C8B-B14F-4D97-AF65-F5344CB8AC3E}">
        <p14:creationId xmlns:p14="http://schemas.microsoft.com/office/powerpoint/2010/main" val="733390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z="3600" b="1" dirty="0" smtClean="0">
                <a:latin typeface="+mn-lt"/>
              </a:rPr>
              <a:t>Comment faire concrètement lorsqu’une crise éclate dans une classe ? </a:t>
            </a:r>
            <a:endParaRPr lang="fr-FR" sz="3600" b="1" dirty="0">
              <a:latin typeface="+mn-lt"/>
            </a:endParaRPr>
          </a:p>
        </p:txBody>
      </p:sp>
      <p:sp>
        <p:nvSpPr>
          <p:cNvPr id="3" name="Espace réservé du contenu 2"/>
          <p:cNvSpPr>
            <a:spLocks noGrp="1"/>
          </p:cNvSpPr>
          <p:nvPr>
            <p:ph idx="1"/>
            <p:custDataLst>
              <p:tags r:id="rId2"/>
            </p:custDataLst>
          </p:nvPr>
        </p:nvSpPr>
        <p:spPr/>
        <p:txBody>
          <a:bodyPr/>
          <a:lstStyle/>
          <a:p>
            <a:pPr>
              <a:lnSpc>
                <a:spcPct val="80000"/>
              </a:lnSpc>
              <a:defRPr/>
            </a:pPr>
            <a:r>
              <a:rPr lang="fr-FR" altLang="fr-FR" b="1" dirty="0">
                <a:solidFill>
                  <a:srgbClr val="0070C0"/>
                </a:solidFill>
                <a:effectLst>
                  <a:outerShdw blurRad="38100" dist="38100" dir="2700000" algn="tl">
                    <a:srgbClr val="C0C0C0"/>
                  </a:outerShdw>
                </a:effectLst>
              </a:rPr>
              <a:t>Organisation d’un lieu « sas » ou d’apaisement</a:t>
            </a:r>
            <a:r>
              <a:rPr lang="fr-FR" altLang="fr-FR" dirty="0">
                <a:solidFill>
                  <a:schemeClr val="accent1"/>
                </a:solidFill>
                <a:effectLst>
                  <a:outerShdw blurRad="38100" dist="38100" dir="2700000" algn="tl">
                    <a:srgbClr val="C0C0C0"/>
                  </a:outerShdw>
                </a:effectLst>
              </a:rPr>
              <a:t> </a:t>
            </a:r>
            <a:r>
              <a:rPr lang="fr-FR" altLang="fr-FR" dirty="0">
                <a:effectLst>
                  <a:outerShdw blurRad="38100" dist="38100" dir="2700000" algn="tl">
                    <a:srgbClr val="C0C0C0"/>
                  </a:outerShdw>
                </a:effectLst>
              </a:rPr>
              <a:t>pour permettre de s’isoler et de se protéger.</a:t>
            </a:r>
          </a:p>
          <a:p>
            <a:pPr>
              <a:lnSpc>
                <a:spcPct val="80000"/>
              </a:lnSpc>
              <a:defRPr/>
            </a:pPr>
            <a:r>
              <a:rPr lang="fr-FR" altLang="fr-FR" dirty="0">
                <a:effectLst>
                  <a:outerShdw blurRad="38100" dist="38100" dir="2700000" algn="tl">
                    <a:srgbClr val="C0C0C0"/>
                  </a:outerShdw>
                </a:effectLst>
              </a:rPr>
              <a:t>Définir un </a:t>
            </a:r>
            <a:r>
              <a:rPr lang="fr-FR" altLang="fr-FR" b="1" dirty="0">
                <a:solidFill>
                  <a:srgbClr val="0070C0"/>
                </a:solidFill>
                <a:effectLst>
                  <a:outerShdw blurRad="38100" dist="38100" dir="2700000" algn="tl">
                    <a:srgbClr val="C0C0C0"/>
                  </a:outerShdw>
                </a:effectLst>
              </a:rPr>
              <a:t>dispositif d’appel à l’aide en cas de crise</a:t>
            </a:r>
            <a:endParaRPr lang="fr-FR" altLang="fr-FR" dirty="0">
              <a:solidFill>
                <a:srgbClr val="0070C0"/>
              </a:solidFill>
              <a:effectLst>
                <a:outerShdw blurRad="38100" dist="38100" dir="2700000" algn="tl">
                  <a:srgbClr val="C0C0C0"/>
                </a:outerShdw>
              </a:effectLst>
            </a:endParaRPr>
          </a:p>
          <a:p>
            <a:pPr>
              <a:lnSpc>
                <a:spcPct val="80000"/>
              </a:lnSpc>
              <a:defRPr/>
            </a:pPr>
            <a:r>
              <a:rPr lang="fr-FR" altLang="fr-FR" dirty="0">
                <a:effectLst>
                  <a:outerShdw blurRad="38100" dist="38100" dir="2700000" algn="tl">
                    <a:srgbClr val="C0C0C0"/>
                  </a:outerShdw>
                </a:effectLst>
              </a:rPr>
              <a:t>Situation de </a:t>
            </a:r>
            <a:r>
              <a:rPr lang="fr-FR" altLang="fr-FR" b="1" dirty="0">
                <a:solidFill>
                  <a:srgbClr val="0070C0"/>
                </a:solidFill>
                <a:effectLst>
                  <a:outerShdw blurRad="38100" dist="38100" dir="2700000" algn="tl">
                    <a:srgbClr val="C0C0C0"/>
                  </a:outerShdw>
                </a:effectLst>
              </a:rPr>
              <a:t>reprise des évènements avec l’élève</a:t>
            </a:r>
            <a:r>
              <a:rPr lang="fr-FR" altLang="fr-FR" dirty="0">
                <a:solidFill>
                  <a:srgbClr val="0070C0"/>
                </a:solidFill>
                <a:effectLst>
                  <a:outerShdw blurRad="38100" dist="38100" dir="2700000" algn="tl">
                    <a:srgbClr val="C0C0C0"/>
                  </a:outerShdw>
                </a:effectLst>
              </a:rPr>
              <a:t> (</a:t>
            </a:r>
            <a:r>
              <a:rPr lang="fr-FR" altLang="fr-FR" b="1" dirty="0">
                <a:solidFill>
                  <a:srgbClr val="0070C0"/>
                </a:solidFill>
                <a:effectLst>
                  <a:outerShdw blurRad="38100" dist="38100" dir="2700000" algn="tl">
                    <a:srgbClr val="C0C0C0"/>
                  </a:outerShdw>
                </a:effectLst>
              </a:rPr>
              <a:t>fonction de protection, de remémoration et de réflexivité</a:t>
            </a:r>
            <a:r>
              <a:rPr lang="fr-FR" altLang="fr-FR" dirty="0">
                <a:solidFill>
                  <a:srgbClr val="0070C0"/>
                </a:solidFill>
                <a:effectLst>
                  <a:outerShdw blurRad="38100" dist="38100" dir="2700000" algn="tl">
                    <a:srgbClr val="C0C0C0"/>
                  </a:outerShdw>
                </a:effectLst>
              </a:rPr>
              <a:t>). </a:t>
            </a:r>
            <a:r>
              <a:rPr lang="fr-FR" altLang="fr-FR" dirty="0">
                <a:effectLst>
                  <a:outerShdw blurRad="38100" dist="38100" dir="2700000" algn="tl">
                    <a:srgbClr val="C0C0C0"/>
                  </a:outerShdw>
                </a:effectLst>
              </a:rPr>
              <a:t>Ne pas moraliser, </a:t>
            </a:r>
            <a:r>
              <a:rPr lang="fr-FR" altLang="fr-FR" dirty="0" smtClean="0">
                <a:effectLst>
                  <a:outerShdw blurRad="38100" dist="38100" dir="2700000" algn="tl">
                    <a:srgbClr val="C0C0C0"/>
                  </a:outerShdw>
                </a:effectLst>
              </a:rPr>
              <a:t>ne pas humilier</a:t>
            </a:r>
            <a:r>
              <a:rPr lang="fr-FR" altLang="fr-FR" dirty="0">
                <a:effectLst>
                  <a:outerShdw blurRad="38100" dist="38100" dir="2700000" algn="tl">
                    <a:srgbClr val="C0C0C0"/>
                  </a:outerShdw>
                </a:effectLst>
              </a:rPr>
              <a:t>…</a:t>
            </a:r>
          </a:p>
          <a:p>
            <a:pPr>
              <a:lnSpc>
                <a:spcPct val="80000"/>
              </a:lnSpc>
              <a:defRPr/>
            </a:pPr>
            <a:r>
              <a:rPr lang="fr-FR" altLang="fr-FR" b="1" dirty="0">
                <a:solidFill>
                  <a:srgbClr val="0070C0"/>
                </a:solidFill>
                <a:effectLst>
                  <a:outerShdw blurRad="38100" dist="38100" dir="2700000" algn="tl">
                    <a:srgbClr val="C0C0C0"/>
                  </a:outerShdw>
                </a:effectLst>
              </a:rPr>
              <a:t>Déterminer la sanction et la réparation</a:t>
            </a:r>
            <a:r>
              <a:rPr lang="fr-FR" altLang="fr-FR" dirty="0">
                <a:solidFill>
                  <a:srgbClr val="0070C0"/>
                </a:solidFill>
                <a:effectLst>
                  <a:outerShdw blurRad="38100" dist="38100" dir="2700000" algn="tl">
                    <a:srgbClr val="C0C0C0"/>
                  </a:outerShdw>
                </a:effectLst>
              </a:rPr>
              <a:t> </a:t>
            </a:r>
            <a:r>
              <a:rPr lang="fr-FR" altLang="fr-FR" dirty="0">
                <a:effectLst>
                  <a:outerShdw blurRad="38100" dist="38100" dir="2700000" algn="tl">
                    <a:srgbClr val="C0C0C0"/>
                  </a:outerShdw>
                </a:effectLst>
              </a:rPr>
              <a:t>de l’élève vis-à-vis de la victime</a:t>
            </a:r>
          </a:p>
          <a:p>
            <a:pPr>
              <a:lnSpc>
                <a:spcPct val="80000"/>
              </a:lnSpc>
              <a:defRPr/>
            </a:pPr>
            <a:r>
              <a:rPr lang="fr-FR" altLang="fr-FR" b="1" dirty="0">
                <a:solidFill>
                  <a:srgbClr val="0070C0"/>
                </a:solidFill>
                <a:effectLst>
                  <a:outerShdw blurRad="38100" dist="38100" dir="2700000" algn="tl">
                    <a:srgbClr val="C0C0C0"/>
                  </a:outerShdw>
                </a:effectLst>
              </a:rPr>
              <a:t>Organiser le retour et la réinsertion de l’élève dans le </a:t>
            </a:r>
            <a:r>
              <a:rPr lang="fr-FR" altLang="fr-FR" b="1" dirty="0" smtClean="0">
                <a:solidFill>
                  <a:srgbClr val="0070C0"/>
                </a:solidFill>
                <a:effectLst>
                  <a:outerShdw blurRad="38100" dist="38100" dir="2700000" algn="tl">
                    <a:srgbClr val="C0C0C0"/>
                  </a:outerShdw>
                </a:effectLst>
              </a:rPr>
              <a:t>groupe</a:t>
            </a:r>
            <a:r>
              <a:rPr lang="fr-FR" altLang="fr-FR" b="1" dirty="0" smtClean="0">
                <a:solidFill>
                  <a:schemeClr val="accent1"/>
                </a:solidFill>
                <a:effectLst>
                  <a:outerShdw blurRad="38100" dist="38100" dir="2700000" algn="tl">
                    <a:srgbClr val="C0C0C0"/>
                  </a:outerShdw>
                </a:effectLst>
              </a:rPr>
              <a:t>.</a:t>
            </a:r>
            <a:endParaRPr lang="fr-FR" altLang="fr-FR" dirty="0">
              <a:solidFill>
                <a:schemeClr val="accent1"/>
              </a:solidFill>
              <a:effectLst>
                <a:outerShdw blurRad="38100" dist="38100" dir="2700000" algn="tl">
                  <a:srgbClr val="C0C0C0"/>
                </a:outerShdw>
              </a:effectLst>
            </a:endParaRPr>
          </a:p>
          <a:p>
            <a:pPr>
              <a:lnSpc>
                <a:spcPct val="80000"/>
              </a:lnSpc>
              <a:defRPr/>
            </a:pPr>
            <a:r>
              <a:rPr lang="fr-FR" altLang="fr-FR" b="1" dirty="0">
                <a:solidFill>
                  <a:srgbClr val="0070C0"/>
                </a:solidFill>
                <a:effectLst>
                  <a:outerShdw blurRad="38100" dist="38100" dir="2700000" algn="tl">
                    <a:srgbClr val="C0C0C0"/>
                  </a:outerShdw>
                </a:effectLst>
              </a:rPr>
              <a:t>Déterminer un contrat personnalisé avec </a:t>
            </a:r>
            <a:r>
              <a:rPr lang="fr-FR" altLang="fr-FR" b="1" dirty="0" smtClean="0">
                <a:solidFill>
                  <a:srgbClr val="0070C0"/>
                </a:solidFill>
                <a:effectLst>
                  <a:outerShdw blurRad="38100" dist="38100" dir="2700000" algn="tl">
                    <a:srgbClr val="C0C0C0"/>
                  </a:outerShdw>
                </a:effectLst>
              </a:rPr>
              <a:t>l’enfant.</a:t>
            </a:r>
            <a:endParaRPr lang="fr-FR" altLang="fr-FR" dirty="0">
              <a:solidFill>
                <a:srgbClr val="0070C0"/>
              </a:solidFill>
              <a:effectLst>
                <a:outerShdw blurRad="38100" dist="38100" dir="2700000" algn="tl">
                  <a:srgbClr val="C0C0C0"/>
                </a:outerShdw>
              </a:effectLst>
            </a:endParaRPr>
          </a:p>
          <a:p>
            <a:endParaRPr lang="fr-FR" dirty="0"/>
          </a:p>
        </p:txBody>
      </p:sp>
    </p:spTree>
    <p:extLst>
      <p:ext uri="{BB962C8B-B14F-4D97-AF65-F5344CB8AC3E}">
        <p14:creationId xmlns:p14="http://schemas.microsoft.com/office/powerpoint/2010/main" val="2565503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smtClean="0">
                <a:solidFill>
                  <a:schemeClr val="accent1">
                    <a:lumMod val="75000"/>
                  </a:schemeClr>
                </a:solidFill>
                <a:latin typeface="+mn-lt"/>
              </a:rPr>
              <a:t>Punitions et sanctions</a:t>
            </a:r>
            <a:endParaRPr lang="fr-FR" b="1" dirty="0">
              <a:solidFill>
                <a:schemeClr val="accent1">
                  <a:lumMod val="75000"/>
                </a:schemeClr>
              </a:solidFill>
              <a:latin typeface="+mn-lt"/>
            </a:endParaRPr>
          </a:p>
        </p:txBody>
      </p:sp>
      <p:sp>
        <p:nvSpPr>
          <p:cNvPr id="3" name="Espace réservé du contenu 2"/>
          <p:cNvSpPr>
            <a:spLocks noGrp="1"/>
          </p:cNvSpPr>
          <p:nvPr>
            <p:ph idx="1"/>
            <p:custDataLst>
              <p:tags r:id="rId2"/>
            </p:custDataLst>
          </p:nvPr>
        </p:nvSpPr>
        <p:spPr/>
        <p:txBody>
          <a:bodyPr/>
          <a:lstStyle/>
          <a:p>
            <a:r>
              <a:rPr lang="fr-FR" dirty="0" smtClean="0"/>
              <a:t> </a:t>
            </a:r>
            <a:r>
              <a:rPr lang="fr-FR" dirty="0"/>
              <a:t>Les punitions et sanctions s’intègrent dans un cadre bienveillant vis-à-vis de l’élève : leur efficacité est d’autant plus grande que l’on veille de façon parallèle à valoriser l’élève dans ses efforts et dans ses progrès, </a:t>
            </a:r>
            <a:r>
              <a:rPr lang="fr-FR" b="1" dirty="0">
                <a:solidFill>
                  <a:schemeClr val="accent1">
                    <a:lumMod val="75000"/>
                  </a:schemeClr>
                </a:solidFill>
              </a:rPr>
              <a:t>aussi modestes soient-ils</a:t>
            </a:r>
            <a:r>
              <a:rPr lang="fr-FR" dirty="0"/>
              <a:t>. </a:t>
            </a:r>
            <a:endParaRPr lang="fr-FR" dirty="0" smtClean="0"/>
          </a:p>
          <a:p>
            <a:pPr marL="0" indent="0">
              <a:buNone/>
            </a:pPr>
            <a:endParaRPr lang="fr-FR" dirty="0" smtClean="0"/>
          </a:p>
          <a:p>
            <a:r>
              <a:rPr lang="fr-FR" dirty="0" smtClean="0"/>
              <a:t>Il </a:t>
            </a:r>
            <a:r>
              <a:rPr lang="fr-FR" dirty="0"/>
              <a:t>est utile de prodiguer réassurance et encouragements en complimentant régulièrement l’élève devant ses pairs afin d’améliorer l’estime de soi. Il s’agit d’appuyer et de favoriser les interactions sociales positives ainsi que de soutenir et valoriser les comportements attendus. </a:t>
            </a:r>
          </a:p>
        </p:txBody>
      </p:sp>
    </p:spTree>
    <p:extLst>
      <p:ext uri="{BB962C8B-B14F-4D97-AF65-F5344CB8AC3E}">
        <p14:creationId xmlns:p14="http://schemas.microsoft.com/office/powerpoint/2010/main" val="2256871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15685" y="0"/>
            <a:ext cx="10515600" cy="1325563"/>
          </a:xfrm>
        </p:spPr>
        <p:txBody>
          <a:bodyPr>
            <a:normAutofit/>
          </a:bodyPr>
          <a:lstStyle/>
          <a:p>
            <a:r>
              <a:rPr lang="fr-FR" sz="3600" b="1" dirty="0" smtClean="0">
                <a:solidFill>
                  <a:schemeClr val="accent1">
                    <a:lumMod val="75000"/>
                  </a:schemeClr>
                </a:solidFill>
                <a:latin typeface="+mn-lt"/>
              </a:rPr>
              <a:t>Protocole d’accompagnement des situations complexes (R21)  </a:t>
            </a:r>
            <a:r>
              <a:rPr lang="fr-FR" sz="3600" b="1" dirty="0" smtClean="0">
                <a:latin typeface="+mn-lt"/>
              </a:rPr>
              <a:t>:</a:t>
            </a:r>
            <a:endParaRPr lang="fr-FR" sz="3600" b="1" dirty="0">
              <a:latin typeface="+mn-lt"/>
            </a:endParaRPr>
          </a:p>
        </p:txBody>
      </p:sp>
      <p:sp>
        <p:nvSpPr>
          <p:cNvPr id="3" name="Espace réservé du contenu 2"/>
          <p:cNvSpPr>
            <a:spLocks noGrp="1"/>
          </p:cNvSpPr>
          <p:nvPr>
            <p:ph idx="1"/>
            <p:custDataLst>
              <p:tags r:id="rId2"/>
            </p:custDataLst>
          </p:nvPr>
        </p:nvSpPr>
        <p:spPr>
          <a:xfrm>
            <a:off x="483327" y="1201784"/>
            <a:ext cx="10870474" cy="5462252"/>
          </a:xfrm>
        </p:spPr>
        <p:txBody>
          <a:bodyPr>
            <a:normAutofit fontScale="85000" lnSpcReduction="10000"/>
          </a:bodyPr>
          <a:lstStyle/>
          <a:p>
            <a:pPr marL="0" indent="0">
              <a:buNone/>
            </a:pPr>
            <a:r>
              <a:rPr lang="fr-FR" dirty="0" smtClean="0"/>
              <a:t>1 - Premier traitement de la situation par l’équipe de circonscription </a:t>
            </a:r>
            <a:r>
              <a:rPr lang="fr-FR" b="1" dirty="0" smtClean="0">
                <a:solidFill>
                  <a:schemeClr val="accent5">
                    <a:lumMod val="75000"/>
                  </a:schemeClr>
                </a:solidFill>
              </a:rPr>
              <a:t>(visite en classe) </a:t>
            </a:r>
          </a:p>
          <a:p>
            <a:pPr marL="0" indent="0">
              <a:buNone/>
            </a:pPr>
            <a:r>
              <a:rPr lang="fr-FR" dirty="0" smtClean="0"/>
              <a:t>2 - Lien avec l’équipe A-SH </a:t>
            </a:r>
          </a:p>
          <a:p>
            <a:pPr marL="0" lvl="0" indent="0">
              <a:buNone/>
            </a:pPr>
            <a:r>
              <a:rPr lang="fr-FR" b="1" u="sng" cap="small" dirty="0" smtClean="0"/>
              <a:t>POURQUOI ??</a:t>
            </a:r>
            <a:endParaRPr lang="fr-FR" dirty="0"/>
          </a:p>
          <a:p>
            <a:r>
              <a:rPr lang="fr-FR" dirty="0"/>
              <a:t>Prise en compte institutionnelle et reconnaissance de la complexité de la </a:t>
            </a:r>
            <a:r>
              <a:rPr lang="fr-FR" dirty="0" smtClean="0"/>
              <a:t>situation.</a:t>
            </a:r>
            <a:endParaRPr lang="fr-FR" dirty="0"/>
          </a:p>
          <a:p>
            <a:r>
              <a:rPr lang="fr-FR" dirty="0"/>
              <a:t>Ecouter, déculpabiliser, </a:t>
            </a:r>
            <a:r>
              <a:rPr lang="fr-FR" dirty="0" smtClean="0"/>
              <a:t>rassurer.</a:t>
            </a:r>
            <a:endParaRPr lang="fr-FR" dirty="0"/>
          </a:p>
          <a:p>
            <a:r>
              <a:rPr lang="fr-FR" dirty="0"/>
              <a:t>Proposer des pistes pédagogiques et des </a:t>
            </a:r>
            <a:r>
              <a:rPr lang="fr-FR" dirty="0" smtClean="0"/>
              <a:t>outils.</a:t>
            </a:r>
            <a:endParaRPr lang="fr-FR" dirty="0"/>
          </a:p>
          <a:p>
            <a:r>
              <a:rPr lang="fr-FR" dirty="0"/>
              <a:t>Médiation au sein de l’équipe, avec les partenaires, l’AESH, les </a:t>
            </a:r>
            <a:r>
              <a:rPr lang="fr-FR" dirty="0" smtClean="0"/>
              <a:t>familles.</a:t>
            </a:r>
            <a:endParaRPr lang="fr-FR" dirty="0" smtClean="0"/>
          </a:p>
          <a:p>
            <a:pPr marL="0" indent="0">
              <a:buNone/>
            </a:pPr>
            <a:endParaRPr lang="fr-FR" dirty="0" smtClean="0"/>
          </a:p>
          <a:p>
            <a:pPr marL="0" indent="0">
              <a:buNone/>
            </a:pPr>
            <a:r>
              <a:rPr lang="fr-FR" dirty="0" smtClean="0"/>
              <a:t>3 - </a:t>
            </a:r>
            <a:r>
              <a:rPr lang="fr-FR" dirty="0" smtClean="0"/>
              <a:t>Interventions </a:t>
            </a:r>
            <a:r>
              <a:rPr lang="fr-FR" dirty="0" smtClean="0"/>
              <a:t>de </a:t>
            </a:r>
            <a:r>
              <a:rPr lang="fr-FR" dirty="0" smtClean="0"/>
              <a:t>partenaires </a:t>
            </a:r>
            <a:r>
              <a:rPr lang="fr-FR" dirty="0" smtClean="0"/>
              <a:t>: </a:t>
            </a:r>
          </a:p>
          <a:p>
            <a:pPr marL="0" indent="0">
              <a:buNone/>
            </a:pPr>
            <a:r>
              <a:rPr lang="fr-FR" b="1" dirty="0" smtClean="0">
                <a:solidFill>
                  <a:schemeClr val="accent5">
                    <a:lumMod val="75000"/>
                  </a:schemeClr>
                </a:solidFill>
              </a:rPr>
              <a:t>- EMAS </a:t>
            </a:r>
            <a:r>
              <a:rPr lang="fr-FR" dirty="0" smtClean="0"/>
              <a:t>:</a:t>
            </a:r>
            <a:r>
              <a:rPr lang="fr-FR" b="1" dirty="0">
                <a:solidFill>
                  <a:schemeClr val="accent5">
                    <a:lumMod val="75000"/>
                  </a:schemeClr>
                </a:solidFill>
              </a:rPr>
              <a:t>CIRCULAIRE N° DGCS/SD3B/2019/138 du 14 juin </a:t>
            </a:r>
            <a:r>
              <a:rPr lang="fr-FR" b="1" dirty="0" smtClean="0">
                <a:solidFill>
                  <a:schemeClr val="accent5">
                    <a:lumMod val="75000"/>
                  </a:schemeClr>
                </a:solidFill>
              </a:rPr>
              <a:t>2019</a:t>
            </a:r>
          </a:p>
          <a:p>
            <a:pPr marL="0" indent="0">
              <a:buNone/>
            </a:pPr>
            <a:r>
              <a:rPr lang="fr-FR" dirty="0"/>
              <a:t>C</a:t>
            </a:r>
            <a:r>
              <a:rPr lang="fr-FR" dirty="0" smtClean="0"/>
              <a:t>réation d’</a:t>
            </a:r>
            <a:r>
              <a:rPr lang="fr-FR" b="1" dirty="0" smtClean="0">
                <a:solidFill>
                  <a:schemeClr val="accent5">
                    <a:lumMod val="75000"/>
                  </a:schemeClr>
                </a:solidFill>
              </a:rPr>
              <a:t>E</a:t>
            </a:r>
            <a:r>
              <a:rPr lang="fr-FR" dirty="0" smtClean="0"/>
              <a:t>quipes</a:t>
            </a:r>
            <a:r>
              <a:rPr lang="fr-FR" dirty="0"/>
              <a:t> </a:t>
            </a:r>
            <a:r>
              <a:rPr lang="fr-FR" b="1" dirty="0">
                <a:solidFill>
                  <a:schemeClr val="accent5">
                    <a:lumMod val="75000"/>
                  </a:schemeClr>
                </a:solidFill>
              </a:rPr>
              <a:t>M</a:t>
            </a:r>
            <a:r>
              <a:rPr lang="fr-FR" dirty="0" smtClean="0"/>
              <a:t>obiles d’</a:t>
            </a:r>
            <a:r>
              <a:rPr lang="fr-FR" b="1" dirty="0" smtClean="0">
                <a:solidFill>
                  <a:schemeClr val="accent5">
                    <a:lumMod val="75000"/>
                  </a:schemeClr>
                </a:solidFill>
              </a:rPr>
              <a:t>A</a:t>
            </a:r>
            <a:r>
              <a:rPr lang="fr-FR" dirty="0" smtClean="0"/>
              <a:t>ppui </a:t>
            </a:r>
            <a:r>
              <a:rPr lang="fr-FR" b="1" dirty="0" smtClean="0">
                <a:solidFill>
                  <a:schemeClr val="accent5">
                    <a:lumMod val="75000"/>
                  </a:schemeClr>
                </a:solidFill>
              </a:rPr>
              <a:t>M</a:t>
            </a:r>
            <a:r>
              <a:rPr lang="fr-FR" dirty="0" smtClean="0"/>
              <a:t>édico-</a:t>
            </a:r>
            <a:r>
              <a:rPr lang="fr-FR" b="1" dirty="0">
                <a:solidFill>
                  <a:schemeClr val="accent5">
                    <a:lumMod val="75000"/>
                  </a:schemeClr>
                </a:solidFill>
              </a:rPr>
              <a:t>S</a:t>
            </a:r>
            <a:r>
              <a:rPr lang="fr-FR" dirty="0" smtClean="0"/>
              <a:t>ocial </a:t>
            </a:r>
            <a:r>
              <a:rPr lang="fr-FR" dirty="0"/>
              <a:t>pour la scolarisation des enfants en situation de </a:t>
            </a:r>
            <a:r>
              <a:rPr lang="fr-FR" dirty="0" smtClean="0"/>
              <a:t>handicap.</a:t>
            </a:r>
          </a:p>
          <a:p>
            <a:pPr marL="0" indent="0">
              <a:buNone/>
            </a:pPr>
            <a:r>
              <a:rPr lang="fr-FR" dirty="0" smtClean="0"/>
              <a:t>- </a:t>
            </a:r>
            <a:r>
              <a:rPr lang="fr-FR" b="1" dirty="0" smtClean="0">
                <a:solidFill>
                  <a:schemeClr val="accent5">
                    <a:lumMod val="75000"/>
                  </a:schemeClr>
                </a:solidFill>
              </a:rPr>
              <a:t>PAS</a:t>
            </a:r>
            <a:r>
              <a:rPr lang="fr-FR" dirty="0" smtClean="0"/>
              <a:t> : Pôle d’Accompagnement Scolaire</a:t>
            </a:r>
            <a:endParaRPr lang="fr-FR" dirty="0"/>
          </a:p>
        </p:txBody>
      </p:sp>
    </p:spTree>
    <p:extLst>
      <p:ext uri="{BB962C8B-B14F-4D97-AF65-F5344CB8AC3E}">
        <p14:creationId xmlns:p14="http://schemas.microsoft.com/office/powerpoint/2010/main" val="1713324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smtClean="0">
                <a:solidFill>
                  <a:schemeClr val="accent5">
                    <a:lumMod val="75000"/>
                  </a:schemeClr>
                </a:solidFill>
                <a:latin typeface="+mn-lt"/>
              </a:rPr>
              <a:t>EMAS</a:t>
            </a:r>
            <a:r>
              <a:rPr lang="fr-FR" dirty="0" smtClean="0">
                <a:solidFill>
                  <a:schemeClr val="accent5">
                    <a:lumMod val="75000"/>
                  </a:schemeClr>
                </a:solidFill>
                <a:latin typeface="+mn-lt"/>
              </a:rPr>
              <a:t>:</a:t>
            </a:r>
            <a:r>
              <a:rPr lang="fr-FR" dirty="0" smtClean="0">
                <a:latin typeface="+mn-lt"/>
              </a:rPr>
              <a:t> 4 pôles sur le département à la R21</a:t>
            </a:r>
            <a:endParaRPr lang="fr-FR" dirty="0">
              <a:latin typeface="+mn-lt"/>
            </a:endParaRPr>
          </a:p>
        </p:txBody>
      </p:sp>
      <p:sp>
        <p:nvSpPr>
          <p:cNvPr id="3" name="Espace réservé du contenu 2"/>
          <p:cNvSpPr>
            <a:spLocks noGrp="1"/>
          </p:cNvSpPr>
          <p:nvPr>
            <p:ph idx="1"/>
            <p:custDataLst>
              <p:tags r:id="rId2"/>
            </p:custDataLst>
          </p:nvPr>
        </p:nvSpPr>
        <p:spPr>
          <a:xfrm>
            <a:off x="838200" y="1825624"/>
            <a:ext cx="10515600" cy="5032375"/>
          </a:xfrm>
        </p:spPr>
        <p:txBody>
          <a:bodyPr>
            <a:normAutofit lnSpcReduction="10000"/>
          </a:bodyPr>
          <a:lstStyle/>
          <a:p>
            <a:r>
              <a:rPr lang="fr-FR" dirty="0"/>
              <a:t>La finalité des équipes mobiles </a:t>
            </a:r>
            <a:r>
              <a:rPr lang="fr-FR" dirty="0" smtClean="0"/>
              <a:t>d’appui est </a:t>
            </a:r>
            <a:r>
              <a:rPr lang="fr-FR" dirty="0"/>
              <a:t>de renforcer la scolarisation des élèves en situation </a:t>
            </a:r>
            <a:r>
              <a:rPr lang="fr-FR" dirty="0" smtClean="0"/>
              <a:t>de handicap</a:t>
            </a:r>
            <a:r>
              <a:rPr lang="fr-FR" dirty="0"/>
              <a:t>, en </a:t>
            </a:r>
            <a:r>
              <a:rPr lang="fr-FR" b="1" dirty="0">
                <a:solidFill>
                  <a:schemeClr val="accent5">
                    <a:lumMod val="75000"/>
                  </a:schemeClr>
                </a:solidFill>
              </a:rPr>
              <a:t>apportant une expertise et des ressources aux établissements scolaires et auprès </a:t>
            </a:r>
            <a:r>
              <a:rPr lang="fr-FR" b="1" dirty="0" smtClean="0">
                <a:solidFill>
                  <a:schemeClr val="accent5">
                    <a:lumMod val="75000"/>
                  </a:schemeClr>
                </a:solidFill>
              </a:rPr>
              <a:t>de la </a:t>
            </a:r>
            <a:r>
              <a:rPr lang="fr-FR" b="1" dirty="0">
                <a:solidFill>
                  <a:schemeClr val="accent5">
                    <a:lumMod val="75000"/>
                  </a:schemeClr>
                </a:solidFill>
              </a:rPr>
              <a:t>communauté éducative</a:t>
            </a:r>
            <a:r>
              <a:rPr lang="fr-FR" dirty="0"/>
              <a:t> de manière souple, en s’appuyant sur les expertises et les </a:t>
            </a:r>
            <a:r>
              <a:rPr lang="fr-FR" dirty="0" smtClean="0"/>
              <a:t>ressources existantes </a:t>
            </a:r>
            <a:r>
              <a:rPr lang="fr-FR" dirty="0"/>
              <a:t>dans les établissements et services médico-sociaux. </a:t>
            </a:r>
            <a:endParaRPr lang="fr-FR" dirty="0" smtClean="0"/>
          </a:p>
          <a:p>
            <a:r>
              <a:rPr lang="fr-FR" dirty="0" smtClean="0"/>
              <a:t>Les </a:t>
            </a:r>
            <a:r>
              <a:rPr lang="fr-FR" dirty="0"/>
              <a:t>objectifs sont ainsi </a:t>
            </a:r>
            <a:r>
              <a:rPr lang="fr-FR" dirty="0" smtClean="0"/>
              <a:t>de </a:t>
            </a:r>
            <a:r>
              <a:rPr lang="fr-FR" b="1" dirty="0" smtClean="0">
                <a:solidFill>
                  <a:schemeClr val="accent5">
                    <a:lumMod val="75000"/>
                  </a:schemeClr>
                </a:solidFill>
              </a:rPr>
              <a:t>sécuriser </a:t>
            </a:r>
            <a:r>
              <a:rPr lang="fr-FR" b="1" dirty="0">
                <a:solidFill>
                  <a:schemeClr val="accent5">
                    <a:lumMod val="75000"/>
                  </a:schemeClr>
                </a:solidFill>
              </a:rPr>
              <a:t>les parcours des élèves </a:t>
            </a:r>
            <a:r>
              <a:rPr lang="fr-FR" dirty="0"/>
              <a:t>et de constituer un soutien mobilisable pour des </a:t>
            </a:r>
            <a:r>
              <a:rPr lang="fr-FR" dirty="0" smtClean="0"/>
              <a:t>professionnels pour </a:t>
            </a:r>
            <a:r>
              <a:rPr lang="fr-FR" dirty="0"/>
              <a:t>lesquels l’enjeu de formation est important sur les questions de </a:t>
            </a:r>
            <a:r>
              <a:rPr lang="fr-FR" dirty="0" smtClean="0"/>
              <a:t>handicap (</a:t>
            </a:r>
            <a:r>
              <a:rPr lang="fr-FR" dirty="0" err="1" smtClean="0"/>
              <a:t>cf</a:t>
            </a:r>
            <a:r>
              <a:rPr lang="fr-FR" dirty="0" smtClean="0"/>
              <a:t> </a:t>
            </a:r>
            <a:r>
              <a:rPr lang="fr-FR" b="1" dirty="0">
                <a:solidFill>
                  <a:schemeClr val="accent5">
                    <a:lumMod val="75000"/>
                  </a:schemeClr>
                </a:solidFill>
              </a:rPr>
              <a:t>g</a:t>
            </a:r>
            <a:r>
              <a:rPr lang="fr-FR" b="1" dirty="0" smtClean="0">
                <a:solidFill>
                  <a:schemeClr val="accent5">
                    <a:lumMod val="75000"/>
                  </a:schemeClr>
                </a:solidFill>
              </a:rPr>
              <a:t>estes </a:t>
            </a:r>
            <a:r>
              <a:rPr lang="fr-FR" b="1" dirty="0" smtClean="0">
                <a:solidFill>
                  <a:schemeClr val="accent5">
                    <a:lumMod val="75000"/>
                  </a:schemeClr>
                </a:solidFill>
              </a:rPr>
              <a:t>professionnels</a:t>
            </a:r>
            <a:r>
              <a:rPr lang="fr-FR" dirty="0" smtClean="0"/>
              <a:t>)</a:t>
            </a:r>
          </a:p>
          <a:p>
            <a:r>
              <a:rPr lang="fr-FR" dirty="0" smtClean="0"/>
              <a:t>L’équipe </a:t>
            </a:r>
            <a:r>
              <a:rPr lang="fr-FR" dirty="0"/>
              <a:t>mobile n’a pas vocation à remplacer des structures existantes </a:t>
            </a:r>
            <a:r>
              <a:rPr lang="fr-FR" b="1" dirty="0">
                <a:solidFill>
                  <a:schemeClr val="accent5">
                    <a:lumMod val="75000"/>
                  </a:schemeClr>
                </a:solidFill>
              </a:rPr>
              <a:t>ni à délivrer </a:t>
            </a:r>
            <a:r>
              <a:rPr lang="fr-FR" b="1" dirty="0" smtClean="0">
                <a:solidFill>
                  <a:schemeClr val="accent5">
                    <a:lumMod val="75000"/>
                  </a:schemeClr>
                </a:solidFill>
              </a:rPr>
              <a:t>des prestations </a:t>
            </a:r>
            <a:r>
              <a:rPr lang="fr-FR" b="1" dirty="0">
                <a:solidFill>
                  <a:schemeClr val="accent5">
                    <a:lumMod val="75000"/>
                  </a:schemeClr>
                </a:solidFill>
              </a:rPr>
              <a:t>directes d’accompagnement individuel </a:t>
            </a:r>
            <a:r>
              <a:rPr lang="fr-FR" b="1" dirty="0" smtClean="0">
                <a:solidFill>
                  <a:schemeClr val="accent5">
                    <a:lumMod val="75000"/>
                  </a:schemeClr>
                </a:solidFill>
              </a:rPr>
              <a:t>d’élève </a:t>
            </a:r>
            <a:r>
              <a:rPr lang="fr-FR" dirty="0"/>
              <a:t>mais vient épauler les </a:t>
            </a:r>
            <a:r>
              <a:rPr lang="fr-FR" dirty="0" smtClean="0"/>
              <a:t>dispositifs existants</a:t>
            </a:r>
            <a:r>
              <a:rPr lang="fr-FR" dirty="0"/>
              <a:t>. </a:t>
            </a:r>
          </a:p>
        </p:txBody>
      </p:sp>
    </p:spTree>
    <p:extLst>
      <p:ext uri="{BB962C8B-B14F-4D97-AF65-F5344CB8AC3E}">
        <p14:creationId xmlns:p14="http://schemas.microsoft.com/office/powerpoint/2010/main" val="2872469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sz="3600" b="1" dirty="0" smtClean="0">
                <a:solidFill>
                  <a:schemeClr val="accent1">
                    <a:lumMod val="50000"/>
                  </a:schemeClr>
                </a:solidFill>
                <a:latin typeface="+mn-lt"/>
              </a:rPr>
              <a:t>Les missions de l’EMAS:</a:t>
            </a:r>
            <a:endParaRPr lang="fr-FR" sz="3600" b="1" dirty="0">
              <a:solidFill>
                <a:schemeClr val="accent1">
                  <a:lumMod val="50000"/>
                </a:schemeClr>
              </a:solidFill>
              <a:latin typeface="+mn-lt"/>
            </a:endParaRPr>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FR" dirty="0"/>
              <a:t>1) conseiller, participer à des actions de sensibilisation pour les professionnels </a:t>
            </a:r>
            <a:r>
              <a:rPr lang="fr-FR" dirty="0" smtClean="0"/>
              <a:t>des établissements </a:t>
            </a:r>
            <a:r>
              <a:rPr lang="fr-FR" dirty="0"/>
              <a:t>scolaires accueillant un élève en situation de </a:t>
            </a:r>
            <a:r>
              <a:rPr lang="fr-FR" dirty="0" smtClean="0"/>
              <a:t>handicap (</a:t>
            </a:r>
            <a:r>
              <a:rPr lang="fr-FR" b="1" dirty="0" err="1" smtClean="0">
                <a:solidFill>
                  <a:schemeClr val="accent5">
                    <a:lumMod val="75000"/>
                  </a:schemeClr>
                </a:solidFill>
              </a:rPr>
              <a:t>cf</a:t>
            </a:r>
            <a:r>
              <a:rPr lang="fr-FR" b="1" dirty="0" smtClean="0">
                <a:solidFill>
                  <a:schemeClr val="accent5">
                    <a:lumMod val="75000"/>
                  </a:schemeClr>
                </a:solidFill>
              </a:rPr>
              <a:t> Attitudes et gestes professionnels des </a:t>
            </a:r>
            <a:r>
              <a:rPr lang="fr-FR" dirty="0" smtClean="0"/>
              <a:t>) </a:t>
            </a:r>
            <a:endParaRPr lang="fr-FR" dirty="0"/>
          </a:p>
          <a:p>
            <a:r>
              <a:rPr lang="fr-FR" dirty="0"/>
              <a:t>2) apporter appui et conseil à un établissement scolaire, en cas de difficulté avec un élève </a:t>
            </a:r>
            <a:r>
              <a:rPr lang="fr-FR" dirty="0" smtClean="0"/>
              <a:t>en situation </a:t>
            </a:r>
            <a:r>
              <a:rPr lang="fr-FR" dirty="0"/>
              <a:t>de handicap - en veillant à associer les parents et le détenteur de </a:t>
            </a:r>
            <a:r>
              <a:rPr lang="fr-FR" dirty="0" smtClean="0"/>
              <a:t>l’autorité parentale </a:t>
            </a:r>
            <a:r>
              <a:rPr lang="fr-FR" dirty="0"/>
              <a:t>- qu’il bénéficie ou non d’un accompagnant d’élève en situation de </a:t>
            </a:r>
            <a:r>
              <a:rPr lang="fr-FR" dirty="0" smtClean="0"/>
              <a:t>handicap (AESH</a:t>
            </a:r>
            <a:r>
              <a:rPr lang="fr-FR" dirty="0"/>
              <a:t>), étant entendu que l’équipe mobile d’appui </a:t>
            </a:r>
            <a:r>
              <a:rPr lang="fr-FR" dirty="0" smtClean="0"/>
              <a:t>n’intervient directement auprès de l’élève;</a:t>
            </a:r>
            <a:endParaRPr lang="fr-FR" dirty="0"/>
          </a:p>
          <a:p>
            <a:r>
              <a:rPr lang="fr-FR" dirty="0"/>
              <a:t>3) aider la communauté éducative à gérer une situation </a:t>
            </a:r>
            <a:r>
              <a:rPr lang="fr-FR" dirty="0" smtClean="0"/>
              <a:t>difficile et </a:t>
            </a:r>
            <a:r>
              <a:rPr lang="fr-FR" dirty="0"/>
              <a:t>dès lors que la situation de l’élève le nécessite, en veillant à associer les parents et le </a:t>
            </a:r>
            <a:r>
              <a:rPr lang="fr-FR" dirty="0" smtClean="0"/>
              <a:t>détenteur de </a:t>
            </a:r>
            <a:r>
              <a:rPr lang="fr-FR" dirty="0"/>
              <a:t>l’autorité parentale </a:t>
            </a:r>
            <a:r>
              <a:rPr lang="fr-FR" dirty="0" smtClean="0"/>
              <a:t>;</a:t>
            </a:r>
            <a:endParaRPr lang="fr-FR" dirty="0"/>
          </a:p>
          <a:p>
            <a:r>
              <a:rPr lang="fr-FR" dirty="0"/>
              <a:t>4) conseiller une équipe pluridisciplinaire de MDPH </a:t>
            </a:r>
            <a:r>
              <a:rPr lang="fr-FR" dirty="0" smtClean="0"/>
              <a:t>;</a:t>
            </a:r>
            <a:endParaRPr lang="fr-FR" dirty="0"/>
          </a:p>
        </p:txBody>
      </p:sp>
    </p:spTree>
    <p:extLst>
      <p:ext uri="{BB962C8B-B14F-4D97-AF65-F5344CB8AC3E}">
        <p14:creationId xmlns:p14="http://schemas.microsoft.com/office/powerpoint/2010/main" val="2798403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smtClean="0">
                <a:solidFill>
                  <a:schemeClr val="accent5">
                    <a:lumMod val="75000"/>
                  </a:schemeClr>
                </a:solidFill>
                <a:latin typeface="+mn-lt"/>
              </a:rPr>
              <a:t>PAS</a:t>
            </a:r>
            <a:r>
              <a:rPr lang="fr-FR" dirty="0" smtClean="0"/>
              <a:t> </a:t>
            </a:r>
            <a:endParaRPr lang="fr-FR" dirty="0"/>
          </a:p>
        </p:txBody>
      </p:sp>
      <p:sp>
        <p:nvSpPr>
          <p:cNvPr id="3" name="Espace réservé du contenu 2"/>
          <p:cNvSpPr>
            <a:spLocks noGrp="1"/>
          </p:cNvSpPr>
          <p:nvPr>
            <p:ph idx="1"/>
            <p:custDataLst>
              <p:tags r:id="rId2"/>
            </p:custDataLst>
          </p:nvPr>
        </p:nvSpPr>
        <p:spPr/>
        <p:txBody>
          <a:bodyPr/>
          <a:lstStyle/>
          <a:p>
            <a:r>
              <a:rPr lang="fr-FR" dirty="0"/>
              <a:t>Le </a:t>
            </a:r>
            <a:r>
              <a:rPr lang="fr-FR" b="1" dirty="0">
                <a:solidFill>
                  <a:schemeClr val="accent5">
                    <a:lumMod val="75000"/>
                  </a:schemeClr>
                </a:solidFill>
              </a:rPr>
              <a:t>P</a:t>
            </a:r>
            <a:r>
              <a:rPr lang="fr-FR" dirty="0"/>
              <a:t>ôle d’</a:t>
            </a:r>
            <a:r>
              <a:rPr lang="fr-FR" b="1" dirty="0">
                <a:solidFill>
                  <a:schemeClr val="accent5">
                    <a:lumMod val="75000"/>
                  </a:schemeClr>
                </a:solidFill>
              </a:rPr>
              <a:t>A</a:t>
            </a:r>
            <a:r>
              <a:rPr lang="fr-FR" dirty="0"/>
              <a:t>ccompagnement </a:t>
            </a:r>
            <a:r>
              <a:rPr lang="fr-FR" b="1" dirty="0">
                <a:solidFill>
                  <a:schemeClr val="accent5">
                    <a:lumMod val="75000"/>
                  </a:schemeClr>
                </a:solidFill>
              </a:rPr>
              <a:t>S</a:t>
            </a:r>
            <a:r>
              <a:rPr lang="fr-FR" dirty="0"/>
              <a:t>colaire est un dispositif ayant pour but de proposer </a:t>
            </a:r>
            <a:r>
              <a:rPr lang="fr-FR" b="1" dirty="0">
                <a:solidFill>
                  <a:schemeClr val="accent5">
                    <a:lumMod val="75000"/>
                  </a:schemeClr>
                </a:solidFill>
              </a:rPr>
              <a:t>un accompagnement médico-social </a:t>
            </a:r>
            <a:r>
              <a:rPr lang="fr-FR" dirty="0"/>
              <a:t>au sein des établissements scolaires (premier et second degrés). </a:t>
            </a:r>
            <a:endParaRPr lang="fr-FR" dirty="0" smtClean="0"/>
          </a:p>
          <a:p>
            <a:pPr marL="0" indent="0">
              <a:buNone/>
            </a:pPr>
            <a:endParaRPr lang="fr-FR" dirty="0" smtClean="0"/>
          </a:p>
          <a:p>
            <a:r>
              <a:rPr lang="fr-FR" dirty="0" smtClean="0"/>
              <a:t>Des </a:t>
            </a:r>
            <a:r>
              <a:rPr lang="fr-FR" dirty="0"/>
              <a:t>personnels qualifiés interviendront auprès des </a:t>
            </a:r>
            <a:r>
              <a:rPr lang="fr-FR" dirty="0" smtClean="0"/>
              <a:t>élèves </a:t>
            </a:r>
            <a:r>
              <a:rPr lang="fr-FR" dirty="0"/>
              <a:t>qui sont actuellement sur </a:t>
            </a:r>
            <a:r>
              <a:rPr lang="fr-FR" b="1" dirty="0">
                <a:solidFill>
                  <a:schemeClr val="accent5">
                    <a:lumMod val="75000"/>
                  </a:schemeClr>
                </a:solidFill>
              </a:rPr>
              <a:t>une liste d’attente pour intégrer différentes structures médico-sociales</a:t>
            </a:r>
            <a:r>
              <a:rPr lang="fr-FR" dirty="0"/>
              <a:t>. L’ARS financera ce projet. </a:t>
            </a:r>
            <a:endParaRPr lang="fr-FR" dirty="0" smtClean="0"/>
          </a:p>
          <a:p>
            <a:pPr marL="0" indent="0">
              <a:buNone/>
            </a:pPr>
            <a:endParaRPr lang="fr-FR" dirty="0" smtClean="0"/>
          </a:p>
          <a:p>
            <a:endParaRPr lang="fr-FR" dirty="0" smtClean="0"/>
          </a:p>
          <a:p>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26794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sz="3600" b="1" dirty="0"/>
              <a:t>ARTICLE L.111-1 DU CODE </a:t>
            </a:r>
            <a:r>
              <a:rPr lang="fr-FR" sz="3600" b="1" dirty="0" smtClean="0"/>
              <a:t>DE L’ÉDUCATION</a:t>
            </a:r>
            <a:endParaRPr lang="fr-FR" sz="3600" dirty="0"/>
          </a:p>
        </p:txBody>
      </p:sp>
      <p:sp>
        <p:nvSpPr>
          <p:cNvPr id="3" name="Espace réservé du contenu 2"/>
          <p:cNvSpPr>
            <a:spLocks noGrp="1"/>
          </p:cNvSpPr>
          <p:nvPr>
            <p:ph idx="1"/>
            <p:custDataLst>
              <p:tags r:id="rId2"/>
            </p:custDataLst>
          </p:nvPr>
        </p:nvSpPr>
        <p:spPr/>
        <p:txBody>
          <a:bodyPr>
            <a:normAutofit/>
          </a:bodyPr>
          <a:lstStyle/>
          <a:p>
            <a:pPr algn="just"/>
            <a:r>
              <a:rPr lang="fr-FR" dirty="0" smtClean="0"/>
              <a:t>«L’éducation </a:t>
            </a:r>
            <a:r>
              <a:rPr lang="fr-FR" dirty="0"/>
              <a:t>est la première priorité nationale. Le </a:t>
            </a:r>
            <a:r>
              <a:rPr lang="fr-FR" dirty="0" smtClean="0"/>
              <a:t>service public </a:t>
            </a:r>
            <a:r>
              <a:rPr lang="fr-FR" dirty="0"/>
              <a:t>de l’éducation est conçu et </a:t>
            </a:r>
            <a:r>
              <a:rPr lang="fr-FR" u="sng" dirty="0">
                <a:solidFill>
                  <a:srgbClr val="0070C0"/>
                </a:solidFill>
              </a:rPr>
              <a:t>organisé en fonction des </a:t>
            </a:r>
            <a:r>
              <a:rPr lang="fr-FR" u="sng" dirty="0" smtClean="0">
                <a:solidFill>
                  <a:srgbClr val="0070C0"/>
                </a:solidFill>
              </a:rPr>
              <a:t>élèves </a:t>
            </a:r>
            <a:r>
              <a:rPr lang="fr-FR" dirty="0" smtClean="0"/>
              <a:t>et </a:t>
            </a:r>
            <a:r>
              <a:rPr lang="fr-FR" dirty="0"/>
              <a:t>des étudiants. Il contribue à l’égalité des chances et à </a:t>
            </a:r>
            <a:r>
              <a:rPr lang="fr-FR" dirty="0" smtClean="0"/>
              <a:t>lutter contre </a:t>
            </a:r>
            <a:r>
              <a:rPr lang="fr-FR" dirty="0"/>
              <a:t>les inégalités sociales et territoriales en matière de </a:t>
            </a:r>
            <a:r>
              <a:rPr lang="fr-FR" dirty="0" smtClean="0"/>
              <a:t>réussite scolaire </a:t>
            </a:r>
            <a:r>
              <a:rPr lang="fr-FR" dirty="0"/>
              <a:t>et éducative. Il reconnaît que tous les enfants partagent </a:t>
            </a:r>
            <a:r>
              <a:rPr lang="fr-FR" dirty="0" smtClean="0"/>
              <a:t>la capacité </a:t>
            </a:r>
            <a:r>
              <a:rPr lang="fr-FR" dirty="0"/>
              <a:t>d’apprendre et de </a:t>
            </a:r>
            <a:r>
              <a:rPr lang="fr-FR" dirty="0" smtClean="0"/>
              <a:t>progresser. Il </a:t>
            </a:r>
            <a:r>
              <a:rPr lang="fr-FR" dirty="0"/>
              <a:t>veille à la </a:t>
            </a:r>
            <a:r>
              <a:rPr lang="fr-FR" u="sng" dirty="0">
                <a:solidFill>
                  <a:srgbClr val="0070C0"/>
                </a:solidFill>
              </a:rPr>
              <a:t>scolarisation inclusive </a:t>
            </a:r>
            <a:r>
              <a:rPr lang="fr-FR" dirty="0"/>
              <a:t>de tous les enfants, </a:t>
            </a:r>
            <a:r>
              <a:rPr lang="fr-FR" dirty="0" smtClean="0"/>
              <a:t>sans aucune </a:t>
            </a:r>
            <a:r>
              <a:rPr lang="fr-FR" dirty="0"/>
              <a:t>distinction. Il veille également à la mixité sociale </a:t>
            </a:r>
            <a:r>
              <a:rPr lang="fr-FR" dirty="0" smtClean="0"/>
              <a:t>des publics </a:t>
            </a:r>
            <a:r>
              <a:rPr lang="fr-FR" dirty="0"/>
              <a:t>scolarisés au sein des établissements </a:t>
            </a:r>
            <a:r>
              <a:rPr lang="fr-FR" dirty="0" smtClean="0"/>
              <a:t>d’enseignement. Pour </a:t>
            </a:r>
            <a:r>
              <a:rPr lang="fr-FR" dirty="0"/>
              <a:t>garantir la réussite de tous, l’école se construit avec </a:t>
            </a:r>
            <a:r>
              <a:rPr lang="fr-FR" dirty="0" smtClean="0"/>
              <a:t>la participation </a:t>
            </a:r>
            <a:r>
              <a:rPr lang="fr-FR" dirty="0"/>
              <a:t>des parents, quelle que soit leur origine sociale</a:t>
            </a:r>
            <a:r>
              <a:rPr lang="fr-FR" dirty="0" smtClean="0"/>
              <a:t>.»</a:t>
            </a:r>
            <a:endParaRPr lang="fr-FR" dirty="0"/>
          </a:p>
        </p:txBody>
      </p:sp>
    </p:spTree>
    <p:extLst>
      <p:ext uri="{BB962C8B-B14F-4D97-AF65-F5344CB8AC3E}">
        <p14:creationId xmlns:p14="http://schemas.microsoft.com/office/powerpoint/2010/main" val="3820878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smtClean="0">
                <a:solidFill>
                  <a:schemeClr val="accent5">
                    <a:lumMod val="75000"/>
                  </a:schemeClr>
                </a:solidFill>
              </a:rPr>
              <a:t>Des ressources: </a:t>
            </a:r>
            <a:endParaRPr lang="fr-FR" b="1" dirty="0">
              <a:solidFill>
                <a:schemeClr val="accent5">
                  <a:lumMod val="75000"/>
                </a:schemeClr>
              </a:solidFill>
            </a:endParaRPr>
          </a:p>
        </p:txBody>
      </p:sp>
      <p:sp>
        <p:nvSpPr>
          <p:cNvPr id="3" name="Espace réservé du contenu 2"/>
          <p:cNvSpPr>
            <a:spLocks noGrp="1"/>
          </p:cNvSpPr>
          <p:nvPr>
            <p:ph idx="1"/>
            <p:custDataLst>
              <p:tags r:id="rId2"/>
            </p:custDataLst>
          </p:nvPr>
        </p:nvSpPr>
        <p:spPr/>
        <p:txBody>
          <a:bodyPr>
            <a:normAutofit/>
          </a:bodyPr>
          <a:lstStyle/>
          <a:p>
            <a:pPr marL="0" indent="0">
              <a:buNone/>
            </a:pPr>
            <a:r>
              <a:rPr lang="fr-FR" dirty="0" smtClean="0">
                <a:solidFill>
                  <a:schemeClr val="accent1">
                    <a:lumMod val="75000"/>
                  </a:schemeClr>
                </a:solidFill>
              </a:rPr>
              <a:t>EDUSCOL</a:t>
            </a:r>
            <a:endParaRPr lang="fr-FR" dirty="0">
              <a:solidFill>
                <a:schemeClr val="accent1">
                  <a:lumMod val="75000"/>
                </a:schemeClr>
              </a:solidFill>
            </a:endParaRPr>
          </a:p>
          <a:p>
            <a:r>
              <a:rPr lang="fr-FR" b="1" dirty="0">
                <a:solidFill>
                  <a:schemeClr val="accent1">
                    <a:lumMod val="75000"/>
                  </a:schemeClr>
                </a:solidFill>
              </a:rPr>
              <a:t>CAP école inclusive</a:t>
            </a:r>
            <a:r>
              <a:rPr lang="fr-FR" dirty="0">
                <a:solidFill>
                  <a:schemeClr val="accent1">
                    <a:lumMod val="75000"/>
                  </a:schemeClr>
                </a:solidFill>
              </a:rPr>
              <a:t> </a:t>
            </a:r>
            <a:r>
              <a:rPr lang="fr-FR" dirty="0"/>
              <a:t>est une plateforme qui s'adresse à tous les enseignants pour favoriser la scolarisation des élèves à besoins éducatifs particuliers ou en situation de handicap. CAP école inclusive offre des ressources pédagogiques. Elle est un point d'appui à la formation des enseignants du premier et du second degré. Les accompagnants d'élèves en situation de handicap (AESH) peuvent également accéder aux contenus proposés.</a:t>
            </a:r>
          </a:p>
        </p:txBody>
      </p:sp>
    </p:spTree>
    <p:extLst>
      <p:ext uri="{BB962C8B-B14F-4D97-AF65-F5344CB8AC3E}">
        <p14:creationId xmlns:p14="http://schemas.microsoft.com/office/powerpoint/2010/main" val="3628994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11382" y="365125"/>
            <a:ext cx="10342418" cy="604693"/>
          </a:xfrm>
        </p:spPr>
        <p:txBody>
          <a:bodyPr>
            <a:normAutofit fontScale="90000"/>
          </a:bodyPr>
          <a:lstStyle/>
          <a:p>
            <a:r>
              <a:rPr lang="fr-FR" b="1" dirty="0" smtClean="0">
                <a:solidFill>
                  <a:schemeClr val="accent1">
                    <a:lumMod val="75000"/>
                  </a:schemeClr>
                </a:solidFill>
                <a:latin typeface="+mn-lt"/>
              </a:rPr>
              <a:t>CAP Ecole INCLUSIVE</a:t>
            </a:r>
            <a:endParaRPr lang="fr-FR" b="1" dirty="0">
              <a:solidFill>
                <a:schemeClr val="accent1">
                  <a:lumMod val="75000"/>
                </a:schemeClr>
              </a:solidFill>
              <a:latin typeface="+mn-lt"/>
            </a:endParaRPr>
          </a:p>
        </p:txBody>
      </p:sp>
      <p:pic>
        <p:nvPicPr>
          <p:cNvPr id="4" name="Espace réservé du contenu 3"/>
          <p:cNvPicPr>
            <a:picLocks noGrp="1" noChangeAspect="1"/>
          </p:cNvPicPr>
          <p:nvPr>
            <p:ph idx="1"/>
            <p:custDataLst>
              <p:tags r:id="rId2"/>
            </p:custDataLst>
          </p:nvPr>
        </p:nvPicPr>
        <p:blipFill rotWithShape="1">
          <a:blip r:embed="rId4"/>
          <a:srcRect l="3265" t="10684" r="1870" b="6402"/>
          <a:stretch/>
        </p:blipFill>
        <p:spPr>
          <a:xfrm>
            <a:off x="1011382" y="1572108"/>
            <a:ext cx="10249400" cy="5036510"/>
          </a:xfrm>
          <a:prstGeom prst="rect">
            <a:avLst/>
          </a:prstGeom>
        </p:spPr>
      </p:pic>
    </p:spTree>
    <p:extLst>
      <p:ext uri="{BB962C8B-B14F-4D97-AF65-F5344CB8AC3E}">
        <p14:creationId xmlns:p14="http://schemas.microsoft.com/office/powerpoint/2010/main" val="4228046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lumMod val="50000"/>
                  </a:schemeClr>
                </a:solidFill>
              </a:rPr>
              <a:t>Sur la circonscription de Montbéliard 1: </a:t>
            </a:r>
            <a:endParaRPr lang="fr-FR" b="1"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FR" dirty="0" smtClean="0"/>
              <a:t>2 PIAL – 4 ULIS (</a:t>
            </a:r>
            <a:r>
              <a:rPr lang="fr-FR" dirty="0" err="1" smtClean="0"/>
              <a:t>Bavans</a:t>
            </a:r>
            <a:r>
              <a:rPr lang="fr-FR" dirty="0" smtClean="0"/>
              <a:t> - Voujeaucourt – L’Isle – Sainte-Marie)</a:t>
            </a:r>
          </a:p>
          <a:p>
            <a:r>
              <a:rPr lang="fr-FR" dirty="0" smtClean="0"/>
              <a:t>Le PIAL de BART:</a:t>
            </a:r>
          </a:p>
          <a:p>
            <a:pPr marL="0" indent="0">
              <a:buNone/>
            </a:pPr>
            <a:r>
              <a:rPr lang="fr-FR" dirty="0" smtClean="0"/>
              <a:t>Pilote: Dominique ROLLET – </a:t>
            </a:r>
            <a:r>
              <a:rPr lang="fr-FR" dirty="0" err="1" smtClean="0"/>
              <a:t>Coordo</a:t>
            </a:r>
            <a:r>
              <a:rPr lang="fr-FR" dirty="0" smtClean="0"/>
              <a:t>:  </a:t>
            </a:r>
            <a:r>
              <a:rPr lang="fr-FR" dirty="0" smtClean="0">
                <a:solidFill>
                  <a:schemeClr val="accent1">
                    <a:lumMod val="50000"/>
                  </a:schemeClr>
                </a:solidFill>
              </a:rPr>
              <a:t>Dalila GOUDJIL</a:t>
            </a:r>
          </a:p>
          <a:p>
            <a:r>
              <a:rPr lang="fr-FR" dirty="0" smtClean="0"/>
              <a:t>Le PIAL de L’ISLE/SANCEY/ROUGEMONT:45 élèves – 18 AESH</a:t>
            </a:r>
          </a:p>
          <a:p>
            <a:pPr marL="0" indent="0">
              <a:buNone/>
            </a:pPr>
            <a:r>
              <a:rPr lang="fr-FR" dirty="0" smtClean="0"/>
              <a:t> Pilote: Fabienne VIEILLE MARCHISET – </a:t>
            </a:r>
            <a:r>
              <a:rPr lang="fr-FR" dirty="0" err="1" smtClean="0"/>
              <a:t>Coordo</a:t>
            </a:r>
            <a:r>
              <a:rPr lang="fr-FR" dirty="0" smtClean="0"/>
              <a:t>: </a:t>
            </a:r>
            <a:r>
              <a:rPr lang="fr-FR" dirty="0" smtClean="0">
                <a:solidFill>
                  <a:schemeClr val="accent1">
                    <a:lumMod val="50000"/>
                  </a:schemeClr>
                </a:solidFill>
              </a:rPr>
              <a:t>Corinne RAFFIN</a:t>
            </a:r>
          </a:p>
          <a:p>
            <a:r>
              <a:rPr lang="fr-FR" dirty="0" smtClean="0"/>
              <a:t>Une Enseignante</a:t>
            </a:r>
            <a:r>
              <a:rPr lang="fr-FR" dirty="0"/>
              <a:t> </a:t>
            </a:r>
            <a:r>
              <a:rPr lang="fr-FR" dirty="0" smtClean="0"/>
              <a:t>‘’ressource autisme’’ </a:t>
            </a:r>
            <a:r>
              <a:rPr lang="fr-FR" dirty="0" smtClean="0">
                <a:solidFill>
                  <a:schemeClr val="accent1">
                    <a:lumMod val="50000"/>
                  </a:schemeClr>
                </a:solidFill>
              </a:rPr>
              <a:t>Coralie AUGELLO </a:t>
            </a:r>
          </a:p>
          <a:p>
            <a:pPr marL="0" indent="0">
              <a:buNone/>
            </a:pPr>
            <a:r>
              <a:rPr lang="fr-FR" dirty="0" smtClean="0"/>
              <a:t>Territoire </a:t>
            </a:r>
            <a:r>
              <a:rPr lang="fr-FR" dirty="0"/>
              <a:t>de Belfort et Pays de Montbéliard</a:t>
            </a:r>
          </a:p>
          <a:p>
            <a:pPr marL="0" indent="0">
              <a:buNone/>
            </a:pPr>
            <a:endParaRPr lang="fr-FR" dirty="0"/>
          </a:p>
          <a:p>
            <a:endParaRPr lang="fr-FR" dirty="0" smtClean="0"/>
          </a:p>
          <a:p>
            <a:pPr marL="0" indent="0">
              <a:buNone/>
            </a:pPr>
            <a:endParaRPr lang="fr-FR"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592503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1"/>
            <p:custDataLst>
              <p:tags r:id="rId1"/>
            </p:custDataLst>
          </p:nvPr>
        </p:nvSpPr>
        <p:spPr>
          <a:xfrm>
            <a:off x="0" y="6618000"/>
            <a:ext cx="240000" cy="240000"/>
          </a:xfrm>
        </p:spPr>
        <p:txBody>
          <a:bodyPr/>
          <a:lstStyle/>
          <a:p>
            <a:pPr>
              <a:defRPr/>
            </a:pPr>
            <a:fld id="{473C7D6A-9654-4871-9DC9-D0D02C7DB5BD}" type="slidenum">
              <a:rPr lang="fr-FR"/>
              <a:pPr>
                <a:defRPr/>
              </a:pPr>
              <a:t>33</a:t>
            </a:fld>
            <a:endParaRPr lang="fr-FR" dirty="0"/>
          </a:p>
        </p:txBody>
      </p:sp>
      <p:sp>
        <p:nvSpPr>
          <p:cNvPr id="6" name="Titre 5"/>
          <p:cNvSpPr>
            <a:spLocks noGrp="1"/>
          </p:cNvSpPr>
          <p:nvPr>
            <p:ph type="title"/>
            <p:custDataLst>
              <p:tags r:id="rId2"/>
            </p:custDataLst>
          </p:nvPr>
        </p:nvSpPr>
        <p:spPr>
          <a:xfrm>
            <a:off x="0" y="0"/>
            <a:ext cx="239184" cy="239184"/>
          </a:xfrm>
        </p:spPr>
        <p:txBody>
          <a:bodyPr rtlCol="0">
            <a:normAutofit/>
          </a:bodyPr>
          <a:lstStyle/>
          <a:p>
            <a:pPr>
              <a:defRPr/>
            </a:pPr>
            <a:endParaRPr lang="fr-FR" dirty="0"/>
          </a:p>
        </p:txBody>
      </p:sp>
    </p:spTree>
    <p:extLst>
      <p:ext uri="{BB962C8B-B14F-4D97-AF65-F5344CB8AC3E}">
        <p14:creationId xmlns:p14="http://schemas.microsoft.com/office/powerpoint/2010/main" val="3010894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dirty="0"/>
              <a:t>Loi 2005-102 du 11 février 2005</a:t>
            </a:r>
            <a:br>
              <a:rPr lang="fr-FR" b="1" dirty="0"/>
            </a:br>
            <a:endParaRPr lang="fr-FR" dirty="0"/>
          </a:p>
        </p:txBody>
      </p:sp>
      <p:sp>
        <p:nvSpPr>
          <p:cNvPr id="3" name="Espace réservé du contenu 2"/>
          <p:cNvSpPr>
            <a:spLocks noGrp="1"/>
          </p:cNvSpPr>
          <p:nvPr>
            <p:ph idx="1"/>
            <p:custDataLst>
              <p:tags r:id="rId2"/>
            </p:custDataLst>
          </p:nvPr>
        </p:nvSpPr>
        <p:spPr/>
        <p:txBody>
          <a:bodyPr>
            <a:normAutofit/>
          </a:bodyPr>
          <a:lstStyle/>
          <a:p>
            <a:pPr marL="0" indent="0">
              <a:buNone/>
            </a:pPr>
            <a:endParaRPr lang="fr-FR" b="1" dirty="0"/>
          </a:p>
          <a:p>
            <a:r>
              <a:rPr lang="fr-FR" i="1" dirty="0"/>
              <a:t>(Loi pour l ’égalité des droits et des chances, la participation et </a:t>
            </a:r>
            <a:r>
              <a:rPr lang="fr-FR" i="1" dirty="0" smtClean="0"/>
              <a:t>la citoyenneté </a:t>
            </a:r>
            <a:r>
              <a:rPr lang="fr-FR" i="1" dirty="0"/>
              <a:t>des personnes handicapées)</a:t>
            </a:r>
          </a:p>
          <a:p>
            <a:pPr marL="0" indent="0" algn="just">
              <a:buNone/>
            </a:pPr>
            <a:r>
              <a:rPr lang="fr-FR" dirty="0" smtClean="0"/>
              <a:t>«Constitue </a:t>
            </a:r>
            <a:r>
              <a:rPr lang="fr-FR" dirty="0"/>
              <a:t>un handicap, au sens de la présente </a:t>
            </a:r>
            <a:r>
              <a:rPr lang="fr-FR" dirty="0" smtClean="0"/>
              <a:t>loi, toute </a:t>
            </a:r>
            <a:r>
              <a:rPr lang="fr-FR" dirty="0"/>
              <a:t>limitation </a:t>
            </a:r>
            <a:r>
              <a:rPr lang="fr-FR" dirty="0" smtClean="0"/>
              <a:t> d’activité </a:t>
            </a:r>
            <a:r>
              <a:rPr lang="fr-FR" dirty="0"/>
              <a:t>ou restriction de </a:t>
            </a:r>
            <a:r>
              <a:rPr lang="fr-FR" dirty="0" smtClean="0"/>
              <a:t>participation à </a:t>
            </a:r>
            <a:r>
              <a:rPr lang="fr-FR" dirty="0"/>
              <a:t>la vie en société subie dans son environnement </a:t>
            </a:r>
            <a:r>
              <a:rPr lang="fr-FR" dirty="0" smtClean="0"/>
              <a:t>par une </a:t>
            </a:r>
            <a:r>
              <a:rPr lang="fr-FR" dirty="0"/>
              <a:t>personne en raison </a:t>
            </a:r>
            <a:r>
              <a:rPr lang="fr-FR" dirty="0" smtClean="0"/>
              <a:t>d’une </a:t>
            </a:r>
            <a:r>
              <a:rPr lang="fr-FR" dirty="0"/>
              <a:t>altération </a:t>
            </a:r>
            <a:r>
              <a:rPr lang="fr-FR" dirty="0" smtClean="0"/>
              <a:t>substantielle, durable </a:t>
            </a:r>
            <a:r>
              <a:rPr lang="fr-FR" dirty="0"/>
              <a:t>ou définitive d ’une ou plusieurs </a:t>
            </a:r>
            <a:r>
              <a:rPr lang="fr-FR" dirty="0" smtClean="0"/>
              <a:t>fonctions physiques</a:t>
            </a:r>
            <a:r>
              <a:rPr lang="fr-FR" dirty="0"/>
              <a:t>, sensorielles, mentales, cognitives </a:t>
            </a:r>
            <a:r>
              <a:rPr lang="fr-FR" dirty="0" smtClean="0"/>
              <a:t>ou psychiques</a:t>
            </a:r>
            <a:r>
              <a:rPr lang="fr-FR" dirty="0"/>
              <a:t>, </a:t>
            </a:r>
            <a:r>
              <a:rPr lang="fr-FR" dirty="0" smtClean="0"/>
              <a:t>d’un </a:t>
            </a:r>
            <a:r>
              <a:rPr lang="fr-FR" dirty="0"/>
              <a:t>polyhandicap ou d ’un trouble de </a:t>
            </a:r>
            <a:r>
              <a:rPr lang="fr-FR" dirty="0" smtClean="0"/>
              <a:t>la santé </a:t>
            </a:r>
            <a:r>
              <a:rPr lang="fr-FR" dirty="0"/>
              <a:t>invalidant. »</a:t>
            </a:r>
          </a:p>
        </p:txBody>
      </p:sp>
    </p:spTree>
    <p:extLst>
      <p:ext uri="{BB962C8B-B14F-4D97-AF65-F5344CB8AC3E}">
        <p14:creationId xmlns:p14="http://schemas.microsoft.com/office/powerpoint/2010/main" val="251032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custDataLst>
              <p:tags r:id="rId1"/>
            </p:custDataLst>
          </p:nvPr>
        </p:nvPicPr>
        <p:blipFill rotWithShape="1">
          <a:blip r:embed="rId3"/>
          <a:srcRect l="21249" t="20804" r="25528" b="8304"/>
          <a:stretch/>
        </p:blipFill>
        <p:spPr>
          <a:xfrm>
            <a:off x="1672046" y="182166"/>
            <a:ext cx="8595359" cy="6426285"/>
          </a:xfrm>
          <a:prstGeom prst="rect">
            <a:avLst/>
          </a:prstGeom>
        </p:spPr>
      </p:pic>
    </p:spTree>
    <p:extLst>
      <p:ext uri="{BB962C8B-B14F-4D97-AF65-F5344CB8AC3E}">
        <p14:creationId xmlns:p14="http://schemas.microsoft.com/office/powerpoint/2010/main" val="407147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20"/>
          <p:cNvGraphicFramePr>
            <a:graphicFrameLocks/>
          </p:cNvGraphicFramePr>
          <p:nvPr>
            <p:custDataLst>
              <p:tags r:id="rId1"/>
            </p:custDataLst>
          </p:nvPr>
        </p:nvGraphicFramePr>
        <p:xfrm>
          <a:off x="-649259" y="799957"/>
          <a:ext cx="9460347" cy="6738420"/>
        </p:xfrm>
        <a:graphic>
          <a:graphicData uri="http://schemas.openxmlformats.org/drawingml/2006/chart">
            <c:chart xmlns:c="http://schemas.openxmlformats.org/drawingml/2006/chart" xmlns:r="http://schemas.openxmlformats.org/officeDocument/2006/relationships" r:id="rId23"/>
          </a:graphicData>
        </a:graphic>
      </p:graphicFrame>
      <p:sp>
        <p:nvSpPr>
          <p:cNvPr id="2" name="Titre 1"/>
          <p:cNvSpPr>
            <a:spLocks noGrp="1"/>
          </p:cNvSpPr>
          <p:nvPr>
            <p:ph type="title"/>
            <p:custDataLst>
              <p:tags r:id="rId2"/>
            </p:custDataLst>
          </p:nvPr>
        </p:nvSpPr>
        <p:spPr>
          <a:xfrm>
            <a:off x="1270001" y="461434"/>
            <a:ext cx="9850967" cy="753533"/>
          </a:xfrm>
        </p:spPr>
        <p:txBody>
          <a:bodyPr>
            <a:noAutofit/>
          </a:bodyPr>
          <a:lstStyle/>
          <a:p>
            <a:pPr>
              <a:defRPr/>
            </a:pPr>
            <a:r>
              <a:rPr lang="fr-FR" sz="2500" dirty="0">
                <a:latin typeface="+mn-lt"/>
              </a:rPr>
              <a:t>Évolution des effectifs d’élèves accompagnés par un AESH</a:t>
            </a:r>
          </a:p>
        </p:txBody>
      </p:sp>
      <p:sp>
        <p:nvSpPr>
          <p:cNvPr id="7" name="Titre 1"/>
          <p:cNvSpPr txBox="1">
            <a:spLocks/>
          </p:cNvSpPr>
          <p:nvPr>
            <p:custDataLst>
              <p:tags r:id="rId3"/>
            </p:custDataLst>
          </p:nvPr>
        </p:nvSpPr>
        <p:spPr>
          <a:xfrm>
            <a:off x="1621367" y="438151"/>
            <a:ext cx="10509251" cy="723900"/>
          </a:xfrm>
          <a:prstGeom prst="rect">
            <a:avLst/>
          </a:prstGeom>
        </p:spPr>
        <p:txBody>
          <a:bodyPr anchor="ctr">
            <a:normAutofit fontScale="52500" lnSpcReduction="20000"/>
          </a:bodyPr>
          <a:lst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a:lstStyle>
          <a:p>
            <a:pPr algn="ctr">
              <a:defRPr/>
            </a:pPr>
            <a:r>
              <a:rPr lang="fr-FR" sz="2933" dirty="0"/>
              <a:t/>
            </a:r>
            <a:br>
              <a:rPr lang="fr-FR" sz="2933" dirty="0"/>
            </a:br>
            <a:r>
              <a:rPr lang="fr-FR" sz="2933" dirty="0">
                <a:solidFill>
                  <a:schemeClr val="accent1"/>
                </a:solidFill>
              </a:rPr>
              <a:t/>
            </a:r>
            <a:br>
              <a:rPr lang="fr-FR" sz="2933" dirty="0">
                <a:solidFill>
                  <a:schemeClr val="accent1"/>
                </a:solidFill>
              </a:rPr>
            </a:br>
            <a:r>
              <a:rPr lang="fr-FR" sz="2933" dirty="0"/>
              <a:t> </a:t>
            </a:r>
            <a:endParaRPr lang="fr-FR" sz="2400" dirty="0">
              <a:solidFill>
                <a:schemeClr val="accent1"/>
              </a:solidFill>
            </a:endParaRPr>
          </a:p>
        </p:txBody>
      </p:sp>
      <p:sp>
        <p:nvSpPr>
          <p:cNvPr id="30725" name="Espace réservé du texte 5"/>
          <p:cNvSpPr>
            <a:spLocks noGrp="1"/>
          </p:cNvSpPr>
          <p:nvPr>
            <p:ph type="body" sz="quarter" idx="13"/>
            <p:custDataLst>
              <p:tags r:id="rId4"/>
            </p:custDataLst>
          </p:nvPr>
        </p:nvSpPr>
        <p:spPr>
          <a:xfrm>
            <a:off x="40218" y="1178985"/>
            <a:ext cx="11726333" cy="4965700"/>
          </a:xfrm>
        </p:spPr>
        <p:txBody>
          <a:bodyPr/>
          <a:lstStyle/>
          <a:p>
            <a:pPr marL="607469" lvl="1" indent="0">
              <a:buNone/>
            </a:pPr>
            <a:endParaRPr lang="fr-FR" altLang="fr-FR" smtClean="0">
              <a:solidFill>
                <a:schemeClr val="accent1"/>
              </a:solidFill>
            </a:endParaRPr>
          </a:p>
          <a:p>
            <a:pPr marL="607469" lvl="1" indent="0">
              <a:buNone/>
            </a:pPr>
            <a:endParaRPr lang="fr-FR" altLang="fr-FR" smtClean="0">
              <a:solidFill>
                <a:schemeClr val="accent1"/>
              </a:solidFill>
            </a:endParaRPr>
          </a:p>
          <a:p>
            <a:pPr marL="607469" lvl="1" indent="0">
              <a:buNone/>
            </a:pPr>
            <a:endParaRPr lang="fr-FR" altLang="fr-FR" smtClean="0"/>
          </a:p>
          <a:p>
            <a:pPr marL="607469" lvl="1" indent="0">
              <a:buNone/>
            </a:pPr>
            <a:endParaRPr lang="fr-FR" altLang="fr-FR" smtClean="0"/>
          </a:p>
        </p:txBody>
      </p:sp>
      <p:sp>
        <p:nvSpPr>
          <p:cNvPr id="30726" name="Titre 1"/>
          <p:cNvSpPr txBox="1">
            <a:spLocks/>
          </p:cNvSpPr>
          <p:nvPr>
            <p:custDataLst>
              <p:tags r:id="rId5"/>
            </p:custDataLst>
          </p:nvPr>
        </p:nvSpPr>
        <p:spPr bwMode="auto">
          <a:xfrm>
            <a:off x="9457267" y="6021917"/>
            <a:ext cx="25908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67" i="1">
                <a:ea typeface="MS PGothic" panose="020B0600070205080204" pitchFamily="34" charset="-128"/>
              </a:rPr>
              <a:t>Source : enquêtes Dgesco/Depp 3-12</a:t>
            </a:r>
          </a:p>
        </p:txBody>
      </p:sp>
      <p:sp>
        <p:nvSpPr>
          <p:cNvPr id="29" name="Rectangle à coins arrondis 28"/>
          <p:cNvSpPr/>
          <p:nvPr>
            <p:custDataLst>
              <p:tags r:id="rId6"/>
            </p:custDataLst>
          </p:nvPr>
        </p:nvSpPr>
        <p:spPr>
          <a:xfrm>
            <a:off x="8496300" y="2997201"/>
            <a:ext cx="1608667" cy="709084"/>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0" name="ZoneTexte 29"/>
          <p:cNvSpPr txBox="1">
            <a:spLocks noChangeArrowheads="1"/>
          </p:cNvSpPr>
          <p:nvPr>
            <p:custDataLst>
              <p:tags r:id="rId7"/>
            </p:custDataLst>
          </p:nvPr>
        </p:nvSpPr>
        <p:spPr bwMode="auto">
          <a:xfrm>
            <a:off x="8621184" y="2997201"/>
            <a:ext cx="13864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fr-FR" altLang="fr-FR" sz="1600"/>
              <a:t>1</a:t>
            </a:r>
            <a:r>
              <a:rPr lang="fr-FR" altLang="fr-FR" sz="1600" baseline="30000"/>
              <a:t>er</a:t>
            </a:r>
            <a:r>
              <a:rPr lang="fr-FR" altLang="fr-FR" sz="1600"/>
              <a:t> degré</a:t>
            </a:r>
          </a:p>
          <a:p>
            <a:pPr algn="ctr"/>
            <a:r>
              <a:rPr lang="fr-FR" altLang="fr-FR" sz="1600"/>
              <a:t>+ 9 % </a:t>
            </a:r>
          </a:p>
        </p:txBody>
      </p:sp>
      <p:sp>
        <p:nvSpPr>
          <p:cNvPr id="31" name="Rectangle à coins arrondis 30"/>
          <p:cNvSpPr/>
          <p:nvPr>
            <p:custDataLst>
              <p:tags r:id="rId8"/>
            </p:custDataLst>
          </p:nvPr>
        </p:nvSpPr>
        <p:spPr>
          <a:xfrm>
            <a:off x="8502651" y="4349751"/>
            <a:ext cx="1602316" cy="709083"/>
          </a:xfrm>
          <a:prstGeom prst="roundRect">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2" name="ZoneTexte 31"/>
          <p:cNvSpPr txBox="1">
            <a:spLocks noChangeArrowheads="1"/>
          </p:cNvSpPr>
          <p:nvPr>
            <p:custDataLst>
              <p:tags r:id="rId9"/>
            </p:custDataLst>
          </p:nvPr>
        </p:nvSpPr>
        <p:spPr bwMode="auto">
          <a:xfrm>
            <a:off x="8589434" y="4341285"/>
            <a:ext cx="15155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fr-FR" altLang="fr-FR" sz="1600"/>
              <a:t>2</a:t>
            </a:r>
            <a:r>
              <a:rPr lang="fr-FR" altLang="fr-FR" sz="1600" baseline="30000"/>
              <a:t>nd</a:t>
            </a:r>
            <a:r>
              <a:rPr lang="fr-FR" altLang="fr-FR" sz="1600"/>
              <a:t> degré</a:t>
            </a:r>
          </a:p>
          <a:p>
            <a:pPr algn="ctr"/>
            <a:r>
              <a:rPr lang="fr-FR" altLang="fr-FR" sz="1600"/>
              <a:t>+ 18 %</a:t>
            </a:r>
          </a:p>
          <a:p>
            <a:pPr algn="ctr"/>
            <a:endParaRPr lang="fr-FR" altLang="fr-FR" sz="1600"/>
          </a:p>
        </p:txBody>
      </p:sp>
      <p:sp>
        <p:nvSpPr>
          <p:cNvPr id="33" name="ZoneTexte 32"/>
          <p:cNvSpPr txBox="1"/>
          <p:nvPr>
            <p:custDataLst>
              <p:tags r:id="rId10"/>
            </p:custDataLst>
          </p:nvPr>
        </p:nvSpPr>
        <p:spPr>
          <a:xfrm>
            <a:off x="8121651" y="1276351"/>
            <a:ext cx="2226733" cy="307777"/>
          </a:xfrm>
          <a:prstGeom prst="rect">
            <a:avLst/>
          </a:prstGeom>
          <a:noFill/>
        </p:spPr>
        <p:txBody>
          <a:bodyPr>
            <a:spAutoFit/>
          </a:bodyPr>
          <a:lstStyle/>
          <a:p>
            <a:pPr algn="ctr">
              <a:defRPr/>
            </a:pPr>
            <a:r>
              <a:rPr lang="fr-FR" sz="1400" dirty="0">
                <a:latin typeface="Calibri"/>
              </a:rPr>
              <a:t>É</a:t>
            </a:r>
            <a:r>
              <a:rPr lang="fr-FR" sz="1400" dirty="0"/>
              <a:t>volutions r2019/r2018</a:t>
            </a:r>
          </a:p>
        </p:txBody>
      </p:sp>
      <p:sp>
        <p:nvSpPr>
          <p:cNvPr id="34" name="Rectangle à coins arrondis 33"/>
          <p:cNvSpPr/>
          <p:nvPr>
            <p:custDataLst>
              <p:tags r:id="rId11"/>
            </p:custDataLst>
          </p:nvPr>
        </p:nvSpPr>
        <p:spPr>
          <a:xfrm>
            <a:off x="8496300" y="1769534"/>
            <a:ext cx="1608667" cy="709084"/>
          </a:xfrm>
          <a:prstGeom prst="roundRect">
            <a:avLst/>
          </a:prstGeom>
          <a:noFill/>
          <a:ln>
            <a:solidFill>
              <a:schemeClr val="accent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5" name="ZoneTexte 34"/>
          <p:cNvSpPr txBox="1">
            <a:spLocks noChangeArrowheads="1"/>
          </p:cNvSpPr>
          <p:nvPr>
            <p:custDataLst>
              <p:tags r:id="rId12"/>
            </p:custDataLst>
          </p:nvPr>
        </p:nvSpPr>
        <p:spPr bwMode="auto">
          <a:xfrm>
            <a:off x="8597900" y="1780118"/>
            <a:ext cx="15070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fr-FR" altLang="fr-FR" sz="1600"/>
              <a:t>Total</a:t>
            </a:r>
          </a:p>
          <a:p>
            <a:pPr algn="ctr"/>
            <a:r>
              <a:rPr lang="fr-FR" altLang="fr-FR" sz="1600"/>
              <a:t>+ 12 % </a:t>
            </a:r>
          </a:p>
        </p:txBody>
      </p:sp>
      <p:sp>
        <p:nvSpPr>
          <p:cNvPr id="40" name="Ellipse 39"/>
          <p:cNvSpPr/>
          <p:nvPr>
            <p:custDataLst>
              <p:tags r:id="rId13"/>
            </p:custDataLst>
          </p:nvPr>
        </p:nvSpPr>
        <p:spPr>
          <a:xfrm>
            <a:off x="4764617" y="3814234"/>
            <a:ext cx="1430867" cy="376767"/>
          </a:xfrm>
          <a:prstGeom prst="ellipse">
            <a:avLst/>
          </a:prstGeom>
          <a:solidFill>
            <a:schemeClr val="bg1"/>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1600" dirty="0">
                <a:solidFill>
                  <a:schemeClr val="tx1"/>
                </a:solidFill>
              </a:rPr>
              <a:t>Tous</a:t>
            </a:r>
          </a:p>
        </p:txBody>
      </p:sp>
      <p:sp>
        <p:nvSpPr>
          <p:cNvPr id="39" name="Ellipse 38"/>
          <p:cNvSpPr/>
          <p:nvPr>
            <p:custDataLst>
              <p:tags r:id="rId14"/>
            </p:custDataLst>
          </p:nvPr>
        </p:nvSpPr>
        <p:spPr>
          <a:xfrm>
            <a:off x="4751918" y="4392085"/>
            <a:ext cx="1536700" cy="374649"/>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1600" dirty="0">
                <a:solidFill>
                  <a:schemeClr val="tx1"/>
                </a:solidFill>
              </a:rPr>
              <a:t>1</a:t>
            </a:r>
            <a:r>
              <a:rPr lang="fr-FR" sz="1600" baseline="30000" dirty="0">
                <a:solidFill>
                  <a:schemeClr val="tx1"/>
                </a:solidFill>
              </a:rPr>
              <a:t>er</a:t>
            </a:r>
            <a:r>
              <a:rPr lang="fr-FR" sz="1600" dirty="0">
                <a:solidFill>
                  <a:schemeClr val="tx1"/>
                </a:solidFill>
              </a:rPr>
              <a:t> degré</a:t>
            </a:r>
          </a:p>
        </p:txBody>
      </p:sp>
      <p:sp>
        <p:nvSpPr>
          <p:cNvPr id="38" name="Ellipse 37"/>
          <p:cNvSpPr/>
          <p:nvPr>
            <p:custDataLst>
              <p:tags r:id="rId15"/>
            </p:custDataLst>
          </p:nvPr>
        </p:nvSpPr>
        <p:spPr>
          <a:xfrm>
            <a:off x="4773085" y="5175251"/>
            <a:ext cx="1536700" cy="376767"/>
          </a:xfrm>
          <a:prstGeom prst="ellipse">
            <a:avLst/>
          </a:prstGeom>
          <a:solidFill>
            <a:schemeClr val="bg1"/>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1600" dirty="0">
                <a:solidFill>
                  <a:schemeClr val="tx1"/>
                </a:solidFill>
              </a:rPr>
              <a:t>2</a:t>
            </a:r>
            <a:r>
              <a:rPr lang="fr-FR" sz="1600" baseline="30000" dirty="0">
                <a:solidFill>
                  <a:schemeClr val="tx1"/>
                </a:solidFill>
              </a:rPr>
              <a:t>nd</a:t>
            </a:r>
            <a:r>
              <a:rPr lang="fr-FR" sz="1600" dirty="0">
                <a:solidFill>
                  <a:schemeClr val="tx1"/>
                </a:solidFill>
              </a:rPr>
              <a:t> degré</a:t>
            </a:r>
          </a:p>
        </p:txBody>
      </p:sp>
      <p:sp>
        <p:nvSpPr>
          <p:cNvPr id="3" name="Rectangle à coins arrondis 2"/>
          <p:cNvSpPr/>
          <p:nvPr>
            <p:custDataLst>
              <p:tags r:id="rId16"/>
            </p:custDataLst>
          </p:nvPr>
        </p:nvSpPr>
        <p:spPr>
          <a:xfrm>
            <a:off x="1087967" y="1405467"/>
            <a:ext cx="4872567" cy="78316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accent1"/>
                </a:solidFill>
              </a:rPr>
              <a:t>Des </a:t>
            </a:r>
            <a:r>
              <a:rPr lang="fr-FR" sz="1600" b="1" dirty="0">
                <a:solidFill>
                  <a:schemeClr val="accent1"/>
                </a:solidFill>
              </a:rPr>
              <a:t>notifications</a:t>
            </a:r>
            <a:r>
              <a:rPr lang="fr-FR" sz="1600" dirty="0">
                <a:solidFill>
                  <a:schemeClr val="accent1"/>
                </a:solidFill>
              </a:rPr>
              <a:t> en forte évolution</a:t>
            </a:r>
          </a:p>
          <a:p>
            <a:pPr>
              <a:defRPr/>
            </a:pPr>
            <a:r>
              <a:rPr lang="fr-FR" sz="1600" dirty="0">
                <a:solidFill>
                  <a:schemeClr val="accent1"/>
                </a:solidFill>
              </a:rPr>
              <a:t>           Rentrée 2019 : 55% des ESH</a:t>
            </a:r>
          </a:p>
          <a:p>
            <a:pPr>
              <a:defRPr/>
            </a:pPr>
            <a:r>
              <a:rPr lang="fr-FR" sz="1600" dirty="0">
                <a:solidFill>
                  <a:schemeClr val="accent1"/>
                </a:solidFill>
              </a:rPr>
              <a:t>           Rentrée 2020 : 62% des ESH (prévisions)</a:t>
            </a:r>
          </a:p>
        </p:txBody>
      </p:sp>
      <p:sp>
        <p:nvSpPr>
          <p:cNvPr id="20" name="Espace réservé du pied de page 9"/>
          <p:cNvSpPr txBox="1">
            <a:spLocks/>
          </p:cNvSpPr>
          <p:nvPr>
            <p:custDataLst>
              <p:tags r:id="rId17"/>
            </p:custDataLst>
          </p:nvPr>
        </p:nvSpPr>
        <p:spPr>
          <a:xfrm>
            <a:off x="480485" y="6379634"/>
            <a:ext cx="11279716" cy="480484"/>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b="1" dirty="0">
                <a:solidFill>
                  <a:srgbClr val="000000"/>
                </a:solidFill>
              </a:rPr>
              <a:t>DGESCO/Bureau de l'école inclusive							    </a:t>
            </a:r>
          </a:p>
        </p:txBody>
      </p:sp>
      <p:sp>
        <p:nvSpPr>
          <p:cNvPr id="22" name="ZoneTexte 21"/>
          <p:cNvSpPr txBox="1"/>
          <p:nvPr>
            <p:custDataLst>
              <p:tags r:id="rId18"/>
            </p:custDataLst>
          </p:nvPr>
        </p:nvSpPr>
        <p:spPr>
          <a:xfrm>
            <a:off x="9920818" y="1200151"/>
            <a:ext cx="2228849" cy="523220"/>
          </a:xfrm>
          <a:prstGeom prst="rect">
            <a:avLst/>
          </a:prstGeom>
          <a:noFill/>
        </p:spPr>
        <p:txBody>
          <a:bodyPr>
            <a:spAutoFit/>
          </a:bodyPr>
          <a:lstStyle/>
          <a:p>
            <a:pPr algn="ctr">
              <a:defRPr/>
            </a:pPr>
            <a:r>
              <a:rPr lang="fr-FR" sz="1400" dirty="0">
                <a:latin typeface="Calibri"/>
              </a:rPr>
              <a:t>Estimation</a:t>
            </a:r>
            <a:r>
              <a:rPr lang="fr-FR" sz="1400" dirty="0"/>
              <a:t> </a:t>
            </a:r>
          </a:p>
          <a:p>
            <a:pPr algn="ctr">
              <a:defRPr/>
            </a:pPr>
            <a:r>
              <a:rPr lang="fr-FR" sz="1400" dirty="0"/>
              <a:t>r2020/r2019</a:t>
            </a:r>
          </a:p>
        </p:txBody>
      </p:sp>
      <p:sp>
        <p:nvSpPr>
          <p:cNvPr id="23" name="Rectangle à coins arrondis 22"/>
          <p:cNvSpPr/>
          <p:nvPr>
            <p:custDataLst>
              <p:tags r:id="rId19"/>
            </p:custDataLst>
          </p:nvPr>
        </p:nvSpPr>
        <p:spPr>
          <a:xfrm>
            <a:off x="10153651" y="1752601"/>
            <a:ext cx="1606549" cy="709084"/>
          </a:xfrm>
          <a:prstGeom prst="roundRect">
            <a:avLst/>
          </a:prstGeom>
          <a:noFill/>
          <a:ln>
            <a:solidFill>
              <a:schemeClr val="accent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4" name="ZoneTexte 23"/>
          <p:cNvSpPr txBox="1"/>
          <p:nvPr>
            <p:custDataLst>
              <p:tags r:id="rId20"/>
            </p:custDataLst>
          </p:nvPr>
        </p:nvSpPr>
        <p:spPr>
          <a:xfrm>
            <a:off x="10181167" y="1778001"/>
            <a:ext cx="1507067" cy="584775"/>
          </a:xfrm>
          <a:prstGeom prst="rect">
            <a:avLst/>
          </a:prstGeom>
          <a:noFill/>
        </p:spPr>
        <p:txBody>
          <a:bodyPr>
            <a:spAutoFit/>
          </a:bodyPr>
          <a:lstStyle/>
          <a:p>
            <a:pPr algn="ctr">
              <a:defRPr/>
            </a:pPr>
            <a:r>
              <a:rPr lang="fr-FR" sz="1600" dirty="0">
                <a:solidFill>
                  <a:schemeClr val="accent6">
                    <a:lumMod val="75000"/>
                  </a:schemeClr>
                </a:solidFill>
              </a:rPr>
              <a:t>Total</a:t>
            </a:r>
          </a:p>
          <a:p>
            <a:pPr algn="ctr">
              <a:defRPr/>
            </a:pPr>
            <a:r>
              <a:rPr lang="fr-FR" sz="1600" dirty="0">
                <a:solidFill>
                  <a:schemeClr val="accent6">
                    <a:lumMod val="75000"/>
                  </a:schemeClr>
                </a:solidFill>
              </a:rPr>
              <a:t>+ 18 % </a:t>
            </a:r>
          </a:p>
        </p:txBody>
      </p:sp>
    </p:spTree>
    <p:extLst>
      <p:ext uri="{BB962C8B-B14F-4D97-AF65-F5344CB8AC3E}">
        <p14:creationId xmlns:p14="http://schemas.microsoft.com/office/powerpoint/2010/main" val="33979315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animBg="1"/>
      <p:bldP spid="32" grpId="0"/>
      <p:bldP spid="33" grpId="0"/>
      <p:bldP spid="34" grpId="0" animBg="1"/>
      <p:bldP spid="35" grpId="0"/>
      <p:bldP spid="40" grpId="0" animBg="1"/>
      <p:bldP spid="39" grpId="0" animBg="1"/>
      <p:bldP spid="38" grpId="0" animBg="1"/>
      <p:bldP spid="3" grpId="0" animBg="1"/>
      <p:bldP spid="22" grpId="0"/>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custDataLst>
              <p:tags r:id="rId1"/>
            </p:custDataLst>
            <p:extLst>
              <p:ext uri="{D42A27DB-BD31-4B8C-83A1-F6EECF244321}">
                <p14:modId xmlns:p14="http://schemas.microsoft.com/office/powerpoint/2010/main" val="470292701"/>
              </p:ext>
            </p:extLst>
          </p:nvPr>
        </p:nvGraphicFramePr>
        <p:xfrm>
          <a:off x="557941" y="1036522"/>
          <a:ext cx="10972799" cy="54107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ZoneTexte 4"/>
          <p:cNvSpPr txBox="1"/>
          <p:nvPr>
            <p:custDataLst>
              <p:tags r:id="rId2"/>
            </p:custDataLst>
          </p:nvPr>
        </p:nvSpPr>
        <p:spPr>
          <a:xfrm>
            <a:off x="1871134" y="645585"/>
            <a:ext cx="8805333" cy="645583"/>
          </a:xfrm>
          <a:prstGeom prst="rect">
            <a:avLst/>
          </a:prstGeom>
        </p:spPr>
        <p:style>
          <a:lnRef idx="2">
            <a:schemeClr val="accent6"/>
          </a:lnRef>
          <a:fillRef idx="1">
            <a:schemeClr val="lt1"/>
          </a:fillRef>
          <a:effectRef idx="0">
            <a:schemeClr val="accent6"/>
          </a:effectRef>
          <a:fontRef idx="minor">
            <a:schemeClr val="dk1"/>
          </a:fontRef>
        </p:style>
        <p:txBody>
          <a:bodyPr lIns="91440" tIns="45720" rIns="91440" bIns="45720">
            <a:normAutofit fontScale="97500"/>
          </a:bodyPr>
          <a:lstStyle>
            <a:lvl1pPr>
              <a:spcBef>
                <a:spcPct val="0"/>
              </a:spcBef>
              <a:buNone/>
              <a:defRPr sz="3600"/>
            </a:lvl1pPr>
          </a:lstStyle>
          <a:p>
            <a:pPr>
              <a:defRPr/>
            </a:pPr>
            <a:r>
              <a:rPr lang="fr-FR" dirty="0"/>
              <a:t>Objectifs</a:t>
            </a:r>
          </a:p>
        </p:txBody>
      </p:sp>
    </p:spTree>
    <p:extLst>
      <p:ext uri="{BB962C8B-B14F-4D97-AF65-F5344CB8AC3E}">
        <p14:creationId xmlns:p14="http://schemas.microsoft.com/office/powerpoint/2010/main" val="2094129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à coins arrondis 14"/>
          <p:cNvSpPr/>
          <p:nvPr>
            <p:custDataLst>
              <p:tags r:id="rId1"/>
            </p:custDataLst>
          </p:nvPr>
        </p:nvSpPr>
        <p:spPr>
          <a:xfrm>
            <a:off x="1631952" y="548217"/>
            <a:ext cx="9925049" cy="632883"/>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a:normAutofit fontScale="90000" lnSpcReduction="10000"/>
          </a:bodyPr>
          <a:lstStyle/>
          <a:p>
            <a:pPr>
              <a:defRPr/>
            </a:pPr>
            <a:r>
              <a:rPr lang="fr-FR" sz="3600" dirty="0"/>
              <a:t>Cadre administratif, financier et hiérarchique</a:t>
            </a:r>
          </a:p>
        </p:txBody>
      </p:sp>
      <p:grpSp>
        <p:nvGrpSpPr>
          <p:cNvPr id="38915" name="Groupe 4"/>
          <p:cNvGrpSpPr>
            <a:grpSpLocks/>
          </p:cNvGrpSpPr>
          <p:nvPr>
            <p:custDataLst>
              <p:tags r:id="rId2"/>
            </p:custDataLst>
          </p:nvPr>
        </p:nvGrpSpPr>
        <p:grpSpPr bwMode="auto">
          <a:xfrm>
            <a:off x="514351" y="1316567"/>
            <a:ext cx="11163300" cy="5054599"/>
            <a:chOff x="894153" y="1475871"/>
            <a:chExt cx="11163363" cy="5053263"/>
          </a:xfrm>
        </p:grpSpPr>
        <p:sp>
          <p:nvSpPr>
            <p:cNvPr id="2" name="Triangle isocèle 1"/>
            <p:cNvSpPr/>
            <p:nvPr/>
          </p:nvSpPr>
          <p:spPr>
            <a:xfrm>
              <a:off x="4989925" y="1475871"/>
              <a:ext cx="4491592" cy="5053263"/>
            </a:xfrm>
            <a:prstGeom prst="triangle">
              <a:avLst>
                <a:gd name="adj" fmla="val 50382"/>
              </a:avLst>
            </a:prstGeom>
          </p:spPr>
          <p:style>
            <a:lnRef idx="1">
              <a:schemeClr val="accent3"/>
            </a:lnRef>
            <a:fillRef idx="3">
              <a:schemeClr val="accent3"/>
            </a:fillRef>
            <a:effectRef idx="2">
              <a:schemeClr val="accent3"/>
            </a:effectRef>
            <a:fontRef idx="minor">
              <a:schemeClr val="lt1"/>
            </a:fontRef>
          </p:style>
          <p:txBody>
            <a:bodyPr/>
            <a:lstStyle/>
            <a:p>
              <a:pPr algn="ctr">
                <a:defRPr/>
              </a:pPr>
              <a:endParaRPr lang="fr-FR" sz="4000" b="1" dirty="0">
                <a:solidFill>
                  <a:schemeClr val="tx1"/>
                </a:solidFill>
              </a:endParaRPr>
            </a:p>
          </p:txBody>
        </p:sp>
        <p:sp>
          <p:nvSpPr>
            <p:cNvPr id="3" name="Ellipse 2"/>
            <p:cNvSpPr/>
            <p:nvPr/>
          </p:nvSpPr>
          <p:spPr>
            <a:xfrm>
              <a:off x="6321317" y="2698981"/>
              <a:ext cx="1828810" cy="882417"/>
            </a:xfrm>
            <a:prstGeom prst="ellipse">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2400" dirty="0"/>
                <a:t>Pilote</a:t>
              </a:r>
            </a:p>
          </p:txBody>
        </p:sp>
        <p:sp>
          <p:nvSpPr>
            <p:cNvPr id="4" name="Ellipse 3"/>
            <p:cNvSpPr/>
            <p:nvPr/>
          </p:nvSpPr>
          <p:spPr>
            <a:xfrm>
              <a:off x="5878930" y="4114657"/>
              <a:ext cx="2711466" cy="88241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rPr>
                <a:t>coordonnateur</a:t>
              </a:r>
            </a:p>
          </p:txBody>
        </p:sp>
        <p:sp>
          <p:nvSpPr>
            <p:cNvPr id="7" name="Ellipse 6"/>
            <p:cNvSpPr/>
            <p:nvPr/>
          </p:nvSpPr>
          <p:spPr>
            <a:xfrm>
              <a:off x="5389978" y="5380089"/>
              <a:ext cx="3583536" cy="882416"/>
            </a:xfrm>
            <a:prstGeom prst="ellipse">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2133" dirty="0"/>
                <a:t>Directeur / Chef EPLE</a:t>
              </a:r>
            </a:p>
          </p:txBody>
        </p:sp>
        <p:sp>
          <p:nvSpPr>
            <p:cNvPr id="9" name="ZoneTexte 8"/>
            <p:cNvSpPr txBox="1"/>
            <p:nvPr/>
          </p:nvSpPr>
          <p:spPr>
            <a:xfrm>
              <a:off x="6505467" y="1577444"/>
              <a:ext cx="1458392" cy="70769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4000" b="1" dirty="0"/>
                <a:t>PIAL</a:t>
              </a:r>
            </a:p>
          </p:txBody>
        </p:sp>
        <p:sp>
          <p:nvSpPr>
            <p:cNvPr id="11" name="Flèche droite 10"/>
            <p:cNvSpPr/>
            <p:nvPr/>
          </p:nvSpPr>
          <p:spPr>
            <a:xfrm>
              <a:off x="8181877" y="3014281"/>
              <a:ext cx="359835" cy="179868"/>
            </a:xfrm>
            <a:prstGeom prst="rightArrow">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fr-FR" sz="2400"/>
            </a:p>
          </p:txBody>
        </p:sp>
        <p:sp>
          <p:nvSpPr>
            <p:cNvPr id="12" name="ZoneTexte 11"/>
            <p:cNvSpPr txBox="1"/>
            <p:nvPr/>
          </p:nvSpPr>
          <p:spPr>
            <a:xfrm>
              <a:off x="8598863" y="2916940"/>
              <a:ext cx="2538722" cy="420453"/>
            </a:xfrm>
            <a:prstGeom prst="rect">
              <a:avLst/>
            </a:prstGeom>
            <a:solidFill>
              <a:schemeClr val="accent1">
                <a:lumMod val="20000"/>
                <a:lumOff val="80000"/>
              </a:schemeClr>
            </a:solidFill>
            <a:ln>
              <a:solidFill>
                <a:schemeClr val="tx1"/>
              </a:solidFill>
            </a:ln>
          </p:spPr>
          <p:txBody>
            <a:bodyPr wrap="none">
              <a:spAutoFit/>
            </a:bodyPr>
            <a:lstStyle/>
            <a:p>
              <a:pPr>
                <a:defRPr/>
              </a:pPr>
              <a:r>
                <a:rPr lang="fr-FR" sz="2133" dirty="0"/>
                <a:t>autorité hiérarchique</a:t>
              </a:r>
            </a:p>
          </p:txBody>
        </p:sp>
        <p:sp>
          <p:nvSpPr>
            <p:cNvPr id="13" name="Flèche droite 12"/>
            <p:cNvSpPr/>
            <p:nvPr/>
          </p:nvSpPr>
          <p:spPr>
            <a:xfrm>
              <a:off x="9001032" y="5744059"/>
              <a:ext cx="359835" cy="179868"/>
            </a:xfrm>
            <a:prstGeom prst="rightArrow">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fr-FR" sz="2400"/>
            </a:p>
          </p:txBody>
        </p:sp>
        <p:sp>
          <p:nvSpPr>
            <p:cNvPr id="14" name="ZoneTexte 13"/>
            <p:cNvSpPr txBox="1"/>
            <p:nvPr/>
          </p:nvSpPr>
          <p:spPr>
            <a:xfrm>
              <a:off x="9415901" y="5515520"/>
              <a:ext cx="2036245" cy="748597"/>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fr-FR" sz="2133" dirty="0"/>
                <a:t>autorité fonctionnelle</a:t>
              </a:r>
            </a:p>
          </p:txBody>
        </p:sp>
        <p:sp>
          <p:nvSpPr>
            <p:cNvPr id="16" name="Ellipse 15"/>
            <p:cNvSpPr/>
            <p:nvPr/>
          </p:nvSpPr>
          <p:spPr>
            <a:xfrm>
              <a:off x="3262716" y="2819599"/>
              <a:ext cx="1574809" cy="1240039"/>
            </a:xfrm>
            <a:prstGeom prst="ellipse">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300" b="1" dirty="0">
                  <a:solidFill>
                    <a:schemeClr val="tx1"/>
                  </a:solidFill>
                </a:rPr>
                <a:t>AESH</a:t>
              </a:r>
            </a:p>
          </p:txBody>
        </p:sp>
        <p:sp>
          <p:nvSpPr>
            <p:cNvPr id="17" name="Ellipse 16"/>
            <p:cNvSpPr/>
            <p:nvPr/>
          </p:nvSpPr>
          <p:spPr>
            <a:xfrm>
              <a:off x="894153" y="1655741"/>
              <a:ext cx="2413014" cy="977641"/>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867" dirty="0"/>
                <a:t>IEN B5 </a:t>
              </a:r>
            </a:p>
            <a:p>
              <a:pPr algn="ctr">
                <a:defRPr/>
              </a:pPr>
              <a:r>
                <a:rPr lang="fr-FR" sz="1867" dirty="0"/>
                <a:t>Service Ecole inclusive</a:t>
              </a:r>
            </a:p>
          </p:txBody>
        </p:sp>
        <p:cxnSp>
          <p:nvCxnSpPr>
            <p:cNvPr id="21" name="Connecteur droit avec flèche 20"/>
            <p:cNvCxnSpPr>
              <a:stCxn id="49" idx="7"/>
              <a:endCxn id="16" idx="3"/>
            </p:cNvCxnSpPr>
            <p:nvPr/>
          </p:nvCxnSpPr>
          <p:spPr>
            <a:xfrm flipV="1">
              <a:off x="3355850" y="3877653"/>
              <a:ext cx="215901" cy="1015731"/>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2" name="Connecteur droit avec flèche 21"/>
            <p:cNvCxnSpPr>
              <a:stCxn id="17" idx="5"/>
              <a:endCxn id="16" idx="1"/>
            </p:cNvCxnSpPr>
            <p:nvPr/>
          </p:nvCxnSpPr>
          <p:spPr>
            <a:xfrm>
              <a:off x="3262716" y="2470441"/>
              <a:ext cx="309035" cy="53114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31" name="ZoneTexte 30"/>
            <p:cNvSpPr txBox="1"/>
            <p:nvPr/>
          </p:nvSpPr>
          <p:spPr>
            <a:xfrm>
              <a:off x="1808558" y="5930276"/>
              <a:ext cx="1547291" cy="52308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fr-FR" sz="1400" dirty="0"/>
                <a:t>Fiches de paie</a:t>
              </a:r>
            </a:p>
            <a:p>
              <a:pPr>
                <a:defRPr/>
              </a:pPr>
              <a:r>
                <a:rPr lang="fr-FR" sz="1400" dirty="0"/>
                <a:t>Contrats</a:t>
              </a:r>
            </a:p>
          </p:txBody>
        </p:sp>
        <p:sp>
          <p:nvSpPr>
            <p:cNvPr id="32" name="ZoneTexte 31"/>
            <p:cNvSpPr txBox="1"/>
            <p:nvPr/>
          </p:nvSpPr>
          <p:spPr>
            <a:xfrm>
              <a:off x="1116404" y="3037558"/>
              <a:ext cx="1968511" cy="73846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fr-FR" sz="1400" dirty="0"/>
                <a:t>Recrutement</a:t>
              </a:r>
            </a:p>
            <a:p>
              <a:pPr>
                <a:defRPr/>
              </a:pPr>
              <a:r>
                <a:rPr lang="fr-FR" sz="1400" dirty="0"/>
                <a:t>Affectation</a:t>
              </a:r>
            </a:p>
            <a:p>
              <a:pPr>
                <a:defRPr/>
              </a:pPr>
              <a:r>
                <a:rPr lang="fr-FR" sz="1400" dirty="0"/>
                <a:t>Gestion des moyens</a:t>
              </a:r>
            </a:p>
          </p:txBody>
        </p:sp>
        <p:cxnSp>
          <p:nvCxnSpPr>
            <p:cNvPr id="33" name="Connecteur droit avec flèche 32"/>
            <p:cNvCxnSpPr>
              <a:stCxn id="16" idx="6"/>
              <a:endCxn id="4" idx="1"/>
            </p:cNvCxnSpPr>
            <p:nvPr/>
          </p:nvCxnSpPr>
          <p:spPr>
            <a:xfrm>
              <a:off x="4837525" y="3439618"/>
              <a:ext cx="1439341" cy="804121"/>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5" name="Connecteur droit avec flèche 34"/>
            <p:cNvCxnSpPr>
              <a:stCxn id="16" idx="5"/>
              <a:endCxn id="7" idx="1"/>
            </p:cNvCxnSpPr>
            <p:nvPr/>
          </p:nvCxnSpPr>
          <p:spPr>
            <a:xfrm>
              <a:off x="4619507" y="3877653"/>
              <a:ext cx="1295407" cy="1631518"/>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44" name="Flèche vers le bas 43"/>
            <p:cNvSpPr/>
            <p:nvPr/>
          </p:nvSpPr>
          <p:spPr>
            <a:xfrm>
              <a:off x="2011759" y="2665123"/>
              <a:ext cx="179917" cy="3597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
          <p:nvSpPr>
            <p:cNvPr id="47" name="Flèche vers le bas 46"/>
            <p:cNvSpPr/>
            <p:nvPr/>
          </p:nvSpPr>
          <p:spPr>
            <a:xfrm>
              <a:off x="2513411" y="5750407"/>
              <a:ext cx="179918" cy="1798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
          <p:nvSpPr>
            <p:cNvPr id="49" name="Ellipse 48"/>
            <p:cNvSpPr/>
            <p:nvPr/>
          </p:nvSpPr>
          <p:spPr>
            <a:xfrm>
              <a:off x="1573606" y="4751604"/>
              <a:ext cx="2087045" cy="97552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lstStyle/>
            <a:p>
              <a:pPr algn="ctr">
                <a:defRPr/>
              </a:pPr>
              <a:r>
                <a:rPr lang="fr-FR" sz="1467" b="1" dirty="0"/>
                <a:t>Employeurs</a:t>
              </a:r>
            </a:p>
          </p:txBody>
        </p:sp>
        <p:sp>
          <p:nvSpPr>
            <p:cNvPr id="51" name="Rectangle 50"/>
            <p:cNvSpPr/>
            <p:nvPr/>
          </p:nvSpPr>
          <p:spPr>
            <a:xfrm>
              <a:off x="1806441" y="5130389"/>
              <a:ext cx="1890195" cy="523082"/>
            </a:xfrm>
            <a:prstGeom prst="rect">
              <a:avLst/>
            </a:prstGeom>
          </p:spPr>
          <p:txBody>
            <a:bodyPr>
              <a:spAutoFit/>
            </a:bodyPr>
            <a:lstStyle/>
            <a:p>
              <a:pPr marL="285744" indent="-285744">
                <a:buFontTx/>
                <a:buChar char="-"/>
                <a:defRPr/>
              </a:pPr>
              <a:r>
                <a:rPr lang="fr-FR" sz="1400" dirty="0"/>
                <a:t>Lycée Duhamel</a:t>
              </a:r>
            </a:p>
            <a:p>
              <a:pPr marL="285744" indent="-285744">
                <a:buFontTx/>
                <a:buChar char="-"/>
                <a:defRPr/>
              </a:pPr>
              <a:r>
                <a:rPr lang="fr-FR" sz="1400" dirty="0"/>
                <a:t>DSDEN 90 </a:t>
              </a:r>
            </a:p>
          </p:txBody>
        </p:sp>
        <p:cxnSp>
          <p:nvCxnSpPr>
            <p:cNvPr id="55" name="Connecteur droit avec flèche 54"/>
            <p:cNvCxnSpPr>
              <a:stCxn id="16" idx="7"/>
              <a:endCxn id="3" idx="2"/>
            </p:cNvCxnSpPr>
            <p:nvPr/>
          </p:nvCxnSpPr>
          <p:spPr>
            <a:xfrm>
              <a:off x="4619507" y="3001585"/>
              <a:ext cx="1701810" cy="13966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5" name="ZoneTexte 24"/>
            <p:cNvSpPr txBox="1"/>
            <p:nvPr/>
          </p:nvSpPr>
          <p:spPr>
            <a:xfrm>
              <a:off x="9007381" y="4201417"/>
              <a:ext cx="3050135" cy="748597"/>
            </a:xfrm>
            <a:prstGeom prst="rect">
              <a:avLst/>
            </a:prstGeom>
            <a:solidFill>
              <a:schemeClr val="accent1">
                <a:lumMod val="20000"/>
                <a:lumOff val="80000"/>
              </a:schemeClr>
            </a:solidFill>
            <a:ln>
              <a:solidFill>
                <a:schemeClr val="tx1"/>
              </a:solidFill>
            </a:ln>
          </p:spPr>
          <p:txBody>
            <a:bodyPr>
              <a:spAutoFit/>
            </a:bodyPr>
            <a:lstStyle/>
            <a:p>
              <a:pPr>
                <a:defRPr/>
              </a:pPr>
              <a:r>
                <a:rPr lang="fr-FR" sz="2133" dirty="0"/>
                <a:t>Ajuste les EDT en fonction des besoins</a:t>
              </a:r>
            </a:p>
          </p:txBody>
        </p:sp>
        <p:sp>
          <p:nvSpPr>
            <p:cNvPr id="26" name="Flèche droite 25"/>
            <p:cNvSpPr/>
            <p:nvPr/>
          </p:nvSpPr>
          <p:spPr>
            <a:xfrm>
              <a:off x="8617913" y="4465931"/>
              <a:ext cx="359835" cy="179868"/>
            </a:xfrm>
            <a:prstGeom prst="rightArrow">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fr-FR" sz="2400"/>
            </a:p>
          </p:txBody>
        </p:sp>
      </p:grpSp>
    </p:spTree>
    <p:extLst>
      <p:ext uri="{BB962C8B-B14F-4D97-AF65-F5344CB8AC3E}">
        <p14:creationId xmlns:p14="http://schemas.microsoft.com/office/powerpoint/2010/main" val="124059843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e 1"/>
          <p:cNvGrpSpPr>
            <a:grpSpLocks/>
          </p:cNvGrpSpPr>
          <p:nvPr>
            <p:custDataLst>
              <p:tags r:id="rId1"/>
            </p:custDataLst>
          </p:nvPr>
        </p:nvGrpSpPr>
        <p:grpSpPr bwMode="auto">
          <a:xfrm>
            <a:off x="495300" y="1701800"/>
            <a:ext cx="11345333" cy="4480443"/>
            <a:chOff x="790425" y="1613597"/>
            <a:chExt cx="10652059" cy="4024399"/>
          </a:xfrm>
        </p:grpSpPr>
        <p:sp>
          <p:nvSpPr>
            <p:cNvPr id="10" name="Rectangle à coins arrondis 9"/>
            <p:cNvSpPr/>
            <p:nvPr/>
          </p:nvSpPr>
          <p:spPr>
            <a:xfrm>
              <a:off x="2193476" y="4777228"/>
              <a:ext cx="2271512" cy="849846"/>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2133" dirty="0"/>
                <a:t>Directeur / Chef d’établissement</a:t>
              </a:r>
            </a:p>
          </p:txBody>
        </p:sp>
        <p:sp>
          <p:nvSpPr>
            <p:cNvPr id="12" name="Rectangle à coins arrondis 11"/>
            <p:cNvSpPr/>
            <p:nvPr/>
          </p:nvSpPr>
          <p:spPr>
            <a:xfrm>
              <a:off x="1376686" y="3294276"/>
              <a:ext cx="2271511" cy="849846"/>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fr-FR" sz="2400" dirty="0"/>
                <a:t>Pilote</a:t>
              </a:r>
            </a:p>
          </p:txBody>
        </p:sp>
        <p:sp>
          <p:nvSpPr>
            <p:cNvPr id="13" name="Rectangle à coins arrondis 12"/>
            <p:cNvSpPr/>
            <p:nvPr/>
          </p:nvSpPr>
          <p:spPr>
            <a:xfrm>
              <a:off x="790425" y="1856953"/>
              <a:ext cx="2273499" cy="849846"/>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2400" dirty="0"/>
                <a:t>SEI</a:t>
              </a:r>
            </a:p>
          </p:txBody>
        </p:sp>
        <p:sp>
          <p:nvSpPr>
            <p:cNvPr id="43015" name="ZoneTexte 14"/>
            <p:cNvSpPr txBox="1">
              <a:spLocks noChangeArrowheads="1"/>
            </p:cNvSpPr>
            <p:nvPr/>
          </p:nvSpPr>
          <p:spPr bwMode="auto">
            <a:xfrm>
              <a:off x="3082884" y="1613597"/>
              <a:ext cx="8359600" cy="137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867"/>
                <a:t>Organisation des accompagnements de la rentrée :</a:t>
              </a:r>
            </a:p>
            <a:p>
              <a:r>
                <a:rPr lang="fr-FR" altLang="fr-FR" sz="1867"/>
                <a:t>- Estimation des besoins d’AESH au sein de chaque PIAL</a:t>
              </a:r>
            </a:p>
            <a:p>
              <a:r>
                <a:rPr lang="fr-FR" altLang="fr-FR" sz="1867"/>
                <a:t>- Recrutement </a:t>
              </a:r>
            </a:p>
            <a:p>
              <a:r>
                <a:rPr lang="fr-FR" altLang="fr-FR" sz="1867"/>
                <a:t>- Affectation des AESH dans les PIAL et les établissements</a:t>
              </a:r>
            </a:p>
            <a:p>
              <a:r>
                <a:rPr lang="fr-FR" altLang="fr-FR" sz="1867"/>
                <a:t>- Information aux AESH et aux PIAL des affectations</a:t>
              </a:r>
            </a:p>
          </p:txBody>
        </p:sp>
        <p:sp>
          <p:nvSpPr>
            <p:cNvPr id="43016" name="ZoneTexte 15"/>
            <p:cNvSpPr txBox="1">
              <a:spLocks noChangeArrowheads="1"/>
            </p:cNvSpPr>
            <p:nvPr/>
          </p:nvSpPr>
          <p:spPr bwMode="auto">
            <a:xfrm>
              <a:off x="3650453" y="3406087"/>
              <a:ext cx="6688182" cy="5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867"/>
                <a:t>- Validation de l’organisation proposée par le SEI</a:t>
              </a:r>
            </a:p>
            <a:p>
              <a:r>
                <a:rPr lang="fr-FR" altLang="fr-FR" sz="1867"/>
                <a:t>- Transmission au coordonnateur de cette organisation</a:t>
              </a:r>
            </a:p>
          </p:txBody>
        </p:sp>
        <p:sp>
          <p:nvSpPr>
            <p:cNvPr id="18" name="Flèche vers le bas 17"/>
            <p:cNvSpPr/>
            <p:nvPr/>
          </p:nvSpPr>
          <p:spPr>
            <a:xfrm>
              <a:off x="1774151" y="2712503"/>
              <a:ext cx="310023" cy="572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
          <p:nvSpPr>
            <p:cNvPr id="20" name="Flèche vers le bas 19"/>
            <p:cNvSpPr/>
            <p:nvPr/>
          </p:nvSpPr>
          <p:spPr>
            <a:xfrm>
              <a:off x="2753902" y="4172640"/>
              <a:ext cx="310023" cy="572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400"/>
            </a:p>
          </p:txBody>
        </p:sp>
        <p:sp>
          <p:nvSpPr>
            <p:cNvPr id="43019" name="ZoneTexte 21"/>
            <p:cNvSpPr txBox="1">
              <a:spLocks noChangeArrowheads="1"/>
            </p:cNvSpPr>
            <p:nvPr/>
          </p:nvSpPr>
          <p:spPr bwMode="auto">
            <a:xfrm>
              <a:off x="4534119" y="4780830"/>
              <a:ext cx="6908365" cy="85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1867"/>
                <a:t>- Organisation et mise en place des accompagnements au sein de son établissement en collaboration avec le coordonnateur</a:t>
              </a:r>
            </a:p>
            <a:p>
              <a:r>
                <a:rPr lang="fr-FR" altLang="fr-FR" sz="1867"/>
                <a:t>- Envoi des EDT des AESH au SEI et au Pilote du PIAL</a:t>
              </a:r>
            </a:p>
          </p:txBody>
        </p:sp>
      </p:grpSp>
      <p:sp>
        <p:nvSpPr>
          <p:cNvPr id="23" name="ZoneTexte 22"/>
          <p:cNvSpPr txBox="1"/>
          <p:nvPr>
            <p:custDataLst>
              <p:tags r:id="rId2"/>
            </p:custDataLst>
          </p:nvPr>
        </p:nvSpPr>
        <p:spPr>
          <a:xfrm>
            <a:off x="1543052" y="726018"/>
            <a:ext cx="8909049" cy="645583"/>
          </a:xfrm>
          <a:prstGeom prst="rect">
            <a:avLst/>
          </a:prstGeom>
        </p:spPr>
        <p:style>
          <a:lnRef idx="2">
            <a:schemeClr val="accent6"/>
          </a:lnRef>
          <a:fillRef idx="1">
            <a:schemeClr val="lt1"/>
          </a:fillRef>
          <a:effectRef idx="0">
            <a:schemeClr val="accent6"/>
          </a:effectRef>
          <a:fontRef idx="minor">
            <a:schemeClr val="dk1"/>
          </a:fontRef>
        </p:style>
        <p:txBody>
          <a:bodyPr lIns="91440" tIns="45720" rIns="91440" bIns="45720" anchor="ctr">
            <a:normAutofit/>
          </a:bodyPr>
          <a:lstStyle>
            <a:defPPr>
              <a:defRPr lang="en-US"/>
            </a:defPPr>
            <a:lvl1pPr>
              <a:spcBef>
                <a:spcPct val="0"/>
              </a:spcBef>
              <a:defRPr sz="3600"/>
            </a:lvl1pPr>
          </a:lstStyle>
          <a:p>
            <a:pPr>
              <a:defRPr/>
            </a:pPr>
            <a:r>
              <a:rPr lang="fr-FR" dirty="0"/>
              <a:t>Préparation de la rentrée</a:t>
            </a:r>
          </a:p>
        </p:txBody>
      </p:sp>
    </p:spTree>
    <p:extLst>
      <p:ext uri="{BB962C8B-B14F-4D97-AF65-F5344CB8AC3E}">
        <p14:creationId xmlns:p14="http://schemas.microsoft.com/office/powerpoint/2010/main" val="11385500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1"/>
</p:tagLst>
</file>

<file path=ppt/tags/tag112.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8"/>
</p:tagLst>
</file>

<file path=ppt/tags/tag18.xml><?xml version="1.0" encoding="utf-8"?>
<p:tagLst xmlns:a="http://schemas.openxmlformats.org/drawingml/2006/main" xmlns:r="http://schemas.openxmlformats.org/officeDocument/2006/relationships" xmlns:p="http://schemas.openxmlformats.org/presentationml/2006/main">
  <p:tag name="NUM" val="9"/>
</p:tagLst>
</file>

<file path=ppt/tags/tag19.xml><?xml version="1.0" encoding="utf-8"?>
<p:tagLst xmlns:a="http://schemas.openxmlformats.org/drawingml/2006/main" xmlns:r="http://schemas.openxmlformats.org/officeDocument/2006/relationships" xmlns:p="http://schemas.openxmlformats.org/presentationml/2006/main">
  <p:tag name="NUM" val="10"/>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1"/>
</p:tagLst>
</file>

<file path=ppt/tags/tag21.xml><?xml version="1.0" encoding="utf-8"?>
<p:tagLst xmlns:a="http://schemas.openxmlformats.org/drawingml/2006/main" xmlns:r="http://schemas.openxmlformats.org/officeDocument/2006/relationships" xmlns:p="http://schemas.openxmlformats.org/presentationml/2006/main">
  <p:tag name="NUM" val="12"/>
</p:tagLst>
</file>

<file path=ppt/tags/tag22.xml><?xml version="1.0" encoding="utf-8"?>
<p:tagLst xmlns:a="http://schemas.openxmlformats.org/drawingml/2006/main" xmlns:r="http://schemas.openxmlformats.org/officeDocument/2006/relationships" xmlns:p="http://schemas.openxmlformats.org/presentationml/2006/main">
  <p:tag name="NUM" val="13"/>
</p:tagLst>
</file>

<file path=ppt/tags/tag23.xml><?xml version="1.0" encoding="utf-8"?>
<p:tagLst xmlns:a="http://schemas.openxmlformats.org/drawingml/2006/main" xmlns:r="http://schemas.openxmlformats.org/officeDocument/2006/relationships" xmlns:p="http://schemas.openxmlformats.org/presentationml/2006/main">
  <p:tag name="NUM" val="14"/>
</p:tagLst>
</file>

<file path=ppt/tags/tag24.xml><?xml version="1.0" encoding="utf-8"?>
<p:tagLst xmlns:a="http://schemas.openxmlformats.org/drawingml/2006/main" xmlns:r="http://schemas.openxmlformats.org/officeDocument/2006/relationships" xmlns:p="http://schemas.openxmlformats.org/presentationml/2006/main">
  <p:tag name="NUM" val="15"/>
</p:tagLst>
</file>

<file path=ppt/tags/tag25.xml><?xml version="1.0" encoding="utf-8"?>
<p:tagLst xmlns:a="http://schemas.openxmlformats.org/drawingml/2006/main" xmlns:r="http://schemas.openxmlformats.org/officeDocument/2006/relationships" xmlns:p="http://schemas.openxmlformats.org/presentationml/2006/main">
  <p:tag name="NUM" val="16"/>
</p:tagLst>
</file>

<file path=ppt/tags/tag26.xml><?xml version="1.0" encoding="utf-8"?>
<p:tagLst xmlns:a="http://schemas.openxmlformats.org/drawingml/2006/main" xmlns:r="http://schemas.openxmlformats.org/officeDocument/2006/relationships" xmlns:p="http://schemas.openxmlformats.org/presentationml/2006/main">
  <p:tag name="NUM" val="17"/>
</p:tagLst>
</file>

<file path=ppt/tags/tag27.xml><?xml version="1.0" encoding="utf-8"?>
<p:tagLst xmlns:a="http://schemas.openxmlformats.org/drawingml/2006/main" xmlns:r="http://schemas.openxmlformats.org/officeDocument/2006/relationships" xmlns:p="http://schemas.openxmlformats.org/presentationml/2006/main">
  <p:tag name="NUM" val="18"/>
</p:tagLst>
</file>

<file path=ppt/tags/tag28.xml><?xml version="1.0" encoding="utf-8"?>
<p:tagLst xmlns:a="http://schemas.openxmlformats.org/drawingml/2006/main" xmlns:r="http://schemas.openxmlformats.org/officeDocument/2006/relationships" xmlns:p="http://schemas.openxmlformats.org/presentationml/2006/main">
  <p:tag name="NUM" val="19"/>
</p:tagLst>
</file>

<file path=ppt/tags/tag29.xml><?xml version="1.0" encoding="utf-8"?>
<p:tagLst xmlns:a="http://schemas.openxmlformats.org/drawingml/2006/main" xmlns:r="http://schemas.openxmlformats.org/officeDocument/2006/relationships" xmlns:p="http://schemas.openxmlformats.org/presentationml/2006/main">
  <p:tag name="NUM" val="20"/>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7"/>
</p:tagLst>
</file>

<file path=ppt/tags/tag48.xml><?xml version="1.0" encoding="utf-8"?>
<p:tagLst xmlns:a="http://schemas.openxmlformats.org/drawingml/2006/main" xmlns:r="http://schemas.openxmlformats.org/officeDocument/2006/relationships" xmlns:p="http://schemas.openxmlformats.org/presentationml/2006/main">
  <p:tag name="NUM" val="8"/>
</p:tagLst>
</file>

<file path=ppt/tags/tag49.xml><?xml version="1.0" encoding="utf-8"?>
<p:tagLst xmlns:a="http://schemas.openxmlformats.org/drawingml/2006/main" xmlns:r="http://schemas.openxmlformats.org/officeDocument/2006/relationships" xmlns:p="http://schemas.openxmlformats.org/presentationml/2006/main">
  <p:tag name="NUM" val="9"/>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0"/>
</p:tagLst>
</file>

<file path=ppt/tags/tag51.xml><?xml version="1.0" encoding="utf-8"?>
<p:tagLst xmlns:a="http://schemas.openxmlformats.org/drawingml/2006/main" xmlns:r="http://schemas.openxmlformats.org/officeDocument/2006/relationships" xmlns:p="http://schemas.openxmlformats.org/presentationml/2006/main">
  <p:tag name="NUM" val="11"/>
</p:tagLst>
</file>

<file path=ppt/tags/tag52.xml><?xml version="1.0" encoding="utf-8"?>
<p:tagLst xmlns:a="http://schemas.openxmlformats.org/drawingml/2006/main" xmlns:r="http://schemas.openxmlformats.org/officeDocument/2006/relationships" xmlns:p="http://schemas.openxmlformats.org/presentationml/2006/main">
  <p:tag name="NUM" val="12"/>
</p:tagLst>
</file>

<file path=ppt/tags/tag53.xml><?xml version="1.0" encoding="utf-8"?>
<p:tagLst xmlns:a="http://schemas.openxmlformats.org/drawingml/2006/main" xmlns:r="http://schemas.openxmlformats.org/officeDocument/2006/relationships" xmlns:p="http://schemas.openxmlformats.org/presentationml/2006/main">
  <p:tag name="NUM" val="13"/>
</p:tagLst>
</file>

<file path=ppt/tags/tag54.xml><?xml version="1.0" encoding="utf-8"?>
<p:tagLst xmlns:a="http://schemas.openxmlformats.org/drawingml/2006/main" xmlns:r="http://schemas.openxmlformats.org/officeDocument/2006/relationships" xmlns:p="http://schemas.openxmlformats.org/presentationml/2006/main">
  <p:tag name="NUM" val="14"/>
</p:tagLst>
</file>

<file path=ppt/tags/tag55.xml><?xml version="1.0" encoding="utf-8"?>
<p:tagLst xmlns:a="http://schemas.openxmlformats.org/drawingml/2006/main" xmlns:r="http://schemas.openxmlformats.org/officeDocument/2006/relationships" xmlns:p="http://schemas.openxmlformats.org/presentationml/2006/main">
  <p:tag name="NUM" val="15"/>
</p:tagLst>
</file>

<file path=ppt/tags/tag56.xml><?xml version="1.0" encoding="utf-8"?>
<p:tagLst xmlns:a="http://schemas.openxmlformats.org/drawingml/2006/main" xmlns:r="http://schemas.openxmlformats.org/officeDocument/2006/relationships" xmlns:p="http://schemas.openxmlformats.org/presentationml/2006/main">
  <p:tag name="NUM" val="16"/>
</p:tagLst>
</file>

<file path=ppt/tags/tag57.xml><?xml version="1.0" encoding="utf-8"?>
<p:tagLst xmlns:a="http://schemas.openxmlformats.org/drawingml/2006/main" xmlns:r="http://schemas.openxmlformats.org/officeDocument/2006/relationships" xmlns:p="http://schemas.openxmlformats.org/presentationml/2006/main">
  <p:tag name="NUM" val="17"/>
</p:tagLst>
</file>

<file path=ppt/tags/tag58.xml><?xml version="1.0" encoding="utf-8"?>
<p:tagLst xmlns:a="http://schemas.openxmlformats.org/drawingml/2006/main" xmlns:r="http://schemas.openxmlformats.org/officeDocument/2006/relationships" xmlns:p="http://schemas.openxmlformats.org/presentationml/2006/main">
  <p:tag name="NUM" val="18"/>
</p:tagLst>
</file>

<file path=ppt/tags/tag59.xml><?xml version="1.0" encoding="utf-8"?>
<p:tagLst xmlns:a="http://schemas.openxmlformats.org/drawingml/2006/main" xmlns:r="http://schemas.openxmlformats.org/officeDocument/2006/relationships" xmlns:p="http://schemas.openxmlformats.org/presentationml/2006/main">
  <p:tag name="NUM" val="19"/>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0"/>
</p:tagLst>
</file>

<file path=ppt/tags/tag61.xml><?xml version="1.0" encoding="utf-8"?>
<p:tagLst xmlns:a="http://schemas.openxmlformats.org/drawingml/2006/main" xmlns:r="http://schemas.openxmlformats.org/officeDocument/2006/relationships" xmlns:p="http://schemas.openxmlformats.org/presentationml/2006/main">
  <p:tag name="NUM" val="21"/>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9"/>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5"/>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TotalTime>
  <Words>2301</Words>
  <Application>Microsoft Office PowerPoint</Application>
  <PresentationFormat>Grand écran</PresentationFormat>
  <Paragraphs>240</Paragraphs>
  <Slides>33</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MS PGothic</vt:lpstr>
      <vt:lpstr>Arial</vt:lpstr>
      <vt:lpstr>Calibri</vt:lpstr>
      <vt:lpstr>Calibri Light</vt:lpstr>
      <vt:lpstr>Wingdings</vt:lpstr>
      <vt:lpstr>Thème Office</vt:lpstr>
      <vt:lpstr>Présentation PowerPoint</vt:lpstr>
      <vt:lpstr>Ecole Inclusive </vt:lpstr>
      <vt:lpstr>ARTICLE L.111-1 DU CODE DE L’ÉDUCATION</vt:lpstr>
      <vt:lpstr>Loi 2005-102 du 11 février 2005 </vt:lpstr>
      <vt:lpstr>Présentation PowerPoint</vt:lpstr>
      <vt:lpstr>Évolution des effectifs d’élèves accompagnés par un AESH</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élève perturbateur</vt:lpstr>
      <vt:lpstr>Présentation PowerPoint</vt:lpstr>
      <vt:lpstr>Situation complexe d’un élève : Quelles conséquences ?</vt:lpstr>
      <vt:lpstr>Présentation PowerPoint</vt:lpstr>
      <vt:lpstr>Éléments déclencheurs de la crise</vt:lpstr>
      <vt:lpstr>Quels conseils donnés ?</vt:lpstr>
      <vt:lpstr>Quelle posture avoir ? </vt:lpstr>
      <vt:lpstr>Une perspective systémique  </vt:lpstr>
      <vt:lpstr>Comment faire concrètement lorsqu’une crise éclate dans une classe ? </vt:lpstr>
      <vt:lpstr>Punitions et sanctions</vt:lpstr>
      <vt:lpstr>Protocole d’accompagnement des situations complexes (R21)  :</vt:lpstr>
      <vt:lpstr>EMAS: 4 pôles sur le département à la R21</vt:lpstr>
      <vt:lpstr>Les missions de l’EMAS:</vt:lpstr>
      <vt:lpstr>PAS </vt:lpstr>
      <vt:lpstr>Des ressources: </vt:lpstr>
      <vt:lpstr>CAP Ecole INCLUSIVE</vt:lpstr>
      <vt:lpstr>Sur la circonscription de Montbéliard 1: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superu</dc:creator>
  <cp:lastModifiedBy>superu</cp:lastModifiedBy>
  <cp:revision>50</cp:revision>
  <dcterms:created xsi:type="dcterms:W3CDTF">2021-06-25T14:55:20Z</dcterms:created>
  <dcterms:modified xsi:type="dcterms:W3CDTF">2021-06-29T13:48:57Z</dcterms:modified>
</cp:coreProperties>
</file>