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1" r:id="rId4"/>
    <p:sldId id="262" r:id="rId5"/>
    <p:sldId id="307" r:id="rId6"/>
    <p:sldId id="301" r:id="rId7"/>
    <p:sldId id="305" r:id="rId8"/>
    <p:sldId id="306" r:id="rId9"/>
    <p:sldId id="263" r:id="rId10"/>
    <p:sldId id="264" r:id="rId11"/>
    <p:sldId id="266" r:id="rId12"/>
    <p:sldId id="267" r:id="rId13"/>
    <p:sldId id="299" r:id="rId14"/>
    <p:sldId id="300" r:id="rId15"/>
    <p:sldId id="268" r:id="rId16"/>
    <p:sldId id="269" r:id="rId17"/>
    <p:sldId id="304" r:id="rId18"/>
    <p:sldId id="303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3" r:id="rId40"/>
    <p:sldId id="302" r:id="rId41"/>
    <p:sldId id="298" r:id="rId4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67964" autoAdjust="0"/>
  </p:normalViewPr>
  <p:slideViewPr>
    <p:cSldViewPr snapToGrid="0">
      <p:cViewPr varScale="1">
        <p:scale>
          <a:sx n="52" d="100"/>
          <a:sy n="52" d="100"/>
        </p:scale>
        <p:origin x="85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8740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defTabSz="914400">
              <a:lnSpc>
                <a:spcPct val="85000"/>
              </a:lnSpc>
            </a:pPr>
            <a:r>
              <a:rPr lang="en-US" sz="3500" b="0" u="none" strike="noStrike" spc="-49">
                <a:solidFill>
                  <a:srgbClr val="FFFFFF"/>
                </a:solidFill>
                <a:effectLst/>
                <a:uFillTx/>
                <a:latin typeface="Bodoni MT"/>
              </a:rPr>
              <a:t>Cliquez pour déplacer la diapo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23395" y="4925701"/>
            <a:ext cx="5786814" cy="466626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9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modifier le format des notes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3139189" cy="518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>
                <a:solidFill>
                  <a:srgbClr val="000000"/>
                </a:solidFill>
                <a:latin typeface="Calibri"/>
              </a:rPr>
              <a:t>&lt;en-tête&gt;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dt" idx="34"/>
          </p:nvPr>
        </p:nvSpPr>
        <p:spPr>
          <a:xfrm>
            <a:off x="4094415" y="1"/>
            <a:ext cx="3139189" cy="518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r>
              <a:rPr lang="fr-FR"/>
              <a:t>&lt;date/heure&gt;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ftr" idx="35"/>
          </p:nvPr>
        </p:nvSpPr>
        <p:spPr>
          <a:xfrm>
            <a:off x="0" y="9851750"/>
            <a:ext cx="3139189" cy="518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r>
              <a:rPr lang="fr-FR"/>
              <a:t>&lt;pied de page&gt;</a:t>
            </a:r>
          </a:p>
        </p:txBody>
      </p:sp>
      <p:sp>
        <p:nvSpPr>
          <p:cNvPr id="113" name="PlaceHolder 6"/>
          <p:cNvSpPr>
            <a:spLocks noGrp="1"/>
          </p:cNvSpPr>
          <p:nvPr>
            <p:ph type="sldNum" idx="36"/>
          </p:nvPr>
        </p:nvSpPr>
        <p:spPr>
          <a:xfrm>
            <a:off x="4094415" y="9851750"/>
            <a:ext cx="3139189" cy="518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6E097919-E4FA-4B74-BABC-67738F912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881939" rtl="0" eaLnBrk="1" latinLnBrk="0" hangingPunct="1">
      <a:lnSpc>
        <a:spcPct val="85000"/>
      </a:lnSpc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dationpluriel.org/etablissement/esat-dornans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r>
              <a:rPr lang="fr-FR" sz="1700" dirty="0">
                <a:solidFill>
                  <a:srgbClr val="000000"/>
                </a:solidFill>
                <a:latin typeface="Calibri"/>
              </a:rPr>
              <a:t>Présentation formation :  pour construire des connaissances géométriques en C1 voir C 2</a:t>
            </a:r>
          </a:p>
          <a:p>
            <a:pPr marL="0" indent="0">
              <a:buFontTx/>
              <a:buNone/>
            </a:pPr>
            <a:endParaRPr lang="fr-FR" sz="17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sz="17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sz="17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endParaRPr lang="fr-FR" sz="17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42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A07551E9-775D-4C52-B535-D8EB9EB85538}" type="slidenum">
              <a:rPr lang="fr-FR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endParaRPr lang="fr-FR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50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4A57152A-550E-484D-ADD6-E5F160F7755C}" type="slidenum">
              <a:rPr lang="fr-FR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Exploration des solides et des formes planes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Reconnaitre, nommer, trier, classer, manipuler des formes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Approche manipulative et sensorielle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On travaille visuellement et tactilement, par la manipulation d’objets, le jeu, l’exploration, l’encastrement, le tri — ce qui correspond au développement cognitif des jeunes enfants.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8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Le langage joue un rôle fondamental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Les élèves sont amenés à verbaliser leurs expériences, nommer les formes, décrire ce qu’ils observent — ce qui permet de construire des repères précis et de donner du sens. 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algn="just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L’enseignement de la 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Bodoni MT"/>
              </a:rPr>
              <a:t>géométrie en GS 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pose des fondations essentielles pour les apprentissages futurs en géométrie (cycles 2, 3 …) mais aussi pour le développement de la pensée spatiale, de la logique, du langage mathématique.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endParaRPr lang="fr-FR" sz="17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52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08D38926-0A98-4247-80D6-0040DD8B7579}" type="slidenum">
              <a:rPr lang="fr-FR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fr-FR" sz="16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Exploration des solides et des formes planes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Reconnaitre, nommer, trier, classer, manipuler des formes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6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Approche manipulative et sensorielle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On travaille visuellement et tactilement, par la manipulation d’objets, le jeu, l’exploration, l’encastrement, le tri — ce qui correspond au développement cognitif des jeunes enfants.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6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Le langage joue un rôle fondamental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Les élèves sont amenés à verbaliser leurs expériences, nommer les formes, décrire ce qu’ils observent — ce qui permet de construire des repères précis et de donner du sens. 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algn="just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L’enseignement de la </a:t>
            </a:r>
            <a:r>
              <a:rPr lang="fr-FR" sz="1600" b="0" u="none" strike="noStrike" dirty="0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Bodoni MT"/>
              </a:rPr>
              <a:t>géométrie en GS </a:t>
            </a:r>
            <a:r>
              <a:rPr lang="fr-FR" sz="16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pose des fondations essentielles pour les apprentissages futurs en géométrie (cycles 2, 3 …) mais aussi pour le développement de la pensée spatiale, de la logique, du langage mathématique.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endParaRPr lang="fr-FR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53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5A846B66-6561-44A6-A11F-68FBF369A13F}" type="slidenum">
              <a:rPr lang="fr-FR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0" y="787400"/>
            <a:ext cx="0" cy="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6E097919-E4FA-4B74-BABC-67738F912297}" type="slidenum">
              <a:rPr lang="fr-FR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803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0" y="787400"/>
            <a:ext cx="0" cy="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6E097919-E4FA-4B74-BABC-67738F912297}" type="slidenum">
              <a:rPr lang="fr-FR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75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endParaRPr lang="fr-FR" sz="17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54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3AE3C450-DE80-418C-8D20-8BA523CAC08F}" type="slidenum">
              <a:rPr lang="fr-FR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r>
              <a:rPr lang="fr-FR" sz="1700" dirty="0">
                <a:solidFill>
                  <a:srgbClr val="000000"/>
                </a:solidFill>
                <a:latin typeface="Calibri"/>
              </a:rPr>
              <a:t>Temps de réflexion par groupe</a:t>
            </a:r>
          </a:p>
        </p:txBody>
      </p:sp>
      <p:sp>
        <p:nvSpPr>
          <p:cNvPr id="254" name="PlaceHolder 3"/>
          <p:cNvSpPr>
            <a:spLocks noGrp="1"/>
          </p:cNvSpPr>
          <p:nvPr>
            <p:ph type="sldNum" idx="55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53051445-EBAA-4B2E-B6F8-EF720EB3C702}" type="slidenum">
              <a:rPr lang="fr-FR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6E097919-E4FA-4B74-BABC-67738F91229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710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r>
              <a:rPr lang="fr-FR" sz="1700" dirty="0">
                <a:solidFill>
                  <a:srgbClr val="000000"/>
                </a:solidFill>
                <a:latin typeface="Calibri"/>
              </a:rPr>
              <a:t>A conserver ou pas</a:t>
            </a:r>
          </a:p>
          <a:p>
            <a:endParaRPr lang="fr-FR" sz="1700" dirty="0">
              <a:solidFill>
                <a:srgbClr val="000000"/>
              </a:solidFill>
              <a:latin typeface="Calibri"/>
            </a:endParaRPr>
          </a:p>
          <a:p>
            <a:r>
              <a:rPr lang="fr-FR" sz="1700" dirty="0">
                <a:solidFill>
                  <a:srgbClr val="000000"/>
                </a:solidFill>
                <a:latin typeface="Calibri"/>
              </a:rPr>
              <a:t>PE ont emmener du matériel, laisser présenter leur matériel</a:t>
            </a:r>
          </a:p>
          <a:p>
            <a:endParaRPr lang="fr-FR" sz="1700" dirty="0">
              <a:solidFill>
                <a:srgbClr val="000000"/>
              </a:solidFill>
              <a:latin typeface="Calibri"/>
            </a:endParaRPr>
          </a:p>
          <a:p>
            <a:r>
              <a:rPr lang="fr-FR" sz="1700" dirty="0">
                <a:solidFill>
                  <a:srgbClr val="000000"/>
                </a:solidFill>
                <a:latin typeface="Calibri"/>
              </a:rPr>
              <a:t>Que Disque / Triangle / carré ?</a:t>
            </a:r>
          </a:p>
          <a:p>
            <a:endParaRPr lang="fr-FR" sz="17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55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53051445-EBAA-4B2E-B6F8-EF720EB3C702}" type="slidenum">
              <a:rPr lang="fr-FR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53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latin typeface="Calibri"/>
              </a:rPr>
              <a:t>Travaux du groupe de recherche action sur circo de Besançon qui propose un ensemble de situations à partir d’un matériel simple et original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latin typeface="Calibri"/>
              </a:rPr>
              <a:t>Appui TSD Brousseau et travaux de CELI, COUTAT et VENDRIA-MARECHAL (chercheuses Universités de Bordeaux et de Genève)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latin typeface="Calibri"/>
              </a:rPr>
              <a:t>Parallèle avec KLASMA</a:t>
            </a: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Distribuer les pièces aux enseignants</a:t>
            </a:r>
          </a:p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Leur laisser quelques minutes pour découvrir le matériel et réfléchir à la manière dont cela pourrait être utilisé.</a:t>
            </a:r>
          </a:p>
          <a:p>
            <a:pPr>
              <a:lnSpc>
                <a:spcPct val="100000"/>
              </a:lnSpc>
            </a:pP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Quels objectifs pourraient-on travailler à partir de ces formes géométriques ?</a:t>
            </a:r>
          </a:p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Parvenir à leur faire comprendre qu’il est plus intéressant de travailler les propriétés géométriques</a:t>
            </a:r>
          </a:p>
        </p:txBody>
      </p:sp>
      <p:sp>
        <p:nvSpPr>
          <p:cNvPr id="257" name="PlaceHolder 3"/>
          <p:cNvSpPr>
            <a:spLocks noGrp="1"/>
          </p:cNvSpPr>
          <p:nvPr>
            <p:ph type="sldNum" idx="56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DB39DA5E-415F-47B4-82A2-1B8EB4D7DCFB}" type="slidenum">
              <a:rPr lang="fr-FR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Num" idx="43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 defTabSz="440969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+mn-ea"/>
              </a:defRPr>
            </a:lvl1pPr>
          </a:lstStyle>
          <a:p>
            <a:fld id="{21C5944B-F7CC-409E-BE62-9DA37580FCDF}" type="slidenum">
              <a:rPr lang="fr-FR"/>
              <a:pPr/>
              <a:t>2</a:t>
            </a:fld>
            <a:endParaRPr lang="fr-FR"/>
          </a:p>
        </p:txBody>
      </p:sp>
      <p:sp>
        <p:nvSpPr>
          <p:cNvPr id="21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-136525" y="200025"/>
            <a:ext cx="6888163" cy="3875088"/>
          </a:xfrm>
          <a:prstGeom prst="rect">
            <a:avLst/>
          </a:prstGeom>
          <a:ln w="0">
            <a:noFill/>
          </a:ln>
        </p:spPr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160870" y="4346433"/>
            <a:ext cx="6293535" cy="5082126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alibri"/>
              </a:rPr>
              <a:t>Comprendre les enjeux de l’enseignement de la géométrie</a:t>
            </a:r>
            <a:endParaRPr lang="fr-FR" sz="1400" dirty="0">
              <a:solidFill>
                <a:srgbClr val="000000"/>
              </a:solidFill>
              <a:latin typeface="Calibri"/>
            </a:endParaRPr>
          </a:p>
          <a:p>
            <a:pPr marL="285762" indent="-285762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Développer la perception et la structuration spatiale</a:t>
            </a:r>
          </a:p>
          <a:p>
            <a:pPr marL="285762" indent="-285762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Construire les premiers concepts géométriques (prémices de l’abstraction)</a:t>
            </a:r>
          </a:p>
          <a:p>
            <a:pPr marL="285762" indent="-285762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Développer des compétences logiques et de classification, bases du raisonnement</a:t>
            </a:r>
          </a:p>
          <a:p>
            <a:pPr marL="285762" indent="-285762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Favoriser le langage mathématique et la verbalisation : communication et conceptualisation</a:t>
            </a:r>
          </a:p>
          <a:p>
            <a:pPr marL="285762" indent="-285762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Travailler la continuité vers le cycle 2</a:t>
            </a:r>
          </a:p>
          <a:p>
            <a:pPr marL="285762" indent="-285762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Nouveaux programmes</a:t>
            </a:r>
          </a:p>
          <a:p>
            <a:pPr>
              <a:lnSpc>
                <a:spcPct val="100000"/>
              </a:lnSpc>
            </a:pPr>
            <a:endParaRPr lang="fr-FR" sz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alibri"/>
              </a:rPr>
              <a:t>Pourquoi utiliser ce type de forme ? Comment peut-on les utiliser ?</a:t>
            </a:r>
            <a:endParaRPr lang="fr-FR" sz="1400" dirty="0">
              <a:solidFill>
                <a:srgbClr val="000000"/>
              </a:solidFill>
              <a:latin typeface="Calibri"/>
            </a:endParaRPr>
          </a:p>
          <a:p>
            <a:pPr marL="285762" indent="-285762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Découverte du matériel (laisser les PE manipuler les formes)</a:t>
            </a:r>
          </a:p>
          <a:p>
            <a:pPr marL="285762" indent="-285762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Laisser les PE réfléchir aux activités qu’on pourrait mener avec des formes comme celles-ci</a:t>
            </a:r>
          </a:p>
          <a:p>
            <a:pPr>
              <a:lnSpc>
                <a:spcPct val="100000"/>
              </a:lnSpc>
            </a:pPr>
            <a:endParaRPr lang="fr-FR" sz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alibri"/>
              </a:rPr>
              <a:t>Présentation de quelques situations :</a:t>
            </a:r>
            <a:endParaRPr lang="fr-FR" sz="1400" dirty="0">
              <a:solidFill>
                <a:srgbClr val="000000"/>
              </a:solidFill>
              <a:latin typeface="Calibri"/>
            </a:endParaRPr>
          </a:p>
          <a:p>
            <a:pPr marL="285762" indent="-285762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Situation 1 : Présentation des étapes 1 et 2 (vidéos)</a:t>
            </a:r>
          </a:p>
          <a:p>
            <a:pPr marL="285762" indent="-285762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Situation 2 : Familles à construire (à faire vivre) + photos qu’on a prises des différentes familles</a:t>
            </a:r>
          </a:p>
          <a:p>
            <a:pPr marL="285762" indent="-285762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400" dirty="0">
                <a:solidFill>
                  <a:srgbClr val="000000"/>
                </a:solidFill>
                <a:latin typeface="Calibri"/>
              </a:rPr>
              <a:t>Situation 3 : Formes à distance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« Qu’est-ce que vous remarquez au niveau des formes ? »</a:t>
            </a:r>
          </a:p>
          <a:p>
            <a:pPr>
              <a:lnSpc>
                <a:spcPct val="100000"/>
              </a:lnSpc>
            </a:pP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PE qui présente le matériel en introduisant les termes « formes » et « pochoirs ».</a:t>
            </a:r>
          </a:p>
          <a:p>
            <a:pPr>
              <a:lnSpc>
                <a:spcPct val="100000"/>
              </a:lnSpc>
            </a:pP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Elèves qui découvrent en manipulant une première fois les formes et les pochoirs.</a:t>
            </a:r>
          </a:p>
          <a:p>
            <a:pPr>
              <a:lnSpc>
                <a:spcPct val="100000"/>
              </a:lnSpc>
            </a:pP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 marL="171527" indent="-171527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Faire identifier les obstacles</a:t>
            </a:r>
          </a:p>
          <a:p>
            <a:pPr marL="171527" indent="-171527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Faire identifier les variables</a:t>
            </a:r>
          </a:p>
        </p:txBody>
      </p:sp>
      <p:sp>
        <p:nvSpPr>
          <p:cNvPr id="260" name="PlaceHolder 3"/>
          <p:cNvSpPr>
            <a:spLocks noGrp="1"/>
          </p:cNvSpPr>
          <p:nvPr>
            <p:ph type="sldNum" idx="57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B30ED784-B81A-4940-88CD-F999977C9A3C}" type="slidenum">
              <a:rPr lang="fr-FR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1662" cy="39116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rgbClr val="000000"/>
                </a:solidFill>
                <a:latin typeface="Calibri"/>
              </a:rPr>
              <a:t>47 formes différentes non prototypiques</a:t>
            </a:r>
          </a:p>
          <a:p>
            <a:pPr>
              <a:lnSpc>
                <a:spcPct val="100000"/>
              </a:lnSpc>
            </a:pPr>
            <a:endParaRPr lang="fr-FR" sz="18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rgbClr val="000000"/>
                </a:solidFill>
                <a:latin typeface="Calibri"/>
              </a:rPr>
              <a:t>Découverte du matériel</a:t>
            </a:r>
            <a:endParaRPr lang="fr-FR" sz="1800" dirty="0">
              <a:solidFill>
                <a:srgbClr val="000000"/>
              </a:solidFill>
              <a:latin typeface="Calibri"/>
            </a:endParaRPr>
          </a:p>
          <a:p>
            <a:pPr marL="171527" indent="-171527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dirty="0">
                <a:solidFill>
                  <a:srgbClr val="000000"/>
                </a:solidFill>
                <a:latin typeface="Calibri"/>
              </a:rPr>
              <a:t>Formes non prototypiques : faire émerger l’intérêt d’étudier ces formes planes avant les formes de base telles que le carré, le rectangle, …</a:t>
            </a:r>
          </a:p>
          <a:p>
            <a:pPr marL="171527" indent="-171527" defTabSz="91423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dirty="0">
                <a:solidFill>
                  <a:srgbClr val="000000"/>
                </a:solidFill>
                <a:latin typeface="Calibri"/>
                <a:ea typeface="Calibri"/>
              </a:rPr>
              <a:t>Permet de ne plus travailler sur une vision globale de la forme mais travailler sur les caractéristiques des formes par l’étude des propriétés.</a:t>
            </a:r>
            <a:endParaRPr lang="fr-FR" sz="1800" dirty="0">
              <a:solidFill>
                <a:srgbClr val="000000"/>
              </a:solidFill>
              <a:latin typeface="Calibri"/>
            </a:endParaRPr>
          </a:p>
          <a:p>
            <a:pPr marL="171527" indent="-171527" defTabSz="91423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dirty="0">
                <a:solidFill>
                  <a:srgbClr val="000000"/>
                </a:solidFill>
                <a:latin typeface="Calibri"/>
                <a:ea typeface="Calibri"/>
              </a:rPr>
              <a:t>6 cartes permettant de travailler du lexique mathématique (Côté, sommet, bords arrondi, concave, convexe, symétrique)</a:t>
            </a:r>
          </a:p>
          <a:p>
            <a:pPr marL="171527" indent="-171527" defTabSz="91423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FR" sz="1800" dirty="0">
              <a:solidFill>
                <a:srgbClr val="000000"/>
              </a:solidFill>
              <a:latin typeface="Calibri"/>
              <a:ea typeface="Calibri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2800" b="0" i="0" dirty="0">
                <a:solidFill>
                  <a:srgbClr val="636363"/>
                </a:solidFill>
                <a:effectLst/>
                <a:latin typeface="Source Sans Pro" panose="020F0502020204030204" pitchFamily="34" charset="0"/>
              </a:rPr>
              <a:t>Le kit Geom-47 : 32 euros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2800" b="0" i="0" dirty="0">
                <a:solidFill>
                  <a:srgbClr val="636363"/>
                </a:solidFill>
                <a:effectLst/>
                <a:latin typeface="Source Sans Pro" panose="020F0502020204030204" pitchFamily="34" charset="0"/>
              </a:rPr>
              <a:t>Le kit Geom-68 : 47 euros</a:t>
            </a:r>
          </a:p>
          <a:p>
            <a:pPr marL="171527" indent="-171527" defTabSz="91423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FR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58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7F3690DE-F688-440A-B8C0-A7A614583FB5}" type="slidenum">
              <a:rPr lang="fr-FR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1662" cy="39116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rgbClr val="000000"/>
                </a:solidFill>
                <a:latin typeface="Calibri"/>
              </a:rPr>
              <a:t>21 formes prototypiques</a:t>
            </a:r>
          </a:p>
          <a:p>
            <a:pPr>
              <a:lnSpc>
                <a:spcPct val="100000"/>
              </a:lnSpc>
            </a:pPr>
            <a:endParaRPr lang="fr-FR" sz="18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rgbClr val="000000"/>
                </a:solidFill>
                <a:latin typeface="Calibri"/>
              </a:rPr>
              <a:t>Découverte du matériel</a:t>
            </a:r>
            <a:endParaRPr lang="fr-FR" sz="1800" dirty="0">
              <a:solidFill>
                <a:srgbClr val="000000"/>
              </a:solidFill>
              <a:latin typeface="Calibri"/>
            </a:endParaRPr>
          </a:p>
          <a:p>
            <a:pPr marL="171527" indent="-171527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dirty="0">
                <a:solidFill>
                  <a:srgbClr val="000000"/>
                </a:solidFill>
                <a:latin typeface="Calibri"/>
              </a:rPr>
              <a:t>Formes non prototypiques : faire émerger l’intérêt d’étudier ces formes planes avant les formes de base telles que le carré, le rectangle, …</a:t>
            </a:r>
          </a:p>
          <a:p>
            <a:pPr marL="171527" indent="-171527" defTabSz="91423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dirty="0">
                <a:solidFill>
                  <a:srgbClr val="000000"/>
                </a:solidFill>
                <a:latin typeface="Calibri"/>
                <a:ea typeface="Calibri"/>
              </a:rPr>
              <a:t>Permet de ne plus travailler sur une vision globale de la forme mais travailler sur les caractéristiques des formes par l’étude des propriétés.</a:t>
            </a:r>
            <a:endParaRPr lang="fr-FR" sz="1800" dirty="0">
              <a:solidFill>
                <a:srgbClr val="000000"/>
              </a:solidFill>
              <a:latin typeface="Calibri"/>
            </a:endParaRPr>
          </a:p>
          <a:p>
            <a:pPr marL="171527" indent="-171527" defTabSz="91423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dirty="0">
                <a:solidFill>
                  <a:srgbClr val="000000"/>
                </a:solidFill>
                <a:latin typeface="Calibri"/>
                <a:ea typeface="Calibri"/>
              </a:rPr>
              <a:t>6 cartes permettant de travailler du lexique mathématique (Côté, sommet, bords arrondi, concave, convexe, symétrique)</a:t>
            </a:r>
          </a:p>
          <a:p>
            <a:pPr marL="171527" indent="-171527" defTabSz="91423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FR" sz="1800" dirty="0">
              <a:solidFill>
                <a:srgbClr val="000000"/>
              </a:solidFill>
              <a:latin typeface="Calibri"/>
              <a:ea typeface="Calibri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2800" b="0" i="0" dirty="0">
                <a:solidFill>
                  <a:srgbClr val="636363"/>
                </a:solidFill>
                <a:effectLst/>
                <a:latin typeface="Source Sans Pro" panose="020B0503030403020204" pitchFamily="34" charset="0"/>
              </a:rPr>
              <a:t>Le kit Geom-47 (+6) : 32 euros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2800" b="0" i="0" dirty="0">
                <a:solidFill>
                  <a:srgbClr val="636363"/>
                </a:solidFill>
                <a:effectLst/>
                <a:latin typeface="Source Sans Pro" panose="020B0503030403020204" pitchFamily="34" charset="0"/>
              </a:rPr>
              <a:t>Le kit Geom-68 (+6) : 47 euros</a:t>
            </a:r>
          </a:p>
          <a:p>
            <a:pPr marL="171527" indent="-171527" defTabSz="91423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FR" sz="1800" dirty="0">
              <a:solidFill>
                <a:srgbClr val="000000"/>
              </a:solidFill>
              <a:latin typeface="Calibri"/>
            </a:endParaRPr>
          </a:p>
          <a:p>
            <a:pPr marL="171527" indent="-171527" defTabSz="91423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0" i="0" dirty="0">
                <a:solidFill>
                  <a:srgbClr val="636363"/>
                </a:solidFill>
                <a:effectLst/>
                <a:latin typeface="Source Sans Pro" panose="020B0503030403020204" pitchFamily="34" charset="0"/>
              </a:rPr>
              <a:t>Le matériel est produit par notre association partenaire :</a:t>
            </a:r>
            <a:br>
              <a:rPr lang="fr-FR" sz="2800" dirty="0"/>
            </a:br>
            <a:r>
              <a:rPr lang="fr-FR" sz="2800" b="0" i="0" u="none" strike="noStrike" dirty="0">
                <a:effectLst/>
                <a:latin typeface="Source Sans Pro" panose="020B0503030403020204" pitchFamily="34" charset="0"/>
                <a:hlinkClick r:id="rId3"/>
              </a:rPr>
              <a:t>La Fondation Pluriel</a:t>
            </a:r>
            <a:endParaRPr lang="fr-FR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59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E5E66754-CC81-44E5-8CD4-D6F4E2EAE7B0}" type="slidenum">
              <a:rPr lang="fr-FR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Faire le lien avec les programmes.</a:t>
            </a:r>
          </a:p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Même si on n’entre pas par les formes prototypiques des programmes, on amène les élèves à réfléchir sur les propriétés</a:t>
            </a:r>
          </a:p>
          <a:p>
            <a:pPr>
              <a:lnSpc>
                <a:spcPct val="100000"/>
              </a:lnSpc>
            </a:pPr>
            <a:endParaRPr lang="fr-FR" sz="19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Quels objectifs pourraient-on travailler à partir de ces formes géométriques ?</a:t>
            </a:r>
          </a:p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Parvenir à leur faire comprendre qu’il est plus intéressant de travailler les propriétés géométriques</a:t>
            </a:r>
          </a:p>
        </p:txBody>
      </p:sp>
      <p:sp>
        <p:nvSpPr>
          <p:cNvPr id="269" name="PlaceHolder 3"/>
          <p:cNvSpPr>
            <a:spLocks noGrp="1"/>
          </p:cNvSpPr>
          <p:nvPr>
            <p:ph type="sldNum" idx="60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599C6542-05E0-4B79-AADA-9C2261EC4D6C}" type="slidenum">
              <a:rPr lang="fr-FR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Les élèves verbalisent leurs 1ères observations :</a:t>
            </a:r>
          </a:p>
          <a:p>
            <a:pPr marL="171527" indent="-171527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Ressemblances à des formes du quotidien (comme le cœur)</a:t>
            </a:r>
          </a:p>
          <a:p>
            <a:pPr marL="171527" indent="-171527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Apport lexical des élèves (arrondi)</a:t>
            </a:r>
          </a:p>
          <a:p>
            <a:pPr marL="171527" indent="-171527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Reformulation par le PE en utilisant le lexique spécifique (lignes courbes) attention ! Arrondie / lignes courbes (ex : spirale possède des lignes courbes, mais n’est pas arrondie en soit).</a:t>
            </a:r>
            <a:br>
              <a:rPr lang="fr-FR" sz="1900" dirty="0">
                <a:solidFill>
                  <a:srgbClr val="000000"/>
                </a:solidFill>
                <a:latin typeface="Calibri"/>
              </a:rPr>
            </a:br>
            <a:br>
              <a:rPr lang="fr-FR" sz="1900" dirty="0">
                <a:solidFill>
                  <a:srgbClr val="000000"/>
                </a:solidFill>
                <a:latin typeface="Calibri"/>
              </a:rPr>
            </a:br>
            <a:r>
              <a:rPr lang="fr-FR" sz="3200" b="1" dirty="0"/>
              <a:t>« arrondie » = impression générale</a:t>
            </a:r>
            <a:r>
              <a:rPr lang="fr-FR" sz="3200" dirty="0"/>
              <a:t>,</a:t>
            </a:r>
            <a:br>
              <a:rPr lang="fr-FR" sz="3200" dirty="0"/>
            </a:br>
            <a:r>
              <a:rPr lang="fr-FR" sz="3200" b="1" dirty="0"/>
              <a:t>« lignes courbes » = description technique des contours</a:t>
            </a:r>
            <a:r>
              <a:rPr lang="fr-FR" sz="3200" dirty="0"/>
              <a:t>.</a:t>
            </a:r>
            <a:endParaRPr lang="fr-FR" sz="1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61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61748E57-2701-4FB5-96CB-A39E0FBE0171}" type="slidenum">
              <a:rPr lang="fr-FR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L’enseignant reformule en apportant le vocabulaire spécifique : sommets, côtés, lignes courbes.</a:t>
            </a:r>
          </a:p>
        </p:txBody>
      </p:sp>
      <p:sp>
        <p:nvSpPr>
          <p:cNvPr id="275" name="PlaceHolder 3"/>
          <p:cNvSpPr>
            <a:spLocks noGrp="1"/>
          </p:cNvSpPr>
          <p:nvPr>
            <p:ph type="sldNum" idx="62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C402D9E8-702C-41F9-9A28-A09718A1147A}" type="slidenum">
              <a:rPr lang="fr-FR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Comment décrire une forme ?</a:t>
            </a:r>
          </a:p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Les élèves cherchent à verbaliser les indices qu’on peut prendre pour décrire une forme en réutilisant le vocabulaire appris.</a:t>
            </a:r>
          </a:p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L’enseignant redonne le bon vocabulaire au besoin.</a:t>
            </a:r>
          </a:p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Ici, le mot concave est apporté. Les élèves voit comme un creux.</a:t>
            </a:r>
          </a:p>
        </p:txBody>
      </p:sp>
      <p:sp>
        <p:nvSpPr>
          <p:cNvPr id="278" name="PlaceHolder 3"/>
          <p:cNvSpPr>
            <a:spLocks noGrp="1"/>
          </p:cNvSpPr>
          <p:nvPr>
            <p:ph type="sldNum" idx="63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168D9373-C14E-4D12-9840-BD1018C839B5}" type="slidenum">
              <a:rPr lang="fr-FR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r>
              <a:rPr lang="fr-FR" sz="1700" dirty="0">
                <a:solidFill>
                  <a:srgbClr val="000000"/>
                </a:solidFill>
                <a:latin typeface="Calibri"/>
              </a:rPr>
              <a:t>Nombre d’essais pour trouver la bonne forme.</a:t>
            </a:r>
          </a:p>
        </p:txBody>
      </p:sp>
      <p:sp>
        <p:nvSpPr>
          <p:cNvPr id="281" name="PlaceHolder 3"/>
          <p:cNvSpPr>
            <a:spLocks noGrp="1"/>
          </p:cNvSpPr>
          <p:nvPr>
            <p:ph type="sldNum" idx="64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D29082FC-FF0D-4AA7-8AFC-858B226E1351}" type="slidenum">
              <a:rPr lang="fr-FR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4Quelle est l’activité de l’élève et de l’enseignant ?</a:t>
            </a:r>
          </a:p>
          <a:p>
            <a:pPr>
              <a:lnSpc>
                <a:spcPct val="100000"/>
              </a:lnSpc>
            </a:pP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Vidéo à séquencer (voir séquençage Maggy)</a:t>
            </a:r>
          </a:p>
        </p:txBody>
      </p:sp>
      <p:sp>
        <p:nvSpPr>
          <p:cNvPr id="287" name="PlaceHolder 3"/>
          <p:cNvSpPr>
            <a:spLocks noGrp="1"/>
          </p:cNvSpPr>
          <p:nvPr>
            <p:ph type="sldNum" idx="66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847BB1F6-F5E4-4DAD-9595-1872D889FF47}" type="slidenum">
              <a:rPr lang="fr-FR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0000"/>
                </a:solidFill>
                <a:latin typeface="Calibri"/>
              </a:rPr>
              <a:t>Faire le bilan de la séance 1 = situation de référence (synthèse)</a:t>
            </a: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0000"/>
                </a:solidFill>
                <a:latin typeface="Calibri"/>
              </a:rPr>
              <a:t>Etape 1 (Les PE l’ont fait en amont de la présentation de cette séquence)</a:t>
            </a: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 marL="171527" indent="-171527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Découverte libre des formes</a:t>
            </a:r>
          </a:p>
          <a:p>
            <a:pPr marL="171527" indent="-171527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Inviter les élèves à encastrer les formes et pochoirs</a:t>
            </a:r>
          </a:p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« Quel lexique peut-on amener à partir de ces formes ? »</a:t>
            </a:r>
          </a:p>
          <a:p>
            <a:pPr>
              <a:lnSpc>
                <a:spcPct val="100000"/>
              </a:lnSpc>
            </a:pP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900" b="1" dirty="0">
                <a:solidFill>
                  <a:srgbClr val="000000"/>
                </a:solidFill>
                <a:latin typeface="Calibri"/>
              </a:rPr>
              <a:t>Etape 2</a:t>
            </a: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 marL="171527" indent="-171527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Chaque élève a 2 essais pour associer la forme et le pochoir (Pas de mise à distance, l’élève a les formes et les pochoirs sous les yeux.)</a:t>
            </a:r>
          </a:p>
          <a:p>
            <a:pPr marL="171527" indent="-171527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En limitant à 2 essais par pochoir, on oblige l’élève à observer plus finement la forme à encastrer en prenant des indices (donc en recherchant visuellement quelques caractéristiques même si le lexique utilisé n’est pas encore tout à fait mathématique).</a:t>
            </a:r>
          </a:p>
          <a:p>
            <a:pPr>
              <a:lnSpc>
                <a:spcPct val="100000"/>
              </a:lnSpc>
            </a:pPr>
            <a:endParaRPr lang="fr-FR" sz="1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67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A2199133-2411-4516-A061-A01683FDDE1A}" type="slidenum">
              <a:rPr lang="fr-FR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endParaRPr lang="fr-FR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47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C45900D4-389D-4CCD-9040-9A4F8E360D61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Caractéristiques : bords plats et arrondis (côtés), sommets</a:t>
            </a:r>
          </a:p>
        </p:txBody>
      </p:sp>
      <p:sp>
        <p:nvSpPr>
          <p:cNvPr id="293" name="PlaceHolder 3"/>
          <p:cNvSpPr>
            <a:spLocks noGrp="1"/>
          </p:cNvSpPr>
          <p:nvPr>
            <p:ph type="sldNum" idx="68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A4E014B2-32EA-441A-AF00-A13D15757B28}" type="slidenum">
              <a:rPr lang="fr-FR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endParaRPr lang="fr-FR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69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29FCB189-0590-407C-A597-3AC84EBAD8A3}" type="slidenum">
              <a:rPr lang="fr-FR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endParaRPr lang="fr-FR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70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4C9F1342-0276-4DDA-98EB-72832A091836}" type="slidenum">
              <a:rPr lang="fr-FR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endParaRPr lang="fr-FR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sldNum" idx="71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D1B0716E-ADDB-45FF-9016-CD3E253FA450}" type="slidenum">
              <a:rPr lang="fr-FR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endParaRPr lang="fr-FR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sldNum" idx="72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3AE3CB4F-5BC0-490E-8116-03AFA1B3B65C}" type="slidenum">
              <a:rPr lang="fr-FR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endParaRPr lang="fr-FR" sz="17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sldNum" idx="73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C5CE2663-C080-4A14-93ED-E6FFF8D7EA05}" type="slidenum">
              <a:rPr lang="fr-FR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En quoi la mise à distance modifie l’activité de l’élève ?</a:t>
            </a:r>
          </a:p>
          <a:p>
            <a:pPr>
              <a:lnSpc>
                <a:spcPct val="100000"/>
              </a:lnSpc>
            </a:pPr>
            <a:endParaRPr lang="fr-FR" sz="19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Quelles sont les variables qu’on peut proposer  pour amener l’élève à aller davantage sur les propriétés</a:t>
            </a:r>
          </a:p>
        </p:txBody>
      </p:sp>
      <p:sp>
        <p:nvSpPr>
          <p:cNvPr id="311" name="PlaceHolder 3"/>
          <p:cNvSpPr>
            <a:spLocks noGrp="1"/>
          </p:cNvSpPr>
          <p:nvPr>
            <p:ph type="sldNum" idx="74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B30E3340-5176-4F8E-95F4-0FCC320DE0F5}" type="slidenum">
              <a:rPr lang="fr-FR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En quoi la mise à distance modifie l’activité de l’élève ?</a:t>
            </a:r>
          </a:p>
          <a:p>
            <a:pPr>
              <a:lnSpc>
                <a:spcPct val="100000"/>
              </a:lnSpc>
            </a:pPr>
            <a:endParaRPr lang="fr-FR" sz="19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Quelles sont les variables qu’on peut proposer  pour amener l’élève à aller davantage sur les propriétés</a:t>
            </a:r>
          </a:p>
        </p:txBody>
      </p:sp>
      <p:sp>
        <p:nvSpPr>
          <p:cNvPr id="314" name="PlaceHolder 3"/>
          <p:cNvSpPr>
            <a:spLocks noGrp="1"/>
          </p:cNvSpPr>
          <p:nvPr>
            <p:ph type="sldNum" idx="75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11EE18C3-DFA1-4F5B-ABC8-8D84DEC49CD5}" type="slidenum">
              <a:rPr lang="fr-FR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En quoi la mise à distance modifie l’activité de l’élève ?</a:t>
            </a:r>
          </a:p>
          <a:p>
            <a:pPr>
              <a:lnSpc>
                <a:spcPct val="100000"/>
              </a:lnSpc>
            </a:pPr>
            <a:endParaRPr lang="fr-FR" sz="19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Quelles sont les variables qu’on peut proposer  pour amener l’élève à aller davantage sur les propriétés</a:t>
            </a:r>
          </a:p>
        </p:txBody>
      </p:sp>
      <p:sp>
        <p:nvSpPr>
          <p:cNvPr id="317" name="PlaceHolder 3"/>
          <p:cNvSpPr>
            <a:spLocks noGrp="1"/>
          </p:cNvSpPr>
          <p:nvPr>
            <p:ph type="sldNum" idx="76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ECA464EE-F7B5-424A-9E8D-77E9A5106BEC}" type="slidenum">
              <a:rPr lang="fr-FR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157163"/>
            <a:ext cx="5992812" cy="337185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226664" y="3578265"/>
            <a:ext cx="6344172" cy="6191080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100" b="1" u="sng">
                <a:solidFill>
                  <a:srgbClr val="000000"/>
                </a:solidFill>
                <a:latin typeface="Calibri"/>
              </a:rPr>
              <a:t>Situation 6 : Qui est-ce ?</a:t>
            </a: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S’appuyer sur des </a:t>
            </a:r>
            <a:r>
              <a:rPr lang="fr-FR" sz="1100" u="sng">
                <a:solidFill>
                  <a:srgbClr val="000000"/>
                </a:solidFill>
                <a:latin typeface="Calibri"/>
              </a:rPr>
              <a:t>vidéos</a:t>
            </a:r>
            <a:r>
              <a:rPr lang="fr-FR" sz="1100">
                <a:solidFill>
                  <a:srgbClr val="000000"/>
                </a:solidFill>
                <a:latin typeface="Calibri"/>
              </a:rPr>
              <a:t> de classe  pour faire émerger les gestes pro et l’importance de la verbalisation</a:t>
            </a:r>
          </a:p>
          <a:p>
            <a:pPr>
              <a:lnSpc>
                <a:spcPct val="100000"/>
              </a:lnSpc>
            </a:pP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100" u="sng">
                <a:solidFill>
                  <a:srgbClr val="000000"/>
                </a:solidFill>
                <a:latin typeface="Calibri"/>
              </a:rPr>
              <a:t>Matériel</a:t>
            </a: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• Document à projeter : Planches photos de 10 pièces. Chaque pièce est désignée par une lettre de l’alphabet</a:t>
            </a: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• Légende précisant les caractéristiques géométriques des formes ou pictogrammes individuels</a:t>
            </a: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• 1 ardoise par élève</a:t>
            </a:r>
          </a:p>
          <a:p>
            <a:pPr>
              <a:lnSpc>
                <a:spcPct val="100000"/>
              </a:lnSpc>
            </a:pP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100" u="sng">
                <a:solidFill>
                  <a:srgbClr val="000000"/>
                </a:solidFill>
                <a:latin typeface="Calibri"/>
              </a:rPr>
              <a:t>Objectifs</a:t>
            </a: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Développer le langage descriptif et la communication orale en retrouvant la forme choisie par l’enseignant ou l’élève.</a:t>
            </a:r>
          </a:p>
          <a:p>
            <a:pPr>
              <a:lnSpc>
                <a:spcPct val="100000"/>
              </a:lnSpc>
            </a:pP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100" u="sng">
                <a:solidFill>
                  <a:srgbClr val="000000"/>
                </a:solidFill>
                <a:latin typeface="Calibri"/>
              </a:rPr>
              <a:t>Dispositif et activité</a:t>
            </a: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Une dizaine d’élèves regroupés autour du tableau. La planche est affichée au tableau. Les élèves disposent d’une ardoise, d’un feutre et d’un chiffon.</a:t>
            </a:r>
          </a:p>
          <a:p>
            <a:pPr>
              <a:lnSpc>
                <a:spcPct val="100000"/>
              </a:lnSpc>
            </a:pP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100" u="sng">
                <a:solidFill>
                  <a:srgbClr val="000000"/>
                </a:solidFill>
                <a:latin typeface="Calibri"/>
              </a:rPr>
              <a:t>Déroulement</a:t>
            </a: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Au préalable, des activités de tri auront été réalisées.</a:t>
            </a:r>
          </a:p>
          <a:p>
            <a:pPr>
              <a:lnSpc>
                <a:spcPct val="100000"/>
              </a:lnSpc>
            </a:pPr>
            <a:r>
              <a:rPr lang="fr-FR" sz="1100" b="1">
                <a:solidFill>
                  <a:srgbClr val="000000"/>
                </a:solidFill>
                <a:latin typeface="Calibri"/>
              </a:rPr>
              <a:t>Étape 1</a:t>
            </a:r>
            <a:r>
              <a:rPr lang="fr-FR" sz="1100">
                <a:solidFill>
                  <a:srgbClr val="000000"/>
                </a:solidFill>
                <a:latin typeface="Calibri"/>
              </a:rPr>
              <a:t> :</a:t>
            </a: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Rmq : Donner du sens à la situation et créer du lien par rapport aux situations précédentes</a:t>
            </a:r>
          </a:p>
          <a:p>
            <a:pPr>
              <a:lnSpc>
                <a:spcPct val="100000"/>
              </a:lnSpc>
            </a:pP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100" u="sng">
                <a:solidFill>
                  <a:srgbClr val="000000"/>
                </a:solidFill>
                <a:latin typeface="Calibri"/>
              </a:rPr>
              <a:t>Phase 1</a:t>
            </a:r>
            <a:r>
              <a:rPr lang="fr-FR" sz="1100">
                <a:solidFill>
                  <a:srgbClr val="000000"/>
                </a:solidFill>
                <a:latin typeface="Calibri"/>
              </a:rPr>
              <a:t> : L’enseignant choisit une forme, la fait deviner aux élèves en désignant ses caractéristiques géométriques.</a:t>
            </a: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« Je suis une forme concave, j’ai 2 côtés et 2 arrondis ».</a:t>
            </a: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Les caractéristiques sont cochées au fur et à mesure sur la légende pour faciliter la mémorisation.</a:t>
            </a:r>
          </a:p>
          <a:p>
            <a:pPr>
              <a:lnSpc>
                <a:spcPct val="100000"/>
              </a:lnSpc>
            </a:pPr>
            <a:r>
              <a:rPr lang="fr-FR" sz="1100" u="sng">
                <a:solidFill>
                  <a:srgbClr val="000000"/>
                </a:solidFill>
                <a:latin typeface="Calibri"/>
              </a:rPr>
              <a:t>Phase 2 </a:t>
            </a:r>
            <a:r>
              <a:rPr lang="fr-FR" sz="1100">
                <a:solidFill>
                  <a:srgbClr val="000000"/>
                </a:solidFill>
                <a:latin typeface="Calibri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Lorsque les élèves ont la réponse, ils écrivent la lettre correspondant à la forme sur leur ardoise. Chacun énonce sa solution.</a:t>
            </a:r>
          </a:p>
          <a:p>
            <a:pPr>
              <a:lnSpc>
                <a:spcPct val="100000"/>
              </a:lnSpc>
            </a:pPr>
            <a:r>
              <a:rPr lang="fr-FR" sz="1100" u="sng">
                <a:solidFill>
                  <a:srgbClr val="000000"/>
                </a:solidFill>
                <a:latin typeface="Calibri"/>
              </a:rPr>
              <a:t>Phase 3</a:t>
            </a: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S’en suit une discussion pour valider ou non les propositions de chacun. Selon les caractéristiques données et les formes sélectionnées, une ou plusieurs réponses sont possibles</a:t>
            </a:r>
          </a:p>
          <a:p>
            <a:pPr>
              <a:lnSpc>
                <a:spcPct val="100000"/>
              </a:lnSpc>
            </a:pP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100" b="1">
                <a:solidFill>
                  <a:srgbClr val="000000"/>
                </a:solidFill>
                <a:latin typeface="Calibri"/>
              </a:rPr>
              <a:t>Étape 2 </a:t>
            </a:r>
            <a:r>
              <a:rPr lang="fr-FR" sz="1100">
                <a:solidFill>
                  <a:srgbClr val="000000"/>
                </a:solidFill>
                <a:latin typeface="Calibri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Variables didactiques</a:t>
            </a: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• Un élève fait deviner la forme à ses camarades.</a:t>
            </a:r>
          </a:p>
          <a:p>
            <a:pPr>
              <a:lnSpc>
                <a:spcPct val="100000"/>
              </a:lnSpc>
            </a:pPr>
            <a:r>
              <a:rPr lang="fr-FR" sz="1100">
                <a:solidFill>
                  <a:srgbClr val="000000"/>
                </a:solidFill>
                <a:latin typeface="Calibri"/>
              </a:rPr>
              <a:t>• Chercher à minimiser le nombre de questions permettant de trouver la bonne forme</a:t>
            </a:r>
          </a:p>
          <a:p>
            <a:pPr>
              <a:lnSpc>
                <a:spcPct val="100000"/>
              </a:lnSpc>
            </a:pP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110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11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sldNum" idx="79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62A0B486-3218-4485-AF33-8098978F3D78}" type="slidenum">
              <a:rPr lang="fr-FR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1662" cy="391160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49297" y="4305231"/>
            <a:ext cx="6344172" cy="55185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 marL="342706" indent="-342706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Développer la perception et la structuration spatiale</a:t>
            </a: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Par la manipulation, les élèves développent leur perception de l’espace</a:t>
            </a: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Repérer, comparer, classifier, …</a:t>
            </a: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Construire une représentation mentale de l’espace</a:t>
            </a:r>
          </a:p>
          <a:p>
            <a:pPr algn="just">
              <a:lnSpc>
                <a:spcPct val="100000"/>
              </a:lnSpc>
            </a:pP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342706" indent="-342706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Construire les premiers concepts géométriques (prémices de l’abstraction)</a:t>
            </a: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Faire apprendre les propriétés géométriques (forme, nombre de côtés, sommet, …) par le tri, le classement et la manipulation</a:t>
            </a: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Passer de l’objet matériel vers une forme abstraite</a:t>
            </a: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Introduire les solides pour élargir la compréhension de l’espace en 3D</a:t>
            </a:r>
          </a:p>
          <a:p>
            <a:pPr algn="just">
              <a:lnSpc>
                <a:spcPct val="100000"/>
              </a:lnSpc>
            </a:pP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342706" indent="-342706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Développer des compétences logiques et de classification (bases du raisonnement)</a:t>
            </a: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Trier, classer, regrouper selon des critères géométriques (différent d’autres critères tel que la couleur, la taille, les matériaux, …)</a:t>
            </a: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Décrire, comparer, établir des relations</a:t>
            </a: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Varier les configurations et orientations des formes pour éviter que les élèves se basent sur des indices perceptifs superficiels plutôt que sur les propriétés géométriques (flexibilité cognitive)</a:t>
            </a:r>
          </a:p>
          <a:p>
            <a:pPr algn="just">
              <a:lnSpc>
                <a:spcPct val="100000"/>
              </a:lnSpc>
            </a:pP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342706" indent="-342706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Favoriser le langage mathématique et la verbalisation (communication et conceptualisation)</a:t>
            </a: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Travailler le lexique géométrique = vocabulaire spécifique</a:t>
            </a: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Un vocabulaire précis et partagé facilite l’entrée dans des concepts plus formels</a:t>
            </a: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PE doit être modélisant et employer un lexique rigoureux</a:t>
            </a:r>
          </a:p>
          <a:p>
            <a:pPr algn="just">
              <a:lnSpc>
                <a:spcPct val="100000"/>
              </a:lnSpc>
            </a:pP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342706" indent="-342706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Préparer la continuité vers le cycle élémentaire et le développement d’une culture mathématique </a:t>
            </a: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171527" indent="-171527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L’enseignement à la maternelle prépare l’élève à aborder plus tard la géométrie instrumentée, la mesure, les tracés, la symétrie. (PERCEPTIVE / INSTRUMENTEE / DEDUCTIVE)</a:t>
            </a:r>
          </a:p>
          <a:p>
            <a:pPr algn="just">
              <a:lnSpc>
                <a:spcPct val="100000"/>
              </a:lnSpc>
            </a:pP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342706" indent="-342706" algn="just" defTabSz="91423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Enjeu pédagogique et didactique</a:t>
            </a: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171527" indent="-171527" algn="just" defTabSz="914230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Proposer des activités variées, sensorielles, concrètes pour que les élèves d’approprient les formes, les solides, l’espace, à travers l’action, le toucher et la découverte</a:t>
            </a:r>
          </a:p>
        </p:txBody>
      </p:sp>
      <p:sp>
        <p:nvSpPr>
          <p:cNvPr id="233" name="PlaceHolder 3"/>
          <p:cNvSpPr>
            <a:spLocks noGrp="1"/>
          </p:cNvSpPr>
          <p:nvPr>
            <p:ph type="sldNum" idx="48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EFAF2094-584B-4ECE-89AA-EF1D766528AD}" type="slidenum">
              <a:rPr lang="fr-FR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 dirty="0">
                <a:solidFill>
                  <a:srgbClr val="000000"/>
                </a:solidFill>
                <a:latin typeface="Calibri"/>
              </a:rPr>
              <a:t>A conserver ou pas</a:t>
            </a:r>
          </a:p>
        </p:txBody>
      </p:sp>
      <p:sp>
        <p:nvSpPr>
          <p:cNvPr id="338" name="PlaceHolder 3"/>
          <p:cNvSpPr>
            <a:spLocks noGrp="1"/>
          </p:cNvSpPr>
          <p:nvPr>
            <p:ph type="sldNum" idx="83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6DD9C291-70D0-472E-A326-7416020D6C1B}" type="slidenum">
              <a:rPr lang="fr-FR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498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900">
                <a:solidFill>
                  <a:srgbClr val="000000"/>
                </a:solidFill>
                <a:latin typeface="Calibri"/>
              </a:rPr>
              <a:t>Pour faire synthèse aux situations et montrer le site internet</a:t>
            </a:r>
          </a:p>
        </p:txBody>
      </p:sp>
      <p:sp>
        <p:nvSpPr>
          <p:cNvPr id="341" name="PlaceHolder 3"/>
          <p:cNvSpPr>
            <a:spLocks noGrp="1"/>
          </p:cNvSpPr>
          <p:nvPr>
            <p:ph type="sldNum" idx="84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FA3FF9D5-2FFA-417B-8512-E95C2D46E989}" type="slidenum">
              <a:rPr lang="fr-FR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RANGER ? Selon un rang / ordre…. (croissant, alphabétique, etc.)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6E097919-E4FA-4B74-BABC-67738F91229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87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1662" cy="391160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49297" y="4305231"/>
            <a:ext cx="6344172" cy="55185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 marL="342706" indent="-342706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Perceptive : reconnaître une figure par ce qu’on voit, son allure globale (parallèle avec Subitizing)</a:t>
            </a:r>
          </a:p>
          <a:p>
            <a:pPr marL="342706" marR="0" lvl="0" indent="-342706" algn="just" defTabSz="88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"/>
              <a:tabLst/>
              <a:defRPr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Discursive : décrire une figure avec des mots et des propriétés.</a:t>
            </a:r>
          </a:p>
          <a:p>
            <a:pPr marL="342706" indent="-342706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Opératoire : agir sur la figure (manipuler, déplacer, transformer).</a:t>
            </a:r>
          </a:p>
          <a:p>
            <a:pPr marL="342706" indent="-342706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Séquentielle : construire une figure en suivant des étapes ordonnées.</a:t>
            </a:r>
          </a:p>
          <a:p>
            <a:pPr marL="342706" indent="-342706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342706" indent="-342706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endParaRPr lang="fr-FR" sz="1100" dirty="0">
              <a:solidFill>
                <a:srgbClr val="000000"/>
              </a:solidFill>
              <a:latin typeface="Calibri"/>
            </a:endParaRPr>
          </a:p>
          <a:p>
            <a:pPr marL="342706" indent="-342706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Exemple situation retrouver une forme dans un sac selon modèle visuel : principalement PERCEPTIVE (même si haptique, pas du tt opératoire), mais également SEQUENTIELLE car perçue au fur et à mesure du toucher…</a:t>
            </a:r>
          </a:p>
        </p:txBody>
      </p:sp>
      <p:sp>
        <p:nvSpPr>
          <p:cNvPr id="233" name="PlaceHolder 3"/>
          <p:cNvSpPr>
            <a:spLocks noGrp="1"/>
          </p:cNvSpPr>
          <p:nvPr>
            <p:ph type="sldNum" idx="48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EFAF2094-584B-4ECE-89AA-EF1D766528AD}" type="slidenum">
              <a:rPr lang="fr-FR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09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APPREHENSION OPERATOIRE, nécessaire en arrivant au CP</a:t>
            </a:r>
          </a:p>
          <a:p>
            <a:endParaRPr lang="fr-FR" dirty="0"/>
          </a:p>
          <a:p>
            <a:r>
              <a:rPr lang="fr-FR" dirty="0"/>
              <a:t>Eval Nationales CP ET AUSSI CE1 sept 2025</a:t>
            </a:r>
          </a:p>
          <a:p>
            <a:endParaRPr lang="fr-FR" dirty="0"/>
          </a:p>
          <a:p>
            <a:r>
              <a:rPr lang="fr-FR" dirty="0"/>
              <a:t>[Montrer aux élèves les deux formes de l’exemple.] </a:t>
            </a:r>
          </a:p>
          <a:p>
            <a:r>
              <a:rPr lang="fr-FR" dirty="0"/>
              <a:t>Observez les deux formes en haut. Quand on assemble ces deux formes, on obtient une autre forme. Pour répondre, entourez la forme que l’on obtient en assemblant ces deux formes.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6E097919-E4FA-4B74-BABC-67738F91229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6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Eval Nationales CP ET AUSSI CE1 sept 2025</a:t>
            </a:r>
          </a:p>
          <a:p>
            <a:endParaRPr lang="fr-FR" dirty="0"/>
          </a:p>
          <a:p>
            <a:r>
              <a:rPr lang="fr-FR" dirty="0"/>
              <a:t>[Montrer aux élèves les deux formes de l’exemple.] </a:t>
            </a:r>
          </a:p>
          <a:p>
            <a:r>
              <a:rPr lang="fr-FR" dirty="0"/>
              <a:t>Observez les deux formes en haut. Quand on assemble ces deux formes, on obtient une autre forme. Pour répondre, entourez la forme que l’on obtient en assemblant ces deux formes.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6E097919-E4FA-4B74-BABC-67738F91229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239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8" y="247650"/>
            <a:ext cx="6950075" cy="3910013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8952" y="4435120"/>
            <a:ext cx="6344172" cy="4806984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t">
            <a:noAutofit/>
          </a:bodyPr>
          <a:lstStyle/>
          <a:p>
            <a:pPr algn="l" defTabSz="457200">
              <a:lnSpc>
                <a:spcPct val="100000"/>
              </a:lnSpc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Progressivité des apprentissages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l" defTabSz="457200">
              <a:lnSpc>
                <a:spcPct val="100000"/>
              </a:lnSpc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Faire vivre des situations de manipulations, de jeu, de tri, d’encastrements, d’empreintes, de puzzles, de construction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l" defTabSz="457200">
              <a:lnSpc>
                <a:spcPct val="100000"/>
              </a:lnSpc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Représentations variées (flexibilité cognitive)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l" defTabSz="457200">
              <a:lnSpc>
                <a:spcPct val="100000"/>
              </a:lnSpc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Utilisation d’un vocabulaire précis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l" defTabSz="457200">
              <a:lnSpc>
                <a:spcPct val="100000"/>
              </a:lnSpc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Temps de verbalisation, d’échange, de réflexion collective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l" defTabSz="457200">
              <a:lnSpc>
                <a:spcPct val="100000"/>
              </a:lnSpc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Importance de la classification, de la structuration et de l’organisation mentale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l"/>
            <a:endParaRPr lang="fr-FR" sz="17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49"/>
          </p:nvPr>
        </p:nvSpPr>
        <p:spPr>
          <a:xfrm>
            <a:off x="3850527" y="9428558"/>
            <a:ext cx="2945250" cy="497563"/>
          </a:xfrm>
          <a:prstGeom prst="rect">
            <a:avLst/>
          </a:prstGeom>
          <a:noFill/>
          <a:ln w="0">
            <a:noFill/>
          </a:ln>
        </p:spPr>
        <p:txBody>
          <a:bodyPr lIns="91319" tIns="45833" rIns="91319" bIns="45833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B2DF4D4F-0E8E-4C23-94DD-3AD03F359DD4}" type="slidenum">
              <a:rPr lang="fr-FR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3" name="Rectangle 8" hidden="1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1600" rIns="90000" bIns="216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4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5" name="Rectangle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9080" rIns="90000" bIns="1908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>
            <a:lvl1pPr indent="0" defTabSz="914400">
              <a:lnSpc>
                <a:spcPct val="85000"/>
              </a:lnSpc>
              <a:buNone/>
              <a:defRPr lang="fr-FR" sz="8000" b="0" u="none" strike="noStrike" spc="-51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85000"/>
              </a:lnSpc>
              <a:buNone/>
            </a:pPr>
            <a:r>
              <a:rPr lang="fr-FR" sz="8000" b="0" u="none" strike="noStrike" spc="-51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Bodoni MT"/>
              </a:rPr>
              <a:t>Modifiez le style du titre</a:t>
            </a:r>
            <a:endParaRPr lang="en-US" sz="8000" b="0" u="none" strike="noStrike" spc="-51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1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&lt;date/heure&gt;</a:t>
            </a:r>
            <a:endParaRPr lang="fr-FR" sz="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2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sldNum" idx="3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95F17C1-E4B9-46E4-A1B6-3854CA8950DA}" type="slidenum">
              <a: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‹N°›</a:t>
            </a:fld>
            <a:endParaRPr lang="fr-FR" sz="10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11" name="Straight Connector 8"/>
          <p:cNvCxnSpPr/>
          <p:nvPr/>
        </p:nvCxnSpPr>
        <p:spPr>
          <a:xfrm>
            <a:off x="1207440" y="4343400"/>
            <a:ext cx="987588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avec légen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6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87" name="Rectangle 8" hidden="1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1600" rIns="90000" bIns="216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88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89" name="Rectangle 7"/>
          <p:cNvSpPr/>
          <p:nvPr/>
        </p:nvSpPr>
        <p:spPr>
          <a:xfrm>
            <a:off x="0" y="0"/>
            <a:ext cx="4050360" cy="6857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90" name="Rectangle 8"/>
          <p:cNvSpPr/>
          <p:nvPr/>
        </p:nvSpPr>
        <p:spPr>
          <a:xfrm>
            <a:off x="4039920" y="0"/>
            <a:ext cx="6372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3200040" cy="228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>
            <a:lvl1pPr indent="0" defTabSz="914400">
              <a:lnSpc>
                <a:spcPct val="85000"/>
              </a:lnSpc>
              <a:buNone/>
              <a:defRPr lang="fr-FR" sz="36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85000"/>
              </a:lnSpc>
              <a:buNone/>
            </a:pPr>
            <a:r>
              <a:rPr lang="fr-FR" sz="36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Modifiez le style du titre</a:t>
            </a:r>
            <a:endParaRPr lang="en-US" sz="36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800600" y="731520"/>
            <a:ext cx="6491880" cy="52574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def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  <a:lvl2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2pPr>
            <a:lvl3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3pPr>
            <a:lvl4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4pPr>
            <a:lvl5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5pPr>
          </a:lstStyle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Deuxième niveau</a:t>
            </a:r>
            <a:endParaRPr lang="en-US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Troisième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Quatrième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Cinquième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2926080"/>
            <a:ext cx="3200040" cy="3378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  <a:defRPr lang="fr-FR" sz="15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fr-FR" sz="15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1500" b="0" u="none" strike="noStrike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dt" idx="28"/>
          </p:nvPr>
        </p:nvSpPr>
        <p:spPr>
          <a:xfrm>
            <a:off x="465480" y="6459840"/>
            <a:ext cx="2618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&lt;date/heure&gt;</a:t>
            </a:r>
            <a:endParaRPr lang="fr-FR" sz="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ftr" idx="29"/>
          </p:nvPr>
        </p:nvSpPr>
        <p:spPr>
          <a:xfrm>
            <a:off x="4800600" y="6459840"/>
            <a:ext cx="4647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96" name="PlaceHolder 6"/>
          <p:cNvSpPr>
            <a:spLocks noGrp="1"/>
          </p:cNvSpPr>
          <p:nvPr>
            <p:ph type="sldNum" idx="30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050" b="0" u="none" strike="noStrike">
                <a:solidFill>
                  <a:schemeClr val="dk2"/>
                </a:solidFill>
                <a:effectLst/>
                <a:uFillTx/>
                <a:latin typeface="Bodoni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F452FB5-67AE-4466-A108-82014761AC3F}" type="slidenum">
              <a:rPr lang="fr-FR" sz="1050" b="0" u="none" strike="noStrike">
                <a:solidFill>
                  <a:schemeClr val="dk2"/>
                </a:solidFill>
                <a:effectLst/>
                <a:uFillTx/>
                <a:latin typeface="Bodoni MT"/>
              </a:rPr>
              <a:t>‹N°›</a:t>
            </a:fld>
            <a:endParaRPr lang="fr-FR" sz="10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avec légen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6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98" name="Rectangle 8" hidden="1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1600" rIns="90000" bIns="216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99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100" name="Rectangle 7"/>
          <p:cNvSpPr/>
          <p:nvPr/>
        </p:nvSpPr>
        <p:spPr>
          <a:xfrm>
            <a:off x="0" y="4952880"/>
            <a:ext cx="12188520" cy="1904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01" name="Rectangle 8"/>
          <p:cNvSpPr/>
          <p:nvPr/>
        </p:nvSpPr>
        <p:spPr>
          <a:xfrm>
            <a:off x="0" y="491508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9080" rIns="90000" bIns="1908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120" cy="8226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defTabSz="914400">
              <a:lnSpc>
                <a:spcPct val="85000"/>
              </a:lnSpc>
              <a:buNone/>
              <a:defRPr lang="fr-FR" sz="36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85000"/>
              </a:lnSpc>
              <a:buNone/>
            </a:pPr>
            <a:r>
              <a:rPr lang="fr-FR" sz="36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Modifiez le style du titre</a:t>
            </a:r>
            <a:endParaRPr lang="en-US" sz="36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914720"/>
          </a:xfrm>
          <a:prstGeom prst="rect">
            <a:avLst/>
          </a:prstGeom>
          <a:solidFill>
            <a:schemeClr val="lt2">
              <a:lumMod val="90000"/>
            </a:schemeClr>
          </a:solidFill>
          <a:ln w="0">
            <a:noFill/>
          </a:ln>
        </p:spPr>
        <p:txBody>
          <a:bodyPr lIns="457200" tIns="457200" rIns="90000" bIns="4500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effectLst/>
                <a:uFillTx/>
                <a:latin typeface="Bodoni MT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Bodoni MT"/>
              </a:rPr>
              <a:t>Cliquez sur l'icône pour ajouter une image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1097280" y="5906880"/>
            <a:ext cx="1011276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t">
            <a:normAutofit/>
          </a:bodyPr>
          <a:lstStyle>
            <a:lvl1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pos="0" algn="l"/>
              </a:tabLst>
              <a:defRPr lang="fr-FR" sz="15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fr-FR" sz="15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1500" b="0" u="none" strike="noStrike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dt" idx="31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&lt;date/heure&gt;</a:t>
            </a:r>
            <a:endParaRPr lang="fr-FR" sz="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ftr" idx="32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107" name="PlaceHolder 6"/>
          <p:cNvSpPr>
            <a:spLocks noGrp="1"/>
          </p:cNvSpPr>
          <p:nvPr>
            <p:ph type="sldNum" idx="33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D8D84CB-AE96-44AB-8308-A6382FB80A52}" type="slidenum">
              <a: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‹N°›</a:t>
            </a:fld>
            <a:endParaRPr lang="fr-FR" sz="10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1600" rIns="90000" bIns="216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14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defTabSz="914400">
              <a:lnSpc>
                <a:spcPct val="85000"/>
              </a:lnSpc>
              <a:buNone/>
              <a:defRPr lang="fr-FR" sz="4800" b="0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Modifiez le style du titre</a:t>
            </a:r>
            <a:endParaRPr lang="en-US" sz="4800" b="0" u="none" strike="noStrike" spc="-51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vert="eaVert" lIns="45720" tIns="0" rIns="45720" bIns="0" anchor="t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def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  <a:lvl2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2pPr>
            <a:lvl3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3pPr>
            <a:lvl4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4pPr>
            <a:lvl5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5pPr>
          </a:lstStyle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Deuxième niveau</a:t>
            </a:r>
            <a:endParaRPr lang="en-US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Troisième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Quatrième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Cinquième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4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&lt;date/heure&gt;</a:t>
            </a:r>
            <a:endParaRPr lang="fr-FR" sz="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5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19" name="PlaceHolder 5"/>
          <p:cNvSpPr>
            <a:spLocks noGrp="1"/>
          </p:cNvSpPr>
          <p:nvPr>
            <p:ph type="sldNum" idx="6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6F44A7F-644F-41D7-8FBD-DE2FA4867609}" type="slidenum">
              <a: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‹N°›</a:t>
            </a:fld>
            <a:endParaRPr lang="fr-FR" sz="10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21" name="Rectangle 8" hidden="1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1600" rIns="90000" bIns="216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22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23" name="Rectangle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24" name="Rectangle 7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9080" rIns="90000" bIns="1908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724960" y="412200"/>
            <a:ext cx="2628720" cy="57596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b">
            <a:noAutofit/>
          </a:bodyPr>
          <a:lstStyle>
            <a:lvl1pPr indent="0" defTabSz="914400">
              <a:lnSpc>
                <a:spcPct val="85000"/>
              </a:lnSpc>
              <a:buNone/>
              <a:defRPr lang="fr-FR" sz="4800" b="0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Modifiez le style du titre</a:t>
            </a:r>
            <a:endParaRPr lang="en-US" sz="4800" b="0" u="none" strike="noStrike" spc="-51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412200"/>
            <a:ext cx="7733880" cy="5759640"/>
          </a:xfrm>
          <a:prstGeom prst="rect">
            <a:avLst/>
          </a:prstGeom>
          <a:noFill/>
          <a:ln w="0">
            <a:noFill/>
          </a:ln>
        </p:spPr>
        <p:txBody>
          <a:bodyPr vert="eaVert" lIns="45720" tIns="0" rIns="45720" bIns="0" anchor="t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def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  <a:lvl2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2pPr>
            <a:lvl3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3pPr>
            <a:lvl4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4pPr>
            <a:lvl5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5pPr>
          </a:lstStyle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Deuxième niveau</a:t>
            </a:r>
            <a:endParaRPr lang="en-US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Troisième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Quatrième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Cinquième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7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&lt;date/heure&gt;</a:t>
            </a:r>
            <a:endParaRPr lang="fr-FR" sz="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8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29" name="PlaceHolder 5"/>
          <p:cNvSpPr>
            <a:spLocks noGrp="1"/>
          </p:cNvSpPr>
          <p:nvPr>
            <p:ph type="sldNum" idx="9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090C918-1784-43B8-A309-B0518640A670}" type="slidenum">
              <a: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‹N°›</a:t>
            </a:fld>
            <a:endParaRPr lang="fr-FR" sz="10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31" name="Rectangle 8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1600" rIns="90000" bIns="216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32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defTabSz="914400">
              <a:lnSpc>
                <a:spcPct val="85000"/>
              </a:lnSpc>
              <a:buNone/>
              <a:defRPr lang="fr-FR" sz="4800" b="0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Modifiez le style du titre</a:t>
            </a:r>
            <a:endParaRPr lang="en-US" sz="4800" b="0" u="none" strike="noStrike" spc="-51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def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  <a:lvl2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2pPr>
            <a:lvl3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3pPr>
            <a:lvl4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4pPr>
            <a:lvl5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5pPr>
          </a:lstStyle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Deuxième niveau</a:t>
            </a:r>
            <a:endParaRPr lang="en-US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Troisième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Quatrième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Cinquième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0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&lt;date/heure&gt;</a:t>
            </a:r>
            <a:endParaRPr lang="fr-FR" sz="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1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37" name="PlaceHolder 5"/>
          <p:cNvSpPr>
            <a:spLocks noGrp="1"/>
          </p:cNvSpPr>
          <p:nvPr>
            <p:ph type="sldNum" idx="12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9EC5005-67C8-4295-B6F5-F760B0D7B972}" type="slidenum">
              <a: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‹N°›</a:t>
            </a:fld>
            <a:endParaRPr lang="fr-FR" sz="10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39" name="Rectangle 8" hidden="1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1600" rIns="90000" bIns="216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40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41" name="Rectangle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42" name="Rectangle 7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9080" rIns="90000" bIns="1908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>
            <a:lvl1pPr indent="0" defTabSz="914400">
              <a:lnSpc>
                <a:spcPct val="85000"/>
              </a:lnSpc>
              <a:buNone/>
              <a:defRPr lang="fr-FR" sz="8000" b="0" u="none" strike="noStrike" spc="-51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85000"/>
              </a:lnSpc>
              <a:buNone/>
            </a:pPr>
            <a:r>
              <a:rPr lang="fr-FR" sz="8000" b="0" u="none" strike="noStrike" spc="-51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Bodoni MT"/>
              </a:rPr>
              <a:t>Modifiez le style du titre</a:t>
            </a:r>
            <a:endParaRPr lang="en-US" sz="8000" b="0" u="none" strike="noStrike" spc="-51">
              <a:solidFill>
                <a:schemeClr val="dk1">
                  <a:lumMod val="85000"/>
                  <a:lumOff val="1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097280" y="4453200"/>
            <a:ext cx="100580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indent="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  <a:defRPr lang="fr-FR" sz="2400" b="0" u="none" strike="noStrike" cap="all" spc="201">
                <a:solidFill>
                  <a:schemeClr val="dk2"/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fr-FR" sz="2400" b="0" u="none" strike="noStrike" cap="all" spc="201">
                <a:solidFill>
                  <a:schemeClr val="dk2"/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2400" b="0" u="none" strike="noStrike" cap="all" spc="201">
              <a:solidFill>
                <a:schemeClr val="dk2"/>
              </a:solidFill>
              <a:effectLst/>
              <a:uFillTx/>
              <a:latin typeface="Bodoni MT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3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&lt;date/heure&gt;</a:t>
            </a:r>
            <a:endParaRPr lang="fr-FR" sz="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14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 idx="15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56F6DE7-2AB6-4643-83AC-EA83C60B4DB2}" type="slidenum">
              <a: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‹N°›</a:t>
            </a:fld>
            <a:endParaRPr lang="fr-FR" sz="10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48" name="Straight Connector 8"/>
          <p:cNvCxnSpPr/>
          <p:nvPr/>
        </p:nvCxnSpPr>
        <p:spPr>
          <a:xfrm>
            <a:off x="1207440" y="4343400"/>
            <a:ext cx="987588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50" name="Rectangle 8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1600" rIns="90000" bIns="216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51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defTabSz="914400">
              <a:lnSpc>
                <a:spcPct val="85000"/>
              </a:lnSpc>
              <a:buNone/>
              <a:defRPr lang="fr-FR" sz="4800" b="0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Modifiez le style du titre</a:t>
            </a:r>
            <a:endParaRPr lang="en-US" sz="4800" b="0" u="none" strike="noStrike" spc="-51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37400" cy="4023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def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  <a:lvl2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2pPr>
            <a:lvl3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3pPr>
            <a:lvl4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4pPr>
            <a:lvl5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5pPr>
          </a:lstStyle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Deuxième niveau</a:t>
            </a:r>
            <a:endParaRPr lang="en-US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Troisième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Quatrième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Cinquième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17920" y="1845720"/>
            <a:ext cx="4937400" cy="4023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def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  <a:lvl2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2pPr>
            <a:lvl3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3pPr>
            <a:lvl4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4pPr>
            <a:lvl5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5pPr>
          </a:lstStyle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Deuxième niveau</a:t>
            </a:r>
            <a:endParaRPr lang="en-US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Troisième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Quatrième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Cinquième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 idx="16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&lt;date/heure&gt;</a:t>
            </a:r>
            <a:endParaRPr lang="fr-FR" sz="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 idx="17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57" name="PlaceHolder 6"/>
          <p:cNvSpPr>
            <a:spLocks noGrp="1"/>
          </p:cNvSpPr>
          <p:nvPr>
            <p:ph type="sldNum" idx="18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0767BB5-203E-4026-B694-B425ADE54F2D}" type="slidenum">
              <a: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‹N°›</a:t>
            </a:fld>
            <a:endParaRPr lang="fr-FR" sz="10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59" name="Rectangle 8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1600" rIns="90000" bIns="216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60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defTabSz="914400">
              <a:lnSpc>
                <a:spcPct val="85000"/>
              </a:lnSpc>
              <a:buNone/>
              <a:defRPr lang="fr-FR" sz="4800" b="0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Modifiez le style du titre</a:t>
            </a:r>
            <a:endParaRPr lang="en-US" sz="4800" b="0" u="none" strike="noStrike" spc="-51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97280" y="1846080"/>
            <a:ext cx="4937400" cy="73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>
            <a:lvl1pPr indent="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  <a:defRPr lang="fr-FR" sz="2000" b="0" u="none" strike="noStrike" cap="all">
                <a:solidFill>
                  <a:schemeClr val="dk2"/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fr-FR" sz="2000" b="0" u="none" strike="noStrike" cap="all">
                <a:solidFill>
                  <a:schemeClr val="dk2"/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097280" y="2582280"/>
            <a:ext cx="4937400" cy="33778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tabLst>
                <a:tab pos="0" algn="l"/>
              </a:tabLst>
              <a:def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  <a:lvl2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  <a:def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2pPr>
            <a:lvl3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3pPr>
            <a:lvl4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4pPr>
            <a:lvl5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5pPr>
          </a:lstStyle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tabLst>
                <a:tab pos="0" algn="l"/>
              </a:tabLst>
            </a:pPr>
            <a:r>
              <a: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Deuxième niveau</a:t>
            </a:r>
            <a:endParaRPr lang="en-US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Troisième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Quatrième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Cinquième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17920" y="1846080"/>
            <a:ext cx="4937400" cy="73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>
            <a:lvl1pPr indent="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  <a:defRPr lang="fr-FR" sz="2000" b="0" u="none" strike="noStrike" cap="all">
                <a:solidFill>
                  <a:schemeClr val="dk2"/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fr-FR" sz="2000" b="0" u="none" strike="noStrike" cap="all">
                <a:solidFill>
                  <a:schemeClr val="dk2"/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6217920" y="2582280"/>
            <a:ext cx="4937400" cy="33778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tabLst>
                <a:tab pos="0" algn="l"/>
              </a:tabLst>
              <a:def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  <a:lvl2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  <a:def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2pPr>
            <a:lvl3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3pPr>
            <a:lvl4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4pPr>
            <a:lvl5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5pPr>
          </a:lstStyle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tabLst>
                <a:tab pos="0" algn="l"/>
              </a:tabLst>
            </a:pPr>
            <a:r>
              <a: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Cliquez pour modifier les styles du texte du masque</a:t>
            </a:r>
            <a:endParaRPr lang="en-US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Deuxième niveau</a:t>
            </a:r>
            <a:endParaRPr lang="en-US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Troisième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Quatrième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  <a:p>
            <a: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tabLst>
                <a:tab pos="0" algn="l"/>
              </a:tabLst>
            </a:pPr>
            <a:r>
              <a: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Cinquième niveau</a:t>
            </a:r>
            <a:endParaRPr lang="en-US" sz="1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dt" idx="19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&lt;date/heure&gt;</a:t>
            </a:r>
            <a:endParaRPr lang="fr-FR" sz="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 type="ftr" idx="20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68" name="PlaceHolder 8"/>
          <p:cNvSpPr>
            <a:spLocks noGrp="1"/>
          </p:cNvSpPr>
          <p:nvPr>
            <p:ph type="sldNum" idx="21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F5D6E17-D889-4833-BE9C-838C11BBCBA0}" type="slidenum">
              <a: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‹N°›</a:t>
            </a:fld>
            <a:endParaRPr lang="fr-FR" sz="10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70" name="Rectangle 8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1600" rIns="90000" bIns="216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71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defTabSz="914400">
              <a:lnSpc>
                <a:spcPct val="85000"/>
              </a:lnSpc>
              <a:buNone/>
              <a:defRPr lang="fr-FR" sz="4800" b="0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</a:lstStyle>
          <a:p>
            <a:pPr indent="0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Modifiez le style du titre</a:t>
            </a:r>
            <a:endParaRPr lang="en-US" sz="4800" b="0" u="none" strike="noStrike" spc="-51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Bodoni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dt" idx="22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&lt;date/heure&gt;</a:t>
            </a:r>
            <a:endParaRPr lang="fr-FR" sz="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ftr" idx="23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sldNum" idx="24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299463F-C686-4799-8B4F-A7370AB481AB}" type="slidenum">
              <a: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‹N°›</a:t>
            </a:fld>
            <a:endParaRPr lang="fr-FR" sz="10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77" name="Rectangle 8" hidden="1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21600" rIns="90000" bIns="2160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78" name="Straight Connector 9"/>
          <p:cNvCxnSpPr/>
          <p:nvPr/>
        </p:nvCxnSpPr>
        <p:spPr>
          <a:xfrm>
            <a:off x="1193400" y="1737720"/>
            <a:ext cx="996732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79" name="Rectangle 4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80" name="Rectangle 5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9080" rIns="90000" bIns="19080" anchor="t">
            <a:noAutofit/>
          </a:bodyPr>
          <a:lstStyle/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dt" idx="25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9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&lt;date/heure&gt;</a:t>
            </a:r>
            <a:endParaRPr lang="fr-FR" sz="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ftr" idx="26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sldNum" idx="27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48E83E4-31AC-4AA6-9F3A-B560AE78D6F4}" type="slidenum">
              <a:rPr lang="fr-FR" sz="105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‹N°›</a:t>
            </a:fld>
            <a:endParaRPr lang="fr-FR" sz="105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Bodoni MT"/>
              </a:defRPr>
            </a:lvl1pPr>
          </a:lstStyle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Bodoni MT"/>
              </a:rPr>
              <a:t>Cliquez pour éditer le format du texte-titre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  <a:lvl2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2pPr>
            <a:lvl3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3pPr>
            <a:lvl4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4pPr>
            <a:lvl5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5pPr>
            <a:lvl6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6pPr>
            <a:lvl7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7pPr>
          </a:lstStyle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rPr>
              <a:t>Septième niveau de plan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peda.ac-poitiers.fr/charente-preelementaire/wp-content/blogs.dir/1794/files/2022/11/CP-maths_espace-geometrie_0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iereapenser.fr/Formes_geometriques/Documents/situations/01%20-%20Encastrements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iereapenser.fr/Formes_geometriques/formeGeometrique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39320" y="5183280"/>
            <a:ext cx="10113120" cy="7189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0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0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Circonscription de Montbéliard 1</a:t>
            </a:r>
            <a:endParaRPr lang="en-US" sz="4000" b="0" u="none" strike="noStrike" spc="-51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039320" y="5985360"/>
            <a:ext cx="10112760" cy="5940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t">
            <a:norm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fr-FR" sz="3200" b="0" u="none" strike="noStrike">
                <a:solidFill>
                  <a:schemeClr val="dk1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9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fr-FR" sz="32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2025-2026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116" name="ZoneTexte 6"/>
          <p:cNvSpPr/>
          <p:nvPr/>
        </p:nvSpPr>
        <p:spPr>
          <a:xfrm>
            <a:off x="1640520" y="775440"/>
            <a:ext cx="891036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60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Explorer les figures planes</a:t>
            </a:r>
            <a:r>
              <a:rPr lang="fr-FR" sz="6000" dirty="0">
                <a:solidFill>
                  <a:schemeClr val="dk1"/>
                </a:solidFill>
                <a:latin typeface="Bodoni MT"/>
              </a:rPr>
              <a:t> en maternelle</a:t>
            </a:r>
            <a:endParaRPr lang="fr-FR" sz="6000" b="0" u="none" strike="noStrike" dirty="0">
              <a:solidFill>
                <a:schemeClr val="dk1"/>
              </a:solidFill>
              <a:effectLst/>
              <a:uFillTx/>
              <a:latin typeface="Bodoni MT"/>
            </a:endParaRPr>
          </a:p>
        </p:txBody>
      </p:sp>
      <p:pic>
        <p:nvPicPr>
          <p:cNvPr id="117" name="Image 9"/>
          <p:cNvPicPr/>
          <p:nvPr/>
        </p:nvPicPr>
        <p:blipFill>
          <a:blip r:embed="rId3"/>
          <a:stretch/>
        </p:blipFill>
        <p:spPr>
          <a:xfrm>
            <a:off x="5035680" y="2797200"/>
            <a:ext cx="2120040" cy="20102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039320" y="628920"/>
            <a:ext cx="10113120" cy="34668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6000" b="0" u="none" strike="noStrike" spc="-51">
                <a:solidFill>
                  <a:schemeClr val="dk1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6000" b="0" u="none" strike="noStrike" spc="-51" dirty="0">
                <a:solidFill>
                  <a:schemeClr val="dk1"/>
                </a:solidFill>
                <a:effectLst/>
                <a:uFillTx/>
                <a:latin typeface="Bodoni MT"/>
              </a:rPr>
              <a:t>Nouveaux programmes 2025</a:t>
            </a:r>
            <a:br>
              <a:rPr sz="6000" dirty="0"/>
            </a:br>
            <a:br>
              <a:rPr sz="6000" dirty="0"/>
            </a:br>
            <a:r>
              <a:rPr lang="fr-FR" sz="6000" b="0" u="none" strike="noStrike" spc="-51" dirty="0">
                <a:solidFill>
                  <a:schemeClr val="dk1"/>
                </a:solidFill>
                <a:effectLst/>
                <a:uFillTx/>
                <a:latin typeface="Bodoni MT"/>
              </a:rPr>
              <a:t>Explorer les solides et les formes planes</a:t>
            </a:r>
            <a:endParaRPr lang="en-US" sz="6000" b="0" u="none" strike="noStrike" spc="-51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039320" y="5180400"/>
            <a:ext cx="10113120" cy="12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0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0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Programmes 2025 – Géométrie en maternelle</a:t>
            </a:r>
            <a:br>
              <a:rPr sz="4000" dirty="0"/>
            </a:br>
            <a:r>
              <a:rPr lang="fr-FR" sz="40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Introduction</a:t>
            </a:r>
            <a:endParaRPr lang="en-US" sz="4000" b="0" u="none" strike="noStrike" spc="-51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pic>
        <p:nvPicPr>
          <p:cNvPr id="145" name="Espace réservé pour une image  5"/>
          <p:cNvPicPr/>
          <p:nvPr/>
        </p:nvPicPr>
        <p:blipFill>
          <a:blip r:embed="rId3"/>
          <a:srcRect t="1364" b="1364"/>
          <a:stretch/>
        </p:blipFill>
        <p:spPr>
          <a:xfrm>
            <a:off x="0" y="0"/>
            <a:ext cx="12191760" cy="4914720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 10"/>
          <p:cNvPicPr/>
          <p:nvPr/>
        </p:nvPicPr>
        <p:blipFill>
          <a:blip r:embed="rId3"/>
          <a:stretch/>
        </p:blipFill>
        <p:spPr>
          <a:xfrm>
            <a:off x="0" y="557640"/>
            <a:ext cx="12191760" cy="398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>
            <a:extLst>
              <a:ext uri="{FF2B5EF4-FFF2-40B4-BE49-F238E27FC236}">
                <a16:creationId xmlns:a16="http://schemas.microsoft.com/office/drawing/2014/main" id="{87C4CFB3-1FEC-4124-BDEC-63A6271D9BF9}"/>
              </a:ext>
            </a:extLst>
          </p:cNvPr>
          <p:cNvSpPr txBox="1">
            <a:spLocks/>
          </p:cNvSpPr>
          <p:nvPr/>
        </p:nvSpPr>
        <p:spPr>
          <a:xfrm>
            <a:off x="1039320" y="5180400"/>
            <a:ext cx="10113120" cy="12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r-FR" sz="4000" b="0" u="none" strike="noStrike" kern="1200" spc="-51">
                <a:solidFill>
                  <a:srgbClr val="FFFFFF"/>
                </a:solidFill>
                <a:effectLst/>
                <a:uFillTx/>
                <a:latin typeface="Bodoni MT"/>
                <a:ea typeface="+mj-ea"/>
                <a:cs typeface="+mj-cs"/>
              </a:defRPr>
            </a:lvl1pPr>
          </a:lstStyle>
          <a:p>
            <a:r>
              <a:rPr lang="fr-FR"/>
              <a:t>Programmes 2025 – Géométrie en maternelle</a:t>
            </a:r>
            <a:br>
              <a:rPr lang="fr-FR"/>
            </a:br>
            <a:r>
              <a:rPr lang="fr-FR"/>
              <a:t>Introduction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FDBF2-6C97-4A76-9B1A-F8977DE5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5307677"/>
            <a:ext cx="10773294" cy="1176250"/>
          </a:xfrm>
        </p:spPr>
        <p:txBody>
          <a:bodyPr/>
          <a:lstStyle/>
          <a:p>
            <a:r>
              <a:rPr lang="fr-FR" sz="36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Programmes 2025 – Géométrie (avant 4 ans)</a:t>
            </a:r>
            <a:br>
              <a:rPr lang="fr-FR" sz="36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</a:br>
            <a:r>
              <a:rPr lang="fr-FR" sz="36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Objectifs et exemples de réussite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287271-5F83-46E9-B6ED-98B1E89F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9" y="734224"/>
            <a:ext cx="12046142" cy="22397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1D103C-FEBC-4A1D-9870-6B3049F869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975"/>
          <a:stretch/>
        </p:blipFill>
        <p:spPr>
          <a:xfrm>
            <a:off x="122804" y="3084466"/>
            <a:ext cx="11991694" cy="9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7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81D103C-FEBC-4A1D-9870-6B3049F86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22"/>
          <a:stretch/>
        </p:blipFill>
        <p:spPr>
          <a:xfrm>
            <a:off x="290826" y="548641"/>
            <a:ext cx="11610347" cy="4031672"/>
          </a:xfrm>
          <a:prstGeom prst="rect">
            <a:avLst/>
          </a:prstGeom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21436A0A-958D-469D-B01B-F6DC58FB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80" y="5180400"/>
            <a:ext cx="11152440" cy="1270276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0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0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Programmes 2025 – Géométrie (à partir de 4 ans)</a:t>
            </a:r>
            <a:br>
              <a:rPr lang="fr-FR" sz="40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</a:br>
            <a:r>
              <a:rPr lang="fr-FR" sz="40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Objectifs et exemples de réussite</a:t>
            </a:r>
            <a:endParaRPr lang="en-US" sz="4000" b="0" u="none" strike="noStrike" spc="-51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396692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19480" y="5180400"/>
            <a:ext cx="11152440" cy="1270276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0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0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Programmes 2025 – Géométrie (à partir de  5 ans)</a:t>
            </a:r>
            <a:br>
              <a:rPr lang="fr-FR" sz="40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</a:br>
            <a:r>
              <a:rPr lang="fr-FR" sz="40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Objectifs et exemples de réussite</a:t>
            </a:r>
            <a:endParaRPr lang="en-US" sz="4000" b="0" u="none" strike="noStrike" spc="-51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pic>
        <p:nvPicPr>
          <p:cNvPr id="149" name="Image 3"/>
          <p:cNvPicPr/>
          <p:nvPr/>
        </p:nvPicPr>
        <p:blipFill>
          <a:blip r:embed="rId3"/>
          <a:stretch/>
        </p:blipFill>
        <p:spPr>
          <a:xfrm>
            <a:off x="519480" y="0"/>
            <a:ext cx="11152440" cy="5068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ZoneTexte 2"/>
          <p:cNvSpPr/>
          <p:nvPr/>
        </p:nvSpPr>
        <p:spPr>
          <a:xfrm>
            <a:off x="1039320" y="947160"/>
            <a:ext cx="10113120" cy="255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40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Quelles sont les difficultés principales des élèves en géométrie ?</a:t>
            </a: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40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Quelles sont les difficultés d’enseignement ?</a:t>
            </a: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76760" y="5483160"/>
            <a:ext cx="11837880" cy="8226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54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54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Quelles difficultés ?</a:t>
            </a:r>
            <a:endParaRPr lang="en-US" sz="5400" b="0" u="none" strike="noStrike" spc="-51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73CD65-0098-4D55-ACEE-4E87E96A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26" y="4897096"/>
            <a:ext cx="10322466" cy="1836989"/>
          </a:xfrm>
        </p:spPr>
        <p:txBody>
          <a:bodyPr/>
          <a:lstStyle/>
          <a:p>
            <a:r>
              <a:rPr lang="fr-FR" dirty="0"/>
              <a:t>Evaluations nationales CP (doc accompagnement)</a:t>
            </a:r>
            <a:br>
              <a:rPr lang="fr-FR" dirty="0"/>
            </a:br>
            <a:br>
              <a:rPr lang="fr-FR" dirty="0"/>
            </a:br>
            <a:r>
              <a:rPr lang="fr-FR" sz="24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https://blogpeda.ac-poitiers.fr/charente-preelementaire/wp-content/blogs.dir/1794/files/2022/11/CP-maths_espace-geometrie_0.pdf</a:t>
            </a:r>
            <a:r>
              <a:rPr lang="fr-FR" sz="2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fr-FR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BB811B-40CE-490F-BBDD-CCB93962B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3" y="742833"/>
            <a:ext cx="12177787" cy="32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7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ZoneTexte 2"/>
          <p:cNvSpPr/>
          <p:nvPr/>
        </p:nvSpPr>
        <p:spPr>
          <a:xfrm>
            <a:off x="1039320" y="947160"/>
            <a:ext cx="1011312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40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Quel matériel </a:t>
            </a:r>
            <a:r>
              <a:rPr lang="fr-FR" sz="4000" dirty="0">
                <a:solidFill>
                  <a:schemeClr val="dk1"/>
                </a:solidFill>
                <a:latin typeface="Bodoni MT"/>
              </a:rPr>
              <a:t>utilisez-vous </a:t>
            </a:r>
            <a:r>
              <a:rPr lang="fr-FR" sz="40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?</a:t>
            </a: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40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Quelle entrée proposez-vous ?</a:t>
            </a: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76760" y="5483160"/>
            <a:ext cx="11837880" cy="8226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54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54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Quelques questions pour commencer…</a:t>
            </a:r>
            <a:endParaRPr lang="en-US" sz="54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572150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ZoneTexte 2"/>
          <p:cNvSpPr/>
          <p:nvPr/>
        </p:nvSpPr>
        <p:spPr>
          <a:xfrm>
            <a:off x="690840" y="1040610"/>
            <a:ext cx="10809720" cy="304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48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Découverte d’un nouveau matériel</a:t>
            </a:r>
            <a:endParaRPr lang="fr-FR" sz="4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endParaRPr lang="fr-FR" sz="4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48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Pourquoi utiliser ce type de formes ?</a:t>
            </a:r>
            <a:endParaRPr lang="fr-FR" sz="4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endParaRPr lang="fr-FR" sz="4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3" name="ZoneTexte 4"/>
          <p:cNvSpPr/>
          <p:nvPr/>
        </p:nvSpPr>
        <p:spPr>
          <a:xfrm>
            <a:off x="690840" y="5241600"/>
            <a:ext cx="108097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4000" b="0" u="none" strike="noStrike">
                <a:solidFill>
                  <a:schemeClr val="lt1"/>
                </a:solidFill>
                <a:effectLst/>
                <a:uFillTx/>
                <a:latin typeface="Bodoni MT"/>
              </a:rPr>
              <a:t>Présentation d’une démarche d’enseignement de la géométrie en cycle 1 (prolongement au cycle 2)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4320" y="716400"/>
            <a:ext cx="3200040" cy="2712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90000"/>
              </a:lnSpc>
              <a:buNone/>
              <a:tabLst>
                <a:tab pos="0" algn="l"/>
              </a:tabLst>
              <a:defRPr lang="fr-FR" sz="5400" b="0" u="none" strike="noStrike">
                <a:solidFill>
                  <a:schemeClr val="lt1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5400" b="0" u="none" strike="noStrike" dirty="0">
                <a:solidFill>
                  <a:schemeClr val="lt1"/>
                </a:solidFill>
                <a:effectLst/>
                <a:uFillTx/>
                <a:latin typeface="Bodoni MT"/>
              </a:rPr>
              <a:t>Objectifs</a:t>
            </a:r>
            <a:endParaRPr lang="en-US" sz="2800" b="0" u="none" strike="noStrike" spc="-51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255458" y="611897"/>
            <a:ext cx="7657869" cy="5267623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def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  <a:lvl2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2pPr>
            <a:lvl3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3pPr>
            <a:lvl4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4pPr>
            <a:lvl5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5pPr>
          </a:lstStyle>
          <a:p>
            <a:pPr indent="0" algn="ctr" defTabSz="914400">
              <a:lnSpc>
                <a:spcPct val="100000"/>
              </a:lnSpc>
              <a:spcAft>
                <a:spcPts val="201"/>
              </a:spcAft>
              <a:buNone/>
              <a:tabLst>
                <a:tab pos="0" algn="l"/>
              </a:tabLst>
            </a:pPr>
            <a:r>
              <a:rPr lang="fr-FR" sz="24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Comprendre les enjeux de l’enseignement de la géométrie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marL="201240" indent="0" algn="ctr" defTabSz="914400">
              <a:lnSpc>
                <a:spcPct val="100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fr-FR" sz="24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Pourquoi enseigner la géométrie en cycle 1 ?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marL="201240" indent="0" algn="ctr" defTabSz="914400">
              <a:lnSpc>
                <a:spcPct val="100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fr-FR" sz="24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Point sur les nouveaux programmes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indent="0" algn="ctr" defTabSz="914400">
              <a:lnSpc>
                <a:spcPct val="100000"/>
              </a:lnSpc>
              <a:spcAft>
                <a:spcPts val="201"/>
              </a:spcAft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indent="0" algn="ctr" defTabSz="914400">
              <a:lnSpc>
                <a:spcPct val="100000"/>
              </a:lnSpc>
              <a:spcAft>
                <a:spcPts val="201"/>
              </a:spcAft>
              <a:buNone/>
              <a:tabLst>
                <a:tab pos="0" algn="l"/>
              </a:tabLst>
            </a:pPr>
            <a:r>
              <a:rPr lang="fr-FR" sz="24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Quelles formes au cycle 1 ?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indent="0" algn="ctr" defTabSz="914400">
              <a:lnSpc>
                <a:spcPct val="100000"/>
              </a:lnSpc>
              <a:spcAft>
                <a:spcPts val="201"/>
              </a:spcAft>
              <a:buNone/>
              <a:tabLst>
                <a:tab pos="0" algn="l"/>
              </a:tabLst>
            </a:pPr>
            <a:r>
              <a:rPr lang="fr-FR" sz="24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Comment les utiliser ?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indent="0" algn="ctr" defTabSz="914400">
              <a:lnSpc>
                <a:spcPct val="100000"/>
              </a:lnSpc>
              <a:spcAft>
                <a:spcPts val="201"/>
              </a:spcAft>
              <a:buNone/>
              <a:tabLst>
                <a:tab pos="0" algn="l"/>
              </a:tabLst>
            </a:pPr>
            <a:r>
              <a:rPr lang="fr-FR" sz="24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Découverte de différents matériels, recherche d’activités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indent="0" algn="ctr" defTabSz="914400">
              <a:lnSpc>
                <a:spcPct val="100000"/>
              </a:lnSpc>
              <a:spcAft>
                <a:spcPts val="201"/>
              </a:spcAft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marL="201240" indent="0" algn="ctr" defTabSz="914400">
              <a:lnSpc>
                <a:spcPct val="100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fr-FR" sz="24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Appropriation et critiques de quelques situations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marL="201240" indent="0" algn="ctr" defTabSz="914400">
              <a:lnSpc>
                <a:spcPct val="100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fr-FR" sz="24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Découverte de quelques situations et manipulations pour s’approprier la démarche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 idx="37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DB161460-8D08-40FE-988F-A74B1ED07629}" type="slidenum">
              <a:rPr lang="fr-FR" sz="1200" b="0" u="none" strike="noStrike">
                <a:solidFill>
                  <a:srgbClr val="FFFFFF"/>
                </a:solidFill>
                <a:effectLst/>
                <a:uFillTx/>
                <a:latin typeface="Bodoni MT"/>
              </a:rPr>
              <a:t>2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21" name="Image 2"/>
          <p:cNvPicPr/>
          <p:nvPr/>
        </p:nvPicPr>
        <p:blipFill>
          <a:blip r:embed="rId3"/>
          <a:stretch/>
        </p:blipFill>
        <p:spPr>
          <a:xfrm>
            <a:off x="559080" y="3747240"/>
            <a:ext cx="3095280" cy="27122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917280" y="5097240"/>
            <a:ext cx="10113120" cy="151668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Situation 1 = Etape 1</a:t>
            </a:r>
            <a:br>
              <a:rPr sz="4800" dirty="0"/>
            </a:br>
            <a:r>
              <a:rPr lang="fr-FR" sz="48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Découverte du matériel par les élèves</a:t>
            </a:r>
            <a:endParaRPr lang="en-US" sz="4800" b="0" u="none" strike="noStrike" spc="-51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F0BDD6-3FE0-4B80-ACB4-CBEE3E3DBABF}"/>
              </a:ext>
            </a:extLst>
          </p:cNvPr>
          <p:cNvSpPr txBox="1"/>
          <p:nvPr/>
        </p:nvSpPr>
        <p:spPr>
          <a:xfrm>
            <a:off x="9349809" y="1117459"/>
            <a:ext cx="2842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QUEL OBJECTIF ?</a:t>
            </a:r>
          </a:p>
          <a:p>
            <a:endParaRPr lang="fr-FR" sz="3600" dirty="0"/>
          </a:p>
          <a:p>
            <a:r>
              <a:rPr lang="fr-FR" sz="3600" dirty="0"/>
              <a:t>QUELLES FORMES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1CDCAF-2602-412B-89D4-0E16DFEE16D7}"/>
              </a:ext>
            </a:extLst>
          </p:cNvPr>
          <p:cNvSpPr txBox="1"/>
          <p:nvPr/>
        </p:nvSpPr>
        <p:spPr>
          <a:xfrm>
            <a:off x="3029339" y="2807985"/>
            <a:ext cx="64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VIDEO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18960" y="437400"/>
            <a:ext cx="3476880" cy="162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Présentation du matériel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pic>
        <p:nvPicPr>
          <p:cNvPr id="157" name="Image 2"/>
          <p:cNvPicPr/>
          <p:nvPr/>
        </p:nvPicPr>
        <p:blipFill>
          <a:blip r:embed="rId3"/>
          <a:srcRect r="1043" b="1378"/>
          <a:stretch/>
        </p:blipFill>
        <p:spPr>
          <a:xfrm>
            <a:off x="4624754" y="53348"/>
            <a:ext cx="7248285" cy="548580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Image 6"/>
          <p:cNvPicPr/>
          <p:nvPr/>
        </p:nvPicPr>
        <p:blipFill>
          <a:blip r:embed="rId4"/>
          <a:stretch/>
        </p:blipFill>
        <p:spPr>
          <a:xfrm>
            <a:off x="318960" y="2542680"/>
            <a:ext cx="3476880" cy="366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9" name="Image 10"/>
          <p:cNvPicPr/>
          <p:nvPr/>
        </p:nvPicPr>
        <p:blipFill>
          <a:blip r:embed="rId5"/>
          <a:stretch/>
        </p:blipFill>
        <p:spPr>
          <a:xfrm>
            <a:off x="5110366" y="5773972"/>
            <a:ext cx="6186600" cy="1030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18960" y="437400"/>
            <a:ext cx="3476880" cy="162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Présentation du matériel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pic>
        <p:nvPicPr>
          <p:cNvPr id="161" name="Image 6"/>
          <p:cNvPicPr/>
          <p:nvPr/>
        </p:nvPicPr>
        <p:blipFill>
          <a:blip r:embed="rId3"/>
          <a:stretch/>
        </p:blipFill>
        <p:spPr>
          <a:xfrm>
            <a:off x="318960" y="2542680"/>
            <a:ext cx="3476880" cy="366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" name="Image 3"/>
          <p:cNvPicPr/>
          <p:nvPr/>
        </p:nvPicPr>
        <p:blipFill>
          <a:blip r:embed="rId4"/>
          <a:stretch/>
        </p:blipFill>
        <p:spPr>
          <a:xfrm>
            <a:off x="4079631" y="1550160"/>
            <a:ext cx="8112369" cy="3232855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ZoneTexte 2"/>
          <p:cNvSpPr/>
          <p:nvPr/>
        </p:nvSpPr>
        <p:spPr>
          <a:xfrm>
            <a:off x="555480" y="2115720"/>
            <a:ext cx="10809720" cy="83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4800" b="1" u="none" strike="noStrike">
                <a:solidFill>
                  <a:schemeClr val="dk1"/>
                </a:solidFill>
                <a:effectLst/>
                <a:uFillTx/>
                <a:latin typeface="Bodoni MT"/>
              </a:rPr>
              <a:t>Que proposer à la suite de la situation 1 ?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4" name="ZoneTexte 4"/>
          <p:cNvSpPr/>
          <p:nvPr/>
        </p:nvSpPr>
        <p:spPr>
          <a:xfrm>
            <a:off x="690840" y="5241600"/>
            <a:ext cx="108097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4000" b="0" u="none" strike="noStrike">
                <a:solidFill>
                  <a:schemeClr val="lt1"/>
                </a:solidFill>
                <a:effectLst/>
                <a:uFillTx/>
                <a:latin typeface="Bodoni MT"/>
              </a:rPr>
              <a:t>Présentation d’une démarche d’enseignement de la géométrie en cycle 1 (prolongement au cycle 2)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917280" y="5097240"/>
            <a:ext cx="10113120" cy="151668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Situation 1 = Etape 1</a:t>
            </a:r>
            <a:br>
              <a:rPr sz="4800"/>
            </a:b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Mise en commun et 1ères observations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7AF075-D97D-4670-90B0-422B52786A16}"/>
              </a:ext>
            </a:extLst>
          </p:cNvPr>
          <p:cNvSpPr txBox="1"/>
          <p:nvPr/>
        </p:nvSpPr>
        <p:spPr>
          <a:xfrm>
            <a:off x="3029339" y="2807985"/>
            <a:ext cx="64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VIDEO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17280" y="5097240"/>
            <a:ext cx="10113120" cy="151668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Situation 1 = Etape 1</a:t>
            </a:r>
            <a:br>
              <a:rPr sz="4800" dirty="0"/>
            </a:br>
            <a:r>
              <a:rPr lang="fr-FR" sz="48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Apports lexicaux du PE</a:t>
            </a:r>
            <a:endParaRPr lang="en-US" sz="4800" b="0" u="none" strike="noStrike" spc="-51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0CFF7C-68D0-4535-87CA-47F5F6EC2058}"/>
              </a:ext>
            </a:extLst>
          </p:cNvPr>
          <p:cNvSpPr txBox="1"/>
          <p:nvPr/>
        </p:nvSpPr>
        <p:spPr>
          <a:xfrm>
            <a:off x="3029339" y="2807985"/>
            <a:ext cx="64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VIDEO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7280" y="5097240"/>
            <a:ext cx="10113120" cy="151668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Situation 1 = Etape 1</a:t>
            </a:r>
            <a:br>
              <a:rPr sz="4800"/>
            </a:b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Premiers obstacles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EB646C-805D-418B-90A4-D75E3D84A5BA}"/>
              </a:ext>
            </a:extLst>
          </p:cNvPr>
          <p:cNvSpPr txBox="1"/>
          <p:nvPr/>
        </p:nvSpPr>
        <p:spPr>
          <a:xfrm>
            <a:off x="3029339" y="2807985"/>
            <a:ext cx="64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VIDEO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ZoneTexte 4"/>
          <p:cNvSpPr/>
          <p:nvPr/>
        </p:nvSpPr>
        <p:spPr>
          <a:xfrm>
            <a:off x="1382760" y="1650240"/>
            <a:ext cx="9634320" cy="193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40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Quelle contrainte imposer pour faire identifier plus finement les formes géométriques ?</a:t>
            </a:r>
            <a:endParaRPr lang="fr-FR" sz="4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039320" y="5759640"/>
            <a:ext cx="10113120" cy="8226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Situation 1 – Etape 2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28393E-D669-4B78-AC6F-4DF3DBACD06E}"/>
              </a:ext>
            </a:extLst>
          </p:cNvPr>
          <p:cNvSpPr txBox="1"/>
          <p:nvPr/>
        </p:nvSpPr>
        <p:spPr>
          <a:xfrm>
            <a:off x="3029339" y="2807985"/>
            <a:ext cx="64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VIDEO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039320" y="5150880"/>
            <a:ext cx="10113120" cy="14929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sng" strike="noStrike" spc="-51">
                <a:solidFill>
                  <a:schemeClr val="lt1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sng" strike="noStrike" spc="-51" dirty="0">
                <a:solidFill>
                  <a:schemeClr val="bg1"/>
                </a:solidFill>
                <a:effectLst/>
                <a:uFillTx/>
                <a:latin typeface="Bodoni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Situation 1 = Encastrement</a:t>
            </a:r>
            <a:br>
              <a:rPr lang="fr-FR" sz="4800" b="0" u="sng" strike="noStrike" spc="-51" dirty="0">
                <a:solidFill>
                  <a:schemeClr val="bg1"/>
                </a:solidFill>
                <a:effectLst/>
                <a:uFillTx/>
                <a:latin typeface="Bodoni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r-FR" sz="4800" b="0" u="sng" strike="noStrike" spc="-51" dirty="0">
                <a:solidFill>
                  <a:schemeClr val="bg1"/>
                </a:solidFill>
                <a:effectLst/>
                <a:uFillTx/>
                <a:latin typeface="Bodoni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Situation de référence</a:t>
            </a:r>
            <a:endParaRPr lang="en-US" sz="4800" b="0" u="none" strike="noStrike" spc="-51" dirty="0">
              <a:solidFill>
                <a:schemeClr val="bg1"/>
              </a:solidFill>
              <a:effectLst/>
              <a:uFillTx/>
              <a:latin typeface="Bodoni MT"/>
            </a:endParaRPr>
          </a:p>
        </p:txBody>
      </p:sp>
      <p:sp>
        <p:nvSpPr>
          <p:cNvPr id="177" name="ZoneTexte 4"/>
          <p:cNvSpPr/>
          <p:nvPr/>
        </p:nvSpPr>
        <p:spPr>
          <a:xfrm>
            <a:off x="4375080" y="734760"/>
            <a:ext cx="7054560" cy="313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fr-FR" sz="1800" b="1" u="sng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Objectifs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algn="just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Familiariser l’élève avec le matériel et ses spécificités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algn="just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"/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Sensibiliser l’élève à la proximité visuelle de certaines formes et la difficulté de les distinguer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74304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Utilisation de formes non usuelles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743040" lvl="1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Pas d’orientations particulières des formes (car disques de bois)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fr-FR" sz="1800" b="1" u="sng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2 étapes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Etape 1 : Découverte du matériel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Etape 2 : Dégager les premières caractéristiques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78" name="Image 3"/>
          <p:cNvPicPr/>
          <p:nvPr/>
        </p:nvPicPr>
        <p:blipFill>
          <a:blip r:embed="rId4"/>
          <a:stretch/>
        </p:blipFill>
        <p:spPr>
          <a:xfrm>
            <a:off x="263520" y="637920"/>
            <a:ext cx="3971520" cy="4003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2889000" y="1462320"/>
            <a:ext cx="6413400" cy="1966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6000" b="0" u="none" strike="noStrike" spc="-51">
                <a:solidFill>
                  <a:schemeClr val="dk1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6000" b="0" u="none" strike="noStrike" spc="-51">
                <a:solidFill>
                  <a:schemeClr val="dk1"/>
                </a:solidFill>
                <a:effectLst/>
                <a:uFillTx/>
                <a:latin typeface="Bodoni MT"/>
              </a:rPr>
              <a:t>Les enjeux de la géométrie à l’école</a:t>
            </a:r>
            <a:endParaRPr lang="en-US" sz="60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039320" y="5374800"/>
            <a:ext cx="10113120" cy="8856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Situation 2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180" name="ZoneTexte 2"/>
          <p:cNvSpPr/>
          <p:nvPr/>
        </p:nvSpPr>
        <p:spPr>
          <a:xfrm>
            <a:off x="658080" y="959040"/>
            <a:ext cx="10849680" cy="230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3600" b="0" u="none" strike="noStrike">
                <a:solidFill>
                  <a:schemeClr val="dk1"/>
                </a:solidFill>
                <a:effectLst/>
                <a:uFillTx/>
                <a:latin typeface="Bodoni MT"/>
              </a:rPr>
              <a:t>Quelles sont les caractéristiques de ces formes non usuelles ?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3600" b="0" u="none" strike="noStrike">
                <a:solidFill>
                  <a:schemeClr val="dk1"/>
                </a:solidFill>
                <a:effectLst/>
                <a:uFillTx/>
                <a:latin typeface="Bodoni MT"/>
              </a:rPr>
              <a:t>Comment peut-on faire identifier ces caractéristiques ?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039320" y="5200560"/>
            <a:ext cx="1011312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Situation 2</a:t>
            </a:r>
            <a:br>
              <a:rPr sz="4800"/>
            </a:b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Familles à construire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pic>
        <p:nvPicPr>
          <p:cNvPr id="182" name="Image 3"/>
          <p:cNvPicPr/>
          <p:nvPr/>
        </p:nvPicPr>
        <p:blipFill>
          <a:blip r:embed="rId3"/>
          <a:stretch/>
        </p:blipFill>
        <p:spPr>
          <a:xfrm>
            <a:off x="1933200" y="0"/>
            <a:ext cx="8325360" cy="5390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039320" y="5200560"/>
            <a:ext cx="1011312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Situation 2</a:t>
            </a:r>
            <a:br>
              <a:rPr sz="4800"/>
            </a:b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Familles à construire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pic>
        <p:nvPicPr>
          <p:cNvPr id="184" name="Image 4"/>
          <p:cNvPicPr/>
          <p:nvPr/>
        </p:nvPicPr>
        <p:blipFill>
          <a:blip r:embed="rId3"/>
          <a:stretch/>
        </p:blipFill>
        <p:spPr>
          <a:xfrm>
            <a:off x="1966320" y="0"/>
            <a:ext cx="8259120" cy="5391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039320" y="5200560"/>
            <a:ext cx="1011312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Situation 2</a:t>
            </a:r>
            <a:br>
              <a:rPr sz="4800"/>
            </a:b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Familles à construire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pic>
        <p:nvPicPr>
          <p:cNvPr id="186" name="Image 3"/>
          <p:cNvPicPr/>
          <p:nvPr/>
        </p:nvPicPr>
        <p:blipFill>
          <a:blip r:embed="rId3"/>
          <a:stretch/>
        </p:blipFill>
        <p:spPr>
          <a:xfrm>
            <a:off x="2032920" y="0"/>
            <a:ext cx="8382960" cy="5391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039320" y="5200560"/>
            <a:ext cx="1011312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Situation 2</a:t>
            </a:r>
            <a:br>
              <a:rPr sz="4800"/>
            </a:b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Familles à construire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pic>
        <p:nvPicPr>
          <p:cNvPr id="188" name="Image 3"/>
          <p:cNvPicPr/>
          <p:nvPr/>
        </p:nvPicPr>
        <p:blipFill>
          <a:blip r:embed="rId3"/>
          <a:stretch/>
        </p:blipFill>
        <p:spPr>
          <a:xfrm>
            <a:off x="2123640" y="0"/>
            <a:ext cx="8287560" cy="5305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ZoneTexte 6"/>
          <p:cNvSpPr/>
          <p:nvPr/>
        </p:nvSpPr>
        <p:spPr>
          <a:xfrm>
            <a:off x="1351080" y="2252520"/>
            <a:ext cx="9489240" cy="193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4000" b="0" u="none" strike="noStrike">
                <a:solidFill>
                  <a:schemeClr val="dk1"/>
                </a:solidFill>
                <a:effectLst/>
                <a:uFillTx/>
                <a:latin typeface="Bodoni MT"/>
              </a:rPr>
              <a:t>Comment aménager la situation 1 pour inciter les élèves à associer plus efficacement les formes et les pochoirs ?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039320" y="5057280"/>
            <a:ext cx="10113120" cy="15300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Situation 3</a:t>
            </a:r>
            <a:br>
              <a:rPr sz="4800"/>
            </a:b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Formes à distance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699ED3-34BA-4269-AF9C-2B0F57385981}"/>
              </a:ext>
            </a:extLst>
          </p:cNvPr>
          <p:cNvSpPr txBox="1"/>
          <p:nvPr/>
        </p:nvSpPr>
        <p:spPr>
          <a:xfrm>
            <a:off x="3029339" y="2807985"/>
            <a:ext cx="64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VIDEO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039320" y="5057280"/>
            <a:ext cx="10113120" cy="15300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Situation 3</a:t>
            </a:r>
            <a:br>
              <a:rPr sz="4800"/>
            </a:b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Formes à distance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E9CE10-386E-42E1-931E-91EB8B4DE298}"/>
              </a:ext>
            </a:extLst>
          </p:cNvPr>
          <p:cNvSpPr txBox="1"/>
          <p:nvPr/>
        </p:nvSpPr>
        <p:spPr>
          <a:xfrm>
            <a:off x="3029339" y="2807985"/>
            <a:ext cx="64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VIDEO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039320" y="5057280"/>
            <a:ext cx="10113120" cy="15300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Situation 3</a:t>
            </a:r>
            <a:br>
              <a:rPr sz="4800"/>
            </a:b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Formes à distance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47B1F3-C075-4CBD-BD81-6E3DDBDA5DD7}"/>
              </a:ext>
            </a:extLst>
          </p:cNvPr>
          <p:cNvSpPr txBox="1"/>
          <p:nvPr/>
        </p:nvSpPr>
        <p:spPr>
          <a:xfrm>
            <a:off x="3029339" y="2807985"/>
            <a:ext cx="64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VIDEO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039320" y="5200560"/>
            <a:ext cx="1011312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Situation 6</a:t>
            </a:r>
            <a:br>
              <a:rPr sz="4800"/>
            </a:b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Jeu du Qui est-ce ?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pic>
        <p:nvPicPr>
          <p:cNvPr id="205" name="Image 2"/>
          <p:cNvPicPr/>
          <p:nvPr/>
        </p:nvPicPr>
        <p:blipFill>
          <a:blip r:embed="rId3"/>
          <a:stretch/>
        </p:blipFill>
        <p:spPr>
          <a:xfrm>
            <a:off x="1227240" y="213480"/>
            <a:ext cx="9683280" cy="4514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40560" y="5186880"/>
            <a:ext cx="9807120" cy="14763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rPr>
              <a:t>Les enjeux de l’enseignement de la géométrie</a:t>
            </a:r>
            <a:endParaRPr lang="en-US" sz="4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136" name="ZoneTexte 5"/>
          <p:cNvSpPr/>
          <p:nvPr/>
        </p:nvSpPr>
        <p:spPr>
          <a:xfrm>
            <a:off x="340560" y="297720"/>
            <a:ext cx="11510280" cy="440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Développer la perception et la représentation de l’espace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Construire les premiers concepts géométriques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Développer des compétences logiques et de classification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Favoriser le langage mathématique et la verbalisation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Préparer la continuité vers le cycle 2 et le développement d’une culture mathématique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37" name="Image 2"/>
          <p:cNvPicPr/>
          <p:nvPr/>
        </p:nvPicPr>
        <p:blipFill>
          <a:blip r:embed="rId3"/>
          <a:stretch/>
        </p:blipFill>
        <p:spPr>
          <a:xfrm>
            <a:off x="10420560" y="5186880"/>
            <a:ext cx="1571400" cy="1476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039320" y="5200560"/>
            <a:ext cx="1011312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dirty="0"/>
              <a:t>Une démarche d’enseignement à tester : entrée par les emboîtements de formes</a:t>
            </a:r>
            <a:endParaRPr lang="en-US" sz="4800" b="0" u="none" strike="noStrike" spc="-51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377027-2C1E-4680-9BBF-322455650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157681"/>
            <a:ext cx="11326091" cy="47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56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224280" y="358560"/>
            <a:ext cx="3594600" cy="307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0000"/>
          </a:bodyPr>
          <a:lstStyle>
            <a:lvl1pPr indent="0" algn="ctr" defTabSz="914400">
              <a:lnSpc>
                <a:spcPct val="85000"/>
              </a:lnSpc>
              <a:buNone/>
              <a:defRPr lang="fr-FR" sz="4400" b="0" u="none" strike="noStrike" spc="-51">
                <a:solidFill>
                  <a:schemeClr val="lt1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400" b="0" u="none" strike="noStrike" spc="-51">
                <a:solidFill>
                  <a:schemeClr val="lt1"/>
                </a:solidFill>
                <a:effectLst/>
                <a:uFillTx/>
                <a:latin typeface="Bodoni MT"/>
              </a:rPr>
              <a:t>La géométrie sur le site </a:t>
            </a:r>
            <a:r>
              <a:rPr lang="fr-FR" sz="4400" b="0" i="1" u="none" strike="noStrike" spc="-51">
                <a:solidFill>
                  <a:schemeClr val="lt1"/>
                </a:solidFill>
                <a:effectLst/>
                <a:uFillTx/>
                <a:latin typeface="Bodoni MT"/>
              </a:rPr>
              <a:t>Mathière à penser</a:t>
            </a:r>
            <a:br>
              <a:rPr sz="4400"/>
            </a:br>
            <a:br>
              <a:rPr sz="4400"/>
            </a:br>
            <a:r>
              <a:rPr lang="fr-FR" sz="1800" b="0" u="sng" strike="noStrike" spc="-51">
                <a:solidFill>
                  <a:schemeClr val="lt1"/>
                </a:solidFill>
                <a:effectLst/>
                <a:uFillTx/>
                <a:latin typeface="Bodoni MT"/>
                <a:hlinkClick r:id="rId3"/>
              </a:rPr>
              <a:t>https://mathiereapenser.fr/Formes_geometriques/formeGeometrique.html</a:t>
            </a:r>
            <a:endParaRPr lang="en-US" sz="1800" b="0" u="none" strike="noStrike" spc="-51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249320" y="284189"/>
            <a:ext cx="7718400" cy="6288901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spAutoFit/>
          </a:bodyPr>
          <a:lstStyle>
            <a:lvl1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defRPr lang="fr-FR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1pPr>
            <a:lvl2pPr marL="384120" lvl="1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2pPr>
            <a:lvl3pPr marL="567000" lvl="2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3pPr>
            <a:lvl4pPr marL="749880" lvl="3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4pPr>
            <a:lvl5pPr marL="932760" lvl="4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  <a:defRPr lang="fr-FR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doni MT"/>
              </a:defRPr>
            </a:lvl5pPr>
          </a:lstStyle>
          <a:p>
            <a:pPr indent="0" algn="just" defTabSz="914400">
              <a:lnSpc>
                <a:spcPct val="100000"/>
              </a:lnSpc>
              <a:spcBef>
                <a:spcPts val="600"/>
              </a:spcBef>
              <a:buNone/>
              <a:tabLst>
                <a:tab pos="0" algn="l"/>
              </a:tabLst>
            </a:pPr>
            <a:r>
              <a:rPr lang="fr-FR" sz="2400" b="1" u="sng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Objectif global 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indent="0" algn="just" defTabSz="914400">
              <a:lnSpc>
                <a:spcPct val="100000"/>
              </a:lnSpc>
              <a:spcBef>
                <a:spcPts val="600"/>
              </a:spcBef>
              <a:buNone/>
              <a:tabLst>
                <a:tab pos="0" algn="l"/>
              </a:tabLst>
            </a:pPr>
            <a:r>
              <a:rPr lang="fr-FR" sz="24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Entrer par les propriétés mathématiques pour caractériser les formes géométriques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indent="0" algn="just" defTabSz="914400">
              <a:lnSpc>
                <a:spcPct val="100000"/>
              </a:lnSpc>
              <a:spcBef>
                <a:spcPts val="600"/>
              </a:spcBef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indent="0" algn="just" defTabSz="914400">
              <a:lnSpc>
                <a:spcPct val="100000"/>
              </a:lnSpc>
              <a:spcBef>
                <a:spcPts val="600"/>
              </a:spcBef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marL="91440" indent="-91440" algn="just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Wingdings" charset="2"/>
              <a:buChar char=""/>
              <a:tabLst>
                <a:tab pos="0" algn="l"/>
              </a:tabLst>
            </a:pPr>
            <a:r>
              <a:rPr lang="fr-FR" sz="24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 Utiliser des </a:t>
            </a:r>
            <a:r>
              <a:rPr lang="fr-FR" sz="24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activités de manipulation et d’exploration </a:t>
            </a:r>
            <a:r>
              <a:rPr lang="fr-FR" sz="24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en mettant à disposition des élèves une grande variété de formes et d’assemblages de formes 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indent="0" algn="just" defTabSz="914400">
              <a:lnSpc>
                <a:spcPct val="100000"/>
              </a:lnSpc>
              <a:spcBef>
                <a:spcPts val="600"/>
              </a:spcBef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marL="91440" indent="-91440" algn="just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Wingdings" charset="2"/>
              <a:buChar char=""/>
              <a:tabLst>
                <a:tab pos="0" algn="l"/>
              </a:tabLst>
            </a:pPr>
            <a:r>
              <a:rPr lang="fr-FR" sz="24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 Accentuer sur la </a:t>
            </a:r>
            <a:r>
              <a:rPr lang="fr-FR" sz="24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diversité des représentations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indent="0" algn="just" defTabSz="914400">
              <a:lnSpc>
                <a:spcPct val="100000"/>
              </a:lnSpc>
              <a:spcBef>
                <a:spcPts val="600"/>
              </a:spcBef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marL="91440" indent="-91440" algn="just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Wingdings" charset="2"/>
              <a:buChar char=""/>
              <a:tabLst>
                <a:tab pos="0" algn="l"/>
              </a:tabLst>
            </a:pPr>
            <a:r>
              <a:rPr lang="fr-FR" sz="24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 Articuler </a:t>
            </a:r>
            <a:r>
              <a:rPr lang="fr-FR" sz="2400" b="1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manipulation / verbalisation / conceptualisation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indent="0" algn="just" defTabSz="914400">
              <a:lnSpc>
                <a:spcPct val="100000"/>
              </a:lnSpc>
              <a:spcBef>
                <a:spcPts val="600"/>
              </a:spcBef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  <a:p>
            <a:pPr marL="91440" indent="-91440" algn="just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Wingdings" charset="2"/>
              <a:buChar char=""/>
              <a:tabLst>
                <a:tab pos="0" algn="l"/>
              </a:tabLst>
            </a:pPr>
            <a:r>
              <a:rPr lang="fr-FR" sz="24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 Introduire progressivement un lexique approprié </a:t>
            </a:r>
            <a:endParaRPr lang="en-US" sz="2400" b="0" u="none" strike="noStrike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pic>
        <p:nvPicPr>
          <p:cNvPr id="212" name="Picture 6"/>
          <p:cNvPicPr/>
          <p:nvPr/>
        </p:nvPicPr>
        <p:blipFill>
          <a:blip r:embed="rId4"/>
          <a:stretch/>
        </p:blipFill>
        <p:spPr>
          <a:xfrm>
            <a:off x="479520" y="3998160"/>
            <a:ext cx="3268440" cy="2334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C4CE2-F47C-847F-5BE6-B3A6477B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439061"/>
            <a:ext cx="10113120" cy="822600"/>
          </a:xfrm>
        </p:spPr>
        <p:txBody>
          <a:bodyPr/>
          <a:lstStyle/>
          <a:p>
            <a:r>
              <a:rPr lang="fr-FR" dirty="0"/>
              <a:t>CLASSER / TRIER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CF29A2-E53A-611D-E62E-26E7B573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318"/>
            <a:ext cx="12192000" cy="52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9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40560" y="5128515"/>
            <a:ext cx="9807120" cy="14763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dirty="0"/>
              <a:t>Point didactique : les appréhensions</a:t>
            </a:r>
            <a:br>
              <a:rPr lang="fr-FR" dirty="0"/>
            </a:br>
            <a:r>
              <a:rPr lang="fr-FR" dirty="0"/>
              <a:t>Lesquelles en maternelle ?</a:t>
            </a:r>
            <a:endParaRPr lang="en-US" sz="4800" b="0" u="none" strike="noStrike" spc="-51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136" name="ZoneTexte 5"/>
          <p:cNvSpPr/>
          <p:nvPr/>
        </p:nvSpPr>
        <p:spPr>
          <a:xfrm>
            <a:off x="973549" y="861923"/>
            <a:ext cx="11510280" cy="38457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 defTabSz="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5400" dirty="0">
                <a:solidFill>
                  <a:srgbClr val="000000"/>
                </a:solidFill>
                <a:latin typeface="Calibri"/>
              </a:rPr>
              <a:t>Appréhension perceptive</a:t>
            </a:r>
          </a:p>
          <a:p>
            <a:pPr marL="457200" indent="-457200" defTabSz="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5400" b="0" u="none" strike="noStrike" dirty="0">
                <a:solidFill>
                  <a:srgbClr val="000000"/>
                </a:solidFill>
                <a:effectLst/>
                <a:uFillTx/>
                <a:latin typeface="Calibri"/>
              </a:rPr>
              <a:t>Appréhension discursive</a:t>
            </a:r>
          </a:p>
          <a:p>
            <a:pPr marL="457200" indent="-457200" defTabSz="457200">
              <a:buFont typeface="Wingdings" panose="05000000000000000000" pitchFamily="2" charset="2"/>
              <a:buChar char="Ø"/>
            </a:pPr>
            <a:r>
              <a:rPr lang="fr-FR" sz="5400" b="0" u="none" strike="noStrike" dirty="0">
                <a:solidFill>
                  <a:srgbClr val="000000"/>
                </a:solidFill>
                <a:effectLst/>
                <a:uFillTx/>
                <a:latin typeface="Calibri"/>
              </a:rPr>
              <a:t>App</a:t>
            </a:r>
            <a:r>
              <a:rPr lang="fr-FR" sz="5400" dirty="0">
                <a:solidFill>
                  <a:srgbClr val="000000"/>
                </a:solidFill>
                <a:latin typeface="Calibri"/>
              </a:rPr>
              <a:t>réhension opératoire</a:t>
            </a:r>
          </a:p>
          <a:p>
            <a:pPr marL="457200" indent="-457200" defTabSz="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5400" dirty="0">
                <a:solidFill>
                  <a:srgbClr val="000000"/>
                </a:solidFill>
                <a:latin typeface="Calibri"/>
              </a:rPr>
              <a:t>Appréhension séquentielle</a:t>
            </a:r>
          </a:p>
          <a:p>
            <a:pPr marL="457200" indent="-457200" defTabSz="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37" name="Image 2"/>
          <p:cNvPicPr/>
          <p:nvPr/>
        </p:nvPicPr>
        <p:blipFill>
          <a:blip r:embed="rId3"/>
          <a:stretch/>
        </p:blipFill>
        <p:spPr>
          <a:xfrm>
            <a:off x="10420560" y="5186880"/>
            <a:ext cx="1571400" cy="147636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15872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0E0826-5AD9-4103-85B9-AB880DEA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90" y="234986"/>
            <a:ext cx="8157020" cy="63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8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5C9CC39-AEE8-4285-9F83-CF65BC862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298" y="0"/>
            <a:ext cx="8739404" cy="67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3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40560" y="5156280"/>
            <a:ext cx="9807120" cy="14763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>
            <a:lvl1pPr indent="0" algn="ctr" defTabSz="914400">
              <a:lnSpc>
                <a:spcPct val="85000"/>
              </a:lnSpc>
              <a:buNone/>
              <a:defRPr lang="fr-FR" sz="4800" b="0" u="none" strike="noStrike" spc="-51">
                <a:solidFill>
                  <a:srgbClr val="FFFFFF"/>
                </a:solidFill>
                <a:effectLst/>
                <a:uFillTx/>
                <a:latin typeface="Bodoni MT"/>
              </a:defRPr>
            </a:lvl1pPr>
          </a:lstStyle>
          <a:p>
            <a:pPr indent="0" algn="ctr" defTabSz="914400">
              <a:lnSpc>
                <a:spcPct val="85000"/>
              </a:lnSpc>
              <a:buNone/>
            </a:pPr>
            <a:r>
              <a:rPr lang="fr-FR" sz="4800" b="0" u="none" strike="noStrike" spc="-51" dirty="0">
                <a:solidFill>
                  <a:srgbClr val="FFFFFF"/>
                </a:solidFill>
                <a:effectLst/>
                <a:uFillTx/>
                <a:latin typeface="Bodoni MT"/>
              </a:rPr>
              <a:t>Quelques essentiels pour </a:t>
            </a:r>
            <a:r>
              <a:rPr lang="fr-FR" dirty="0"/>
              <a:t>explorer les formes en maternelle</a:t>
            </a:r>
            <a:endParaRPr lang="en-US" sz="4800" b="0" u="none" strike="noStrike" spc="-51" dirty="0">
              <a:solidFill>
                <a:srgbClr val="FFFFFF"/>
              </a:solidFill>
              <a:effectLst/>
              <a:uFillTx/>
              <a:latin typeface="Bodoni MT"/>
            </a:endParaRPr>
          </a:p>
        </p:txBody>
      </p:sp>
      <p:sp>
        <p:nvSpPr>
          <p:cNvPr id="139" name="ZoneTexte 5"/>
          <p:cNvSpPr/>
          <p:nvPr/>
        </p:nvSpPr>
        <p:spPr>
          <a:xfrm>
            <a:off x="1313326" y="178346"/>
            <a:ext cx="11510280" cy="44523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290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Progressivité</a:t>
            </a:r>
            <a:endParaRPr lang="fr-FR" sz="32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290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Manipulation</a:t>
            </a:r>
            <a:endParaRPr lang="fr-FR" sz="32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290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Représentations variées</a:t>
            </a:r>
            <a:endParaRPr lang="fr-FR" sz="32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290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Lexique précis</a:t>
            </a:r>
            <a:endParaRPr lang="fr-FR" sz="32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290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Langage oral</a:t>
            </a:r>
            <a:endParaRPr lang="fr-FR" sz="32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290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b="0" u="none" strike="noStrike" dirty="0">
                <a:solidFill>
                  <a:schemeClr val="dk1"/>
                </a:solidFill>
                <a:effectLst/>
                <a:uFillTx/>
                <a:latin typeface="Bodoni MT"/>
              </a:rPr>
              <a:t>Catégoriser, trier, etc.</a:t>
            </a:r>
            <a:endParaRPr lang="fr-FR" sz="32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40" name="Image 2"/>
          <p:cNvPicPr/>
          <p:nvPr/>
        </p:nvPicPr>
        <p:blipFill>
          <a:blip r:embed="rId3"/>
          <a:stretch/>
        </p:blipFill>
        <p:spPr>
          <a:xfrm>
            <a:off x="10420560" y="5186880"/>
            <a:ext cx="1571400" cy="1476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Personnalisé 1">
      <a:majorFont>
        <a:latin typeface="Bodoni MT"/>
        <a:ea typeface=""/>
        <a:cs typeface=""/>
      </a:majorFont>
      <a:minorFont>
        <a:latin typeface="Bodoni MT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5620</TotalTime>
  <Words>2789</Words>
  <Application>Microsoft Office PowerPoint</Application>
  <PresentationFormat>Grand écran</PresentationFormat>
  <Paragraphs>361</Paragraphs>
  <Slides>41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0" baseType="lpstr">
      <vt:lpstr>Arial</vt:lpstr>
      <vt:lpstr>Bodoni MT</vt:lpstr>
      <vt:lpstr>Calibri</vt:lpstr>
      <vt:lpstr>Courier New</vt:lpstr>
      <vt:lpstr>OpenSymbol</vt:lpstr>
      <vt:lpstr>Source Sans Pro</vt:lpstr>
      <vt:lpstr>Symbol</vt:lpstr>
      <vt:lpstr>Wingdings</vt:lpstr>
      <vt:lpstr>Rétrospective</vt:lpstr>
      <vt:lpstr>Circonscription de Montbéliard 1</vt:lpstr>
      <vt:lpstr>Objectifs</vt:lpstr>
      <vt:lpstr>Les enjeux de la géométrie à l’école</vt:lpstr>
      <vt:lpstr>Les enjeux de l’enseignement de la géométrie</vt:lpstr>
      <vt:lpstr>CLASSER / TRIER ?</vt:lpstr>
      <vt:lpstr>Point didactique : les appréhensions Lesquelles en maternelle ?</vt:lpstr>
      <vt:lpstr>Présentation PowerPoint</vt:lpstr>
      <vt:lpstr>Présentation PowerPoint</vt:lpstr>
      <vt:lpstr>Quelques essentiels pour explorer les formes en maternelle</vt:lpstr>
      <vt:lpstr>Nouveaux programmes 2025  Explorer les solides et les formes planes</vt:lpstr>
      <vt:lpstr>Programmes 2025 – Géométrie en maternelle Introduction</vt:lpstr>
      <vt:lpstr>Présentation PowerPoint</vt:lpstr>
      <vt:lpstr>Programmes 2025 – Géométrie (avant 4 ans) Objectifs et exemples de réussite</vt:lpstr>
      <vt:lpstr>Programmes 2025 – Géométrie (à partir de 4 ans) Objectifs et exemples de réussite</vt:lpstr>
      <vt:lpstr>Programmes 2025 – Géométrie (à partir de  5 ans) Objectifs et exemples de réussite</vt:lpstr>
      <vt:lpstr>Quelles difficultés ?</vt:lpstr>
      <vt:lpstr>Evaluations nationales CP (doc accompagnement)  https://blogpeda.ac-poitiers.fr/charente-preelementaire/wp-content/blogs.dir/1794/files/2022/11/CP-maths_espace-geometrie_0.pdf </vt:lpstr>
      <vt:lpstr>Quelques questions pour commencer…</vt:lpstr>
      <vt:lpstr>Présentation PowerPoint</vt:lpstr>
      <vt:lpstr>Situation 1 = Etape 1 Découverte du matériel par les élèves</vt:lpstr>
      <vt:lpstr>Présentation du matériel</vt:lpstr>
      <vt:lpstr>Présentation du matériel</vt:lpstr>
      <vt:lpstr>Présentation PowerPoint</vt:lpstr>
      <vt:lpstr>Situation 1 = Etape 1 Mise en commun et 1ères observations</vt:lpstr>
      <vt:lpstr>Situation 1 = Etape 1 Apports lexicaux du PE</vt:lpstr>
      <vt:lpstr>Situation 1 = Etape 1 Premiers obstacles</vt:lpstr>
      <vt:lpstr>Présentation PowerPoint</vt:lpstr>
      <vt:lpstr>Situation 1 – Etape 2</vt:lpstr>
      <vt:lpstr>Situation 1 = Encastrement Situation de référence</vt:lpstr>
      <vt:lpstr>Situation 2</vt:lpstr>
      <vt:lpstr>Situation 2 Familles à construire</vt:lpstr>
      <vt:lpstr>Situation 2 Familles à construire</vt:lpstr>
      <vt:lpstr>Situation 2 Familles à construire</vt:lpstr>
      <vt:lpstr>Situation 2 Familles à construire</vt:lpstr>
      <vt:lpstr>Présentation PowerPoint</vt:lpstr>
      <vt:lpstr>Situation 3 Formes à distance</vt:lpstr>
      <vt:lpstr>Situation 3 Formes à distance</vt:lpstr>
      <vt:lpstr>Situation 3 Formes à distance</vt:lpstr>
      <vt:lpstr>Situation 6 Jeu du Qui est-ce ?</vt:lpstr>
      <vt:lpstr>Une démarche d’enseignement à tester : entrée par les emboîtements de formes</vt:lpstr>
      <vt:lpstr>La géométrie sur le site Mathière à penser  https://mathiereapenser.fr/Formes_geometriques/formeGeometrique.html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Circonscription de Montbéliard 3</dc:title>
  <dc:subject/>
  <dc:creator>lucien</dc:creator>
  <dc:description/>
  <cp:lastModifiedBy>bari</cp:lastModifiedBy>
  <cp:revision>162</cp:revision>
  <cp:lastPrinted>2026-01-20T12:11:12Z</cp:lastPrinted>
  <dcterms:created xsi:type="dcterms:W3CDTF">2025-11-30T18:09:31Z</dcterms:created>
  <dcterms:modified xsi:type="dcterms:W3CDTF">2026-02-26T07:59:19Z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MMClips">
    <vt:i4>8</vt:i4>
  </property>
  <property fmtid="{D5CDD505-2E9C-101B-9397-08002B2CF9AE}" pid="4" name="Notes">
    <vt:i4>43</vt:i4>
  </property>
  <property fmtid="{D5CDD505-2E9C-101B-9397-08002B2CF9AE}" pid="5" name="PresentationFormat">
    <vt:lpwstr>Grand écran</vt:lpwstr>
  </property>
  <property fmtid="{D5CDD505-2E9C-101B-9397-08002B2CF9AE}" pid="6" name="Slides">
    <vt:i4>43</vt:i4>
  </property>
</Properties>
</file>