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339" r:id="rId6"/>
    <p:sldId id="341" r:id="rId7"/>
    <p:sldId id="340" r:id="rId8"/>
    <p:sldId id="301" r:id="rId9"/>
    <p:sldId id="302" r:id="rId10"/>
    <p:sldId id="306" r:id="rId11"/>
    <p:sldId id="307" r:id="rId12"/>
    <p:sldId id="342" r:id="rId13"/>
    <p:sldId id="305" r:id="rId14"/>
    <p:sldId id="343" r:id="rId15"/>
    <p:sldId id="266" r:id="rId16"/>
    <p:sldId id="312" r:id="rId17"/>
    <p:sldId id="267" r:id="rId18"/>
    <p:sldId id="309" r:id="rId19"/>
    <p:sldId id="269" r:id="rId20"/>
    <p:sldId id="344" r:id="rId21"/>
    <p:sldId id="337" r:id="rId22"/>
    <p:sldId id="336" r:id="rId23"/>
    <p:sldId id="345" r:id="rId24"/>
    <p:sldId id="346" r:id="rId25"/>
    <p:sldId id="347" r:id="rId26"/>
    <p:sldId id="348" r:id="rId27"/>
    <p:sldId id="315" r:id="rId28"/>
    <p:sldId id="349" r:id="rId29"/>
    <p:sldId id="350" r:id="rId30"/>
    <p:sldId id="351" r:id="rId31"/>
    <p:sldId id="352" r:id="rId32"/>
    <p:sldId id="353" r:id="rId33"/>
    <p:sldId id="334" r:id="rId34"/>
    <p:sldId id="335" r:id="rId35"/>
    <p:sldId id="314" r:id="rId36"/>
    <p:sldId id="354" r:id="rId37"/>
    <p:sldId id="355" r:id="rId38"/>
    <p:sldId id="327" r:id="rId39"/>
    <p:sldId id="310" r:id="rId40"/>
    <p:sldId id="356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29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4" r:id="rId60"/>
    <p:sldId id="330" r:id="rId61"/>
    <p:sldId id="375" r:id="rId62"/>
    <p:sldId id="376" r:id="rId63"/>
    <p:sldId id="377" r:id="rId64"/>
    <p:sldId id="378" r:id="rId65"/>
    <p:sldId id="379" r:id="rId66"/>
    <p:sldId id="380" r:id="rId67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i" initials="b" lastIdx="1" clrIdx="0">
    <p:extLst>
      <p:ext uri="{19B8F6BF-5375-455C-9EA6-DF929625EA0E}">
        <p15:presenceInfo xmlns:p15="http://schemas.microsoft.com/office/powerpoint/2012/main" userId="ba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88927" autoAdjust="0"/>
  </p:normalViewPr>
  <p:slideViewPr>
    <p:cSldViewPr>
      <p:cViewPr varScale="1">
        <p:scale>
          <a:sx n="65" d="100"/>
          <a:sy n="65" d="100"/>
        </p:scale>
        <p:origin x="73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87582-E8F3-4005-B407-94D8745C94DF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C6CC2-C649-4B6B-B79B-D644C8DC3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30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910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148A0-B3DA-5B4B-074F-D6B47C66B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C9A0F76-5F48-C6AF-928B-5A66B592EF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0295CEE-FE40-3E79-3912-8D17C98CB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171B31-52E7-B2B4-5514-C48155B4CD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981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627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2339C-633B-2618-F998-19A8E76C4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137FF16-C44F-293D-6148-03ADBCCD88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44600DE-F4F4-8243-E277-94D2B966D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29F843-7AF4-5900-921B-03485D5D3B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567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964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7F06-A7E8-44E6-A0FB-2DF14427D05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994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618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4D7CD-F695-26BE-8FD1-3F66D09C4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F8C1BBA-0F7B-D349-6BDE-0564962A74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8100244-1C6F-BB55-83BE-3782375CC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98DF04-EB40-89EF-55F5-BA398A787C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764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472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873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72F61-2617-E10E-064C-31E07BD76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F6232C1-4C13-8DC1-10F9-89B8DBEEDE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F351341-19CF-9640-EA0F-BA1D71003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F72E71-FA2D-5E0C-B328-57F03C232A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32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347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0229E-535C-A7B7-FD1B-9AEF015E3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5DA3F00-3444-4915-584D-8F3B38B196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1F99368-595D-36DE-47CE-4EAA336684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86A715-10BA-E5EF-AACD-DC7D5F74B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869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C3204-FB75-2FEB-4F32-9A273A67C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2C36F9C-8312-68E5-66ED-87A0995F6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31A4740-6883-0640-BE3A-2058972C3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b="1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CBE295-75B6-148B-39AD-4B0E05A84D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856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B0513-09E2-1E6A-DF50-4FFA670E8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F4E75EC-D2C4-1BCC-6F75-E56FB75DE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203208-40A6-8609-5753-1B624259C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b="1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DEAAB6-137F-24E6-61F8-95F0BE1C3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800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526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8CE45-A2F8-9762-F6DA-6FDAE72C4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9FFEB8F-30F4-40DB-2205-4B3BCFDC5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F5E5EBB-07B9-7ACE-BF65-DA768C806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b="1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9321AB-92FC-0F06-A1AB-1497B79B6B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574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CCA03-222E-9EB7-FD8A-8D3579D0D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E168E88-EB94-645E-0AE5-1D0D59C43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485A296-0231-BC29-3AF4-F9FD18659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b="1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494348-9531-1152-08BD-8C4238F60A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816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CCF50-D602-D43F-29BE-45597BE72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532B461-9288-AB7B-38EB-6BA819879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B3B977A-D7B5-3C36-8570-512B4600E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b="1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78924A-F0C7-48BD-E664-61A8F0BF7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1744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E54BC-7E80-6E72-B9A0-4BFD934B5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6197583-8AA9-11E0-F874-8395E33D3D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CA98624-0312-9704-B77A-D42893995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b="1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31B08E-44CE-C440-6E2D-BE38FEA29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784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97759-ACD1-7EB4-4B63-93DC94A73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C96D16-FDEB-DB5E-E9E6-DC89A10D14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4974712-ECF6-228F-982D-01B77CB89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b="1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468225-ADB8-940B-1FB2-96FDA5C142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2319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6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4874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2886C-73F4-7175-E571-25CD98698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D78EC87-3A54-75F1-DB47-FA1951AAD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926A7A9-8EF8-BF32-8195-87222E339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b="1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B4398A-7FB8-4F6B-5276-DC0763458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8459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8E8CE-1709-DC08-A250-5744D6006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9FC0721-9C64-2BD8-8D23-806086766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A97E491-1C91-46A3-46CC-1147305472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b="1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FCBBCE-8F07-E8B2-B726-C0DC780ED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4063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2487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A4DDA-C2AB-F226-5050-B15125065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8214421-0FE0-8A0E-BFA7-37AFC29FB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F7F9B74-98EA-1E13-C458-6150A3204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455CD2-A03B-7E28-80C8-7E58E334F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7419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1FB0D-1DB9-561E-F672-D9F550369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AB82563-D786-3F88-49A3-1537D9DA32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5754B5A-D5B6-D57A-8F50-BF1D475350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4B3875-4957-8DE9-72CE-FE0CB22701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3306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48BAB-589A-8083-8D2F-36D0B6097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34F25BC-30B8-F15D-A035-5FA462493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EC42B24-AE3F-7246-D448-C7F90EC94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7815" indent="-285115">
              <a:lnSpc>
                <a:spcPts val="2865"/>
              </a:lnSpc>
              <a:spcBef>
                <a:spcPts val="100"/>
              </a:spcBef>
              <a:buFont typeface="Arial MT,Sans-Serif"/>
              <a:buChar char="•"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6A5E8E-0E33-C174-5699-D9713ED912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7705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248E2-6629-2AF0-58E1-F8CC12476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A4AA727-B563-4559-32AD-4B27C8B35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21CAF6F-2BB3-BE83-F7F7-EF1AD422C4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2F6D37-729D-D2C4-CC58-BF527E2C8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3562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264A6-27CF-5839-6898-FF67434B6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5373AEC-D588-5431-D7DD-2631123D73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35C449D-8593-C44E-4F5F-87F7E4C78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DC4A7F-E8FD-5E52-C13B-FD12A9C24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0281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09B36-B22F-0AD3-DBB1-4B52E9E02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775080F-AAB7-2FE0-FE2A-2353C6012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85B14E6-80A9-06CA-BE4F-A19A5C56A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C28764-2224-A4C3-C666-C8E7150041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2008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D04A5-175F-F956-4FF7-66C46CE68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1046B93-0271-E53D-C5B4-444BA7C48C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1A9EE99-91B6-996F-3AC3-EA98A8E03A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DFBC0A-7BDE-EBD6-052D-A0F4D323A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773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2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32B3A-3192-9979-9E49-81FF7A744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F64246F-71D8-E27E-4241-F8AD0FEB9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F229373-D316-145B-ADA5-99D75C2B1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4F5F56-965B-2956-CCED-961C3912DC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8524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11783-E58A-4283-F763-B4DA51C58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E23B9D-DFD2-F499-F9D1-079DEA60A3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CFD4397-756F-C7D9-E635-4C85ED065B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FA5D6C-6859-3451-D3D6-F70AD138F1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5103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0807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57C26-74E5-3C5B-0BDF-B93EDF8EB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94371F0-82E0-E8D0-07FA-3F76192035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EFAC530-D0A5-F915-A0EC-469C670D7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B1EEDA-E572-D86B-779D-E683BA30A4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1674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24BF4-6EFC-B9BF-A592-46AD7DF4E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01E8BBE-653C-47EF-B2ED-E9B2AC99D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78B1C02-E034-0E06-9641-488E0A3154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2E654F-08A6-B225-9E4F-E9679682ED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4861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3E88E-2472-68DD-7511-E9D7F74BD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080F1BE-E36C-A535-4A88-2234866280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97F800A-15EB-0056-9CBD-92F2A22BD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27C941-05BF-75ED-1D55-026B35951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1528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4BDAD-3A38-E17A-7F56-336DAEE7D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2462927-4F4D-A610-1DA9-064C88E775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308422E-9348-9494-1BFC-20F73347B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3C2822-DEBF-B56E-152C-CF4017D0B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6298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473B2-CC4F-A8A3-EBBB-B04EDE424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A441752-3692-202D-3984-EC56470462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F2D228B-CEA3-F7B0-6CB5-6254CCB75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F2C1A6-3340-AE9C-6979-EF6FF2C12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9901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07431-AC25-BED4-E2BF-DA76EA7F2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8BB5140-3347-9E73-28AA-150677AA8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691585E-D9B9-262F-5C51-6929BE3A9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64A66F-D816-BD11-D9C7-A3FCB27AE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2159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6E447-0745-CDC3-3056-1FD556D9B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C7AE260-0914-7CDB-31A1-A998F3E122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577A819-1AF9-4BAF-0782-2719A23BF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D08C3C-1614-4D49-BCAB-D999F17F8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26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9396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9595C-0998-8EA2-F419-48F0F2678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911A7A0-4150-474A-3C09-BB2E9A3478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F608239-CD16-A8E7-979F-6A38535C8B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8663C3-4C7D-4804-0FAD-1ED4510CA5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7732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DFB56-607B-8F52-56CE-BBA1EB5E2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CCE297B-E4A6-5E9E-94E5-818B9ED2A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1306DF5-0234-9972-4042-630588452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9C850D-9FE1-1EFE-5AA9-35AF9DDE0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4936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FFCC6-6D3E-D7F5-16B6-5FE41442A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D627FE5-B338-8CE6-1914-BE934BC7F9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2981845-5D36-CEFF-0A38-C1051C3B39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indent="0">
              <a:lnSpc>
                <a:spcPts val="2865"/>
              </a:lnSpc>
              <a:spcBef>
                <a:spcPts val="100"/>
              </a:spcBef>
              <a:buFont typeface="Arial MT,Sans-Serif"/>
              <a:buNone/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3D8819-45A8-D211-245B-B30344BD6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3693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7636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45B35-9B04-F126-74D8-36162D5AB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D6997A3-AAF7-0E60-FB4A-3FD9184F53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5AF9F01-E964-BD91-C38E-9202305AC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05B5D3-F57F-D680-3F32-04D4E68B2D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5124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59576-6646-D53B-6CF7-B62CE2881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F1F0A15-7711-D1E6-072D-1535AE0815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22C2C2D-4D01-F7AA-32A6-C1BAB5E4C7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75F73E-6DB6-BC4A-54F8-73BCB768FB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8462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0228B-7614-C8B1-756C-FB4C99A25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629F88B-6E17-9DBE-EBBA-A9099E45C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FA3258D-72FB-D2C7-6A13-12D09D121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34E354-B3EA-91C0-1026-16288FAFD5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2708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AF49A-EBF7-58AF-D638-37DC641EC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182EFD2-DDFE-F891-D1F1-EA7453C96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3015F1D-133B-2C51-90DA-4863135EE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1F492E-9C1F-9F69-60EC-D5B6EF2578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4857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51D10-9799-4F74-7FA9-F860C864B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5B4A717-B9C0-DE5D-5897-0011C1DFD1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D984A3D-E68C-557A-08F9-E838017B8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9A3523-F309-A9D9-09F4-668132259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1571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187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310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20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85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C6CC2-C649-4B6B-B79B-D644C8DC36F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58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2FDFD2-77BD-4E2B-8E99-F4085BD84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11D1F9-FC24-4F38-B6A6-3EC271F2E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AC1191-6129-4D5F-BF3D-B15A8288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E5DF1E-124F-4186-9F84-BD6EA969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03889-C2CB-4E95-9109-FAF8DC82E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fr-FR" spc="-25" smtClean="0"/>
              <a:t>‹N°›</a:t>
            </a:fld>
            <a:endParaRPr lang="fr-FR" spc="-25" dirty="0"/>
          </a:p>
        </p:txBody>
      </p:sp>
    </p:spTree>
    <p:extLst>
      <p:ext uri="{BB962C8B-B14F-4D97-AF65-F5344CB8AC3E}">
        <p14:creationId xmlns:p14="http://schemas.microsoft.com/office/powerpoint/2010/main" val="285785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DF825F-F96C-49C0-B48E-0F4A891F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4675D1-2441-4984-9081-261A346C8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00DB27-BD46-4705-92CA-76C742C7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16A76F-AD1E-4C5F-8461-6D02DCA2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E766B2-5634-440E-9ACC-9D02CF47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fr-FR" spc="-25" smtClean="0"/>
              <a:t>‹N°›</a:t>
            </a:fld>
            <a:endParaRPr lang="fr-FR" spc="-25" dirty="0"/>
          </a:p>
        </p:txBody>
      </p:sp>
    </p:spTree>
    <p:extLst>
      <p:ext uri="{BB962C8B-B14F-4D97-AF65-F5344CB8AC3E}">
        <p14:creationId xmlns:p14="http://schemas.microsoft.com/office/powerpoint/2010/main" val="46495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32DC0AE-AAD9-434D-A9B2-779C60BCE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CB1CBE-9BE6-4B94-B08E-CC1BA0ADD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9610E6-62CB-4D0D-B445-462402A9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756AAB-E2C1-4C1B-B8F4-E13D4BBD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CDDAC1-6B12-48A7-89DB-8E6F982D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fr-FR" spc="-25" smtClean="0"/>
              <a:t>‹N°›</a:t>
            </a:fld>
            <a:endParaRPr lang="fr-FR" spc="-25" dirty="0"/>
          </a:p>
        </p:txBody>
      </p:sp>
    </p:spTree>
    <p:extLst>
      <p:ext uri="{BB962C8B-B14F-4D97-AF65-F5344CB8AC3E}">
        <p14:creationId xmlns:p14="http://schemas.microsoft.com/office/powerpoint/2010/main" val="213368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416643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03501" y="2905003"/>
            <a:ext cx="8085455" cy="1134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871867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05374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6F39EA-A27B-4DC5-A2B3-41504CB8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26BFB2-6161-4269-B051-6BBCB964F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0F228A-E9A1-463F-8EDB-13BAB363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BE93A0-9BD5-45C6-A71F-3F0AB9D8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B53337-AF88-4D29-ACAB-5F38F47A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fr-FR" spc="-25" smtClean="0"/>
              <a:t>‹N°›</a:t>
            </a:fld>
            <a:endParaRPr lang="fr-FR" spc="-25" dirty="0"/>
          </a:p>
        </p:txBody>
      </p:sp>
    </p:spTree>
    <p:extLst>
      <p:ext uri="{BB962C8B-B14F-4D97-AF65-F5344CB8AC3E}">
        <p14:creationId xmlns:p14="http://schemas.microsoft.com/office/powerpoint/2010/main" val="421351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E29E18-EC2E-4FB9-8956-F566525E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393147-F3AA-46EF-8CE2-EA9A6444D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CC9601-1EB7-4B84-9356-EF141812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7FC297-5334-46B1-964F-EA9B7A1A6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1714E7-2BAE-44E3-BF6B-1B46AC7A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fr-FR" spc="-25" smtClean="0"/>
              <a:t>‹N°›</a:t>
            </a:fld>
            <a:endParaRPr lang="fr-FR" spc="-25" dirty="0"/>
          </a:p>
        </p:txBody>
      </p:sp>
    </p:spTree>
    <p:extLst>
      <p:ext uri="{BB962C8B-B14F-4D97-AF65-F5344CB8AC3E}">
        <p14:creationId xmlns:p14="http://schemas.microsoft.com/office/powerpoint/2010/main" val="380105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44B5F-68E1-4C05-A1BA-33060BCD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A30AE-B733-4592-8204-906DA637A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D6B84C-783C-4893-92C1-AF2BE5AEF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9DD3D6-4692-4A86-A2E9-E70400C14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AD61BD-21CC-41C0-81DA-358BF86A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CF896F-3928-452A-8305-61FE2633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fr-FR" spc="-25" smtClean="0"/>
              <a:t>‹N°›</a:t>
            </a:fld>
            <a:endParaRPr lang="fr-FR" spc="-25" dirty="0"/>
          </a:p>
        </p:txBody>
      </p:sp>
    </p:spTree>
    <p:extLst>
      <p:ext uri="{BB962C8B-B14F-4D97-AF65-F5344CB8AC3E}">
        <p14:creationId xmlns:p14="http://schemas.microsoft.com/office/powerpoint/2010/main" val="75432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21493-2DB4-448E-BC70-432D0FBAF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CEA038-03E0-41B4-BBEE-FAF0D7F7B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2D360E-6A46-493C-BF78-2D43A89C7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51ADA32-EB44-4B57-9242-11D416DEA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9ACBD93-CA9B-43FF-BC57-460528168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FAB6A24-E088-4AFB-A0F3-9FED0385B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BF48989-A822-48C5-A110-81FCDDA2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375037-3892-4E78-930B-AC259471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fr-FR" spc="-25" smtClean="0"/>
              <a:t>‹N°›</a:t>
            </a:fld>
            <a:endParaRPr lang="fr-FR" spc="-25" dirty="0"/>
          </a:p>
        </p:txBody>
      </p:sp>
    </p:spTree>
    <p:extLst>
      <p:ext uri="{BB962C8B-B14F-4D97-AF65-F5344CB8AC3E}">
        <p14:creationId xmlns:p14="http://schemas.microsoft.com/office/powerpoint/2010/main" val="143381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B7F30-B4B8-4751-ABD3-D9D7D057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22B44C-2ED7-4074-8961-C8E47A37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04B7AB-FC67-4899-A8CD-81878B23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3AF265-0A01-490C-9B63-1A3CFE57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fr-FR" spc="-25" smtClean="0"/>
              <a:t>‹N°›</a:t>
            </a:fld>
            <a:endParaRPr lang="fr-FR" spc="-25" dirty="0"/>
          </a:p>
        </p:txBody>
      </p:sp>
    </p:spTree>
    <p:extLst>
      <p:ext uri="{BB962C8B-B14F-4D97-AF65-F5344CB8AC3E}">
        <p14:creationId xmlns:p14="http://schemas.microsoft.com/office/powerpoint/2010/main" val="113774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791B0C-D0CC-4F9B-800C-C6DD7519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7E9136-E2BD-464A-9E52-140AE12E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63F706-AEE9-417D-91E2-219A406A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fr-FR" spc="-25" smtClean="0"/>
              <a:t>‹N°›</a:t>
            </a:fld>
            <a:endParaRPr lang="fr-FR" spc="-25" dirty="0"/>
          </a:p>
        </p:txBody>
      </p:sp>
    </p:spTree>
    <p:extLst>
      <p:ext uri="{BB962C8B-B14F-4D97-AF65-F5344CB8AC3E}">
        <p14:creationId xmlns:p14="http://schemas.microsoft.com/office/powerpoint/2010/main" val="178540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BEC0AE-D9CC-42CC-9C3F-43FD40872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2AB83-B39F-46D6-A138-EC3E252E3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29D0A7-4B0B-457C-93D6-55B012EB6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28E3BF-1ED9-4013-BD3E-EDD2EB7AA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512AE6-324B-4960-952F-2CBCB831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F3546E-2202-489C-9FC9-1958F92B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fr-FR" spc="-25" smtClean="0"/>
              <a:t>‹N°›</a:t>
            </a:fld>
            <a:endParaRPr lang="fr-FR" spc="-25" dirty="0"/>
          </a:p>
        </p:txBody>
      </p:sp>
    </p:spTree>
    <p:extLst>
      <p:ext uri="{BB962C8B-B14F-4D97-AF65-F5344CB8AC3E}">
        <p14:creationId xmlns:p14="http://schemas.microsoft.com/office/powerpoint/2010/main" val="304514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7B6D0-C825-4132-A9FF-AD2184A2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14AE7BC-ADE0-4A08-9178-424AE202A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43E0D9-7EB0-4002-A51C-E3CFA2B38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77CC52-9E15-4F33-A3D6-4E9CAC9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F8C5BE-364E-4C60-91C3-CC86C590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1E3C3A-81C5-4CD6-8974-E515A4F7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fr-FR" spc="-25" smtClean="0"/>
              <a:t>‹N°›</a:t>
            </a:fld>
            <a:endParaRPr lang="fr-FR" spc="-25" dirty="0"/>
          </a:p>
        </p:txBody>
      </p:sp>
    </p:spTree>
    <p:extLst>
      <p:ext uri="{BB962C8B-B14F-4D97-AF65-F5344CB8AC3E}">
        <p14:creationId xmlns:p14="http://schemas.microsoft.com/office/powerpoint/2010/main" val="38008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254DBCB-34FF-4F68-8049-0E61EC66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D73700-65A5-474F-9C6E-322B82C40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FD66B2-EE39-4C8B-B3A6-9D668516A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F30045-08B9-4111-803C-7052BE8E3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786E4B-0BC5-455A-A8F4-D1CD70C04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fr-FR" spc="-25" smtClean="0"/>
              <a:t>‹N°›</a:t>
            </a:fld>
            <a:endParaRPr lang="fr-FR" spc="-25" dirty="0"/>
          </a:p>
        </p:txBody>
      </p:sp>
    </p:spTree>
    <p:extLst>
      <p:ext uri="{BB962C8B-B14F-4D97-AF65-F5344CB8AC3E}">
        <p14:creationId xmlns:p14="http://schemas.microsoft.com/office/powerpoint/2010/main" val="324326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duscol.education.fr/media/3738/download" TargetMode="Externa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education.gouv.fr/sites/default/files/ensel135_annexe4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media/3738/download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education.gouv.fr/sites/default/files/ensel135_annexe4.pdf" TargetMode="Externa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ths.circo39.ac-besancon.fr/2025/06/05/memoriser-les-faits-numeriques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y9HnV_r8g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ucation.gouv.fr/sites/default/files/ensel135_annexe4.pdf" TargetMode="Externa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scol.education.fr/media/3738/download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blog.mathador.fr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3.png"/><Relationship Id="rId7" Type="http://schemas.openxmlformats.org/officeDocument/2006/relationships/image" Target="../media/image71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69.png"/><Relationship Id="rId4" Type="http://schemas.openxmlformats.org/officeDocument/2006/relationships/image" Target="../media/image68.jp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4917" y="1445935"/>
            <a:ext cx="9702165" cy="250645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algn="ctr">
              <a:lnSpc>
                <a:spcPts val="4730"/>
              </a:lnSpc>
              <a:spcBef>
                <a:spcPts val="745"/>
              </a:spcBef>
            </a:pPr>
            <a:r>
              <a:rPr sz="4400" dirty="0"/>
              <a:t>ENSEIGNER</a:t>
            </a:r>
            <a:r>
              <a:rPr sz="4400" spc="-135" dirty="0"/>
              <a:t> </a:t>
            </a:r>
            <a:r>
              <a:rPr sz="4400" dirty="0"/>
              <a:t>LA</a:t>
            </a:r>
            <a:r>
              <a:rPr sz="4400" spc="-105" dirty="0"/>
              <a:t> </a:t>
            </a:r>
            <a:r>
              <a:rPr sz="4400" spc="-40" dirty="0"/>
              <a:t>MÉMORISATION</a:t>
            </a:r>
            <a:r>
              <a:rPr sz="4400" spc="-105" dirty="0"/>
              <a:t> </a:t>
            </a:r>
            <a:r>
              <a:rPr sz="4400" dirty="0"/>
              <a:t>DES</a:t>
            </a:r>
            <a:r>
              <a:rPr sz="4400" spc="-105" dirty="0"/>
              <a:t> </a:t>
            </a:r>
            <a:r>
              <a:rPr sz="4400" spc="-10" dirty="0"/>
              <a:t>FAITS NUMÉRIQUES</a:t>
            </a:r>
            <a:br>
              <a:rPr lang="fr-FR" sz="4400" spc="-10" dirty="0"/>
            </a:br>
            <a:br>
              <a:rPr lang="fr-FR" sz="4400" spc="-10" dirty="0"/>
            </a:br>
            <a:r>
              <a:rPr lang="fr-FR" sz="2800" b="0" i="1" spc="-10" dirty="0"/>
              <a:t>Montbéliard 1 – 25/03/2026</a:t>
            </a:r>
            <a:endParaRPr lang="fr-FR" sz="4400" b="0" i="1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</a:t>
            </a:fld>
            <a:endParaRPr spc="-25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0" y="5372902"/>
            <a:ext cx="2609850" cy="941726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D4A34498-2249-4FB4-95A9-495D22E7D6B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43496" y="5385939"/>
            <a:ext cx="2986355" cy="88209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DB19208-E4E2-4F03-8ED1-9803B3B38190}"/>
              </a:ext>
            </a:extLst>
          </p:cNvPr>
          <p:cNvSpPr txBox="1"/>
          <p:nvPr/>
        </p:nvSpPr>
        <p:spPr>
          <a:xfrm>
            <a:off x="1905000" y="5612932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Documents d’appui :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C6F32C-37AA-41B9-BE47-D7EC58838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52400"/>
            <a:ext cx="10515600" cy="1325563"/>
          </a:xfrm>
        </p:spPr>
        <p:txBody>
          <a:bodyPr/>
          <a:lstStyle/>
          <a:p>
            <a:r>
              <a:rPr lang="fr-FR" dirty="0"/>
              <a:t>Programmes 2025 – CE1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6E1116-5D6E-4D8B-8DE2-1A2297BAE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94" y="762000"/>
            <a:ext cx="1101240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3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53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401970-7E4F-4DAF-A873-00B0B731DD5F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Evaluations Nationales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CE2 – R2025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472879E-54AB-4984-9CAA-51EFC3449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834" y="-1470"/>
            <a:ext cx="5121540" cy="685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9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CFBABD-9B00-B835-70C1-68A80619C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E92B91-90BE-12FC-E7D2-B43400187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D9BE51-0E6C-07E7-2F0B-22D3AD513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D27F61-2A1E-09FD-7C1A-20359F5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CA0CC3-FF94-620F-1617-538936805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2F310B-F20C-8521-A15E-8B1DE0E10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C36DD2-E5A5-11E5-395F-5670B880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 fontScale="90000"/>
          </a:bodyPr>
          <a:lstStyle/>
          <a:p>
            <a:r>
              <a:rPr lang="fr-FR" sz="4000">
                <a:solidFill>
                  <a:srgbClr val="FFFFFF"/>
                </a:solidFill>
              </a:rPr>
              <a:t>Travailler la fluence en calcul mental : de quoi s’agit-il 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3FF78E-1727-646E-8D4B-BE80310126B1}"/>
              </a:ext>
            </a:extLst>
          </p:cNvPr>
          <p:cNvSpPr txBox="1"/>
          <p:nvPr/>
        </p:nvSpPr>
        <p:spPr>
          <a:xfrm>
            <a:off x="457200" y="2389061"/>
            <a:ext cx="1111631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/>
              <a:t>Le calcul mental repose sur </a:t>
            </a:r>
            <a:r>
              <a:rPr lang="fr-FR" sz="2400" dirty="0">
                <a:highlight>
                  <a:srgbClr val="FFFF00"/>
                </a:highlight>
              </a:rPr>
              <a:t>des procédures fondamentales que les élèves doivent maîtriser progressivement</a:t>
            </a:r>
            <a:r>
              <a:rPr lang="fr-FR" sz="2400" dirty="0"/>
              <a:t>, avec des attentes qui évoluent selon le niveau scolaire. La </a:t>
            </a:r>
            <a:r>
              <a:rPr lang="fr-FR" sz="2400" dirty="0">
                <a:highlight>
                  <a:srgbClr val="FFFF00"/>
                </a:highlight>
              </a:rPr>
              <a:t>fluence (rapidité et efficacité) en calcul mental permet de suivre les progrès des élèves</a:t>
            </a:r>
            <a:r>
              <a:rPr lang="fr-FR" sz="24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fr-FR" sz="2400" dirty="0"/>
              <a:t>Il est donc important d’entraîner </a:t>
            </a:r>
            <a:r>
              <a:rPr lang="fr-FR" sz="2400" dirty="0">
                <a:highlight>
                  <a:srgbClr val="FFFF00"/>
                </a:highlight>
              </a:rPr>
              <a:t>régulièrement les élèves à ce type d’exercices </a:t>
            </a:r>
            <a:r>
              <a:rPr lang="fr-FR" sz="2400" dirty="0"/>
              <a:t>pour en faire des routines, </a:t>
            </a:r>
            <a:r>
              <a:rPr lang="fr-FR" sz="2400" dirty="0">
                <a:highlight>
                  <a:srgbClr val="FFFF00"/>
                </a:highlight>
              </a:rPr>
              <a:t>réduire le stress et renforcer la confiance </a:t>
            </a:r>
            <a:r>
              <a:rPr lang="fr-FR" sz="2400" dirty="0"/>
              <a:t>et la réussite de chacun.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9965251D-EED7-5575-F7BA-AABEE8614088}"/>
              </a:ext>
            </a:extLst>
          </p:cNvPr>
          <p:cNvSpPr txBox="1"/>
          <p:nvPr/>
        </p:nvSpPr>
        <p:spPr>
          <a:xfrm>
            <a:off x="1406144" y="1757616"/>
            <a:ext cx="94310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Calibri"/>
                <a:cs typeface="Calibri"/>
              </a:rPr>
              <a:t>La</a:t>
            </a:r>
            <a:r>
              <a:rPr sz="2400" i="1" spc="-9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fluence en</a:t>
            </a:r>
            <a:r>
              <a:rPr sz="2400" i="1" spc="-5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calcul</a:t>
            </a:r>
            <a:r>
              <a:rPr sz="2400" i="1" spc="-9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est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le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nombre de </a:t>
            </a:r>
            <a:r>
              <a:rPr sz="2400" i="1" spc="-10" dirty="0">
                <a:latin typeface="Calibri"/>
                <a:cs typeface="Calibri"/>
              </a:rPr>
              <a:t>résultats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restitués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en</a:t>
            </a:r>
            <a:r>
              <a:rPr sz="2400" i="1" spc="-5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un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temps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donné.</a:t>
            </a:r>
            <a:endParaRPr sz="24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336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C910A35-71AC-445B-9F0A-0C7C4B571F1F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Quelle</a:t>
            </a:r>
            <a:r>
              <a:rPr lang="en-US" sz="3200" kern="1200" spc="6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progressivité</a:t>
            </a:r>
            <a:r>
              <a:rPr lang="en-US" sz="3200" kern="1200" spc="7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</a:t>
            </a:r>
            <a:r>
              <a:rPr lang="en-US" sz="3200" kern="1200" spc="55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</a:t>
            </a:r>
            <a:r>
              <a:rPr lang="en-US" sz="3200" kern="1200" spc="9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fluence</a:t>
            </a:r>
            <a:r>
              <a:rPr lang="en-US" sz="3200" kern="1200" spc="6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du</a:t>
            </a:r>
            <a:r>
              <a:rPr lang="en-US" sz="3200" kern="1200" spc="12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CP</a:t>
            </a:r>
            <a:r>
              <a:rPr lang="en-US" sz="3200" kern="1200" spc="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au</a:t>
            </a:r>
            <a:r>
              <a:rPr lang="en-US" sz="3200" kern="1200" spc="45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CE2</a:t>
            </a:r>
            <a:r>
              <a:rPr lang="en-US" sz="3200" kern="1200" spc="12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spc="-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70EF8BB-015F-434E-AB3D-2949BFEBDD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53" b="642"/>
          <a:stretch>
            <a:fillRect/>
          </a:stretch>
        </p:blipFill>
        <p:spPr>
          <a:xfrm>
            <a:off x="-65265" y="1545831"/>
            <a:ext cx="12308151" cy="50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81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7BF45F-6DFC-B604-424F-B5A1ABA69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EFE74FA-E73B-6C5C-EB81-6E5C031E2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0F0221-DEB6-339E-0B38-E96024B38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7EE9EB-7355-B7FA-C889-76B03A52B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925463-62CB-6434-7F81-93D91100B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4E70CC-13AA-2B87-92ED-9881B5054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09AA0-5872-C81E-7C8C-4543FFA99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</a:rPr>
              <a:t>Quels </a:t>
            </a:r>
            <a:r>
              <a:rPr lang="fr-FR" sz="4000" dirty="0" err="1">
                <a:solidFill>
                  <a:srgbClr val="FFFFFF"/>
                </a:solidFill>
              </a:rPr>
              <a:t>sont</a:t>
            </a:r>
            <a:r>
              <a:rPr lang="fr-FR" sz="4000" dirty="0">
                <a:solidFill>
                  <a:srgbClr val="FFFFFF"/>
                </a:solidFill>
              </a:rPr>
              <a:t> les faits </a:t>
            </a:r>
            <a:r>
              <a:rPr lang="fr-FR" sz="4000" dirty="0" err="1">
                <a:solidFill>
                  <a:srgbClr val="FFFFFF"/>
                </a:solidFill>
              </a:rPr>
              <a:t>numériques</a:t>
            </a:r>
            <a:r>
              <a:rPr lang="fr-FR" sz="4000" dirty="0">
                <a:solidFill>
                  <a:srgbClr val="FFFFFF"/>
                </a:solidFill>
              </a:rPr>
              <a:t> </a:t>
            </a:r>
            <a:r>
              <a:rPr lang="fr-FR" sz="4000" dirty="0" err="1">
                <a:solidFill>
                  <a:srgbClr val="FFFFFF"/>
                </a:solidFill>
              </a:rPr>
              <a:t>concernés</a:t>
            </a:r>
            <a:r>
              <a:rPr lang="fr-FR" sz="4000" dirty="0">
                <a:solidFill>
                  <a:srgbClr val="FFFFFF"/>
                </a:solidFill>
              </a:rPr>
              <a:t> ?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EFB31635-A270-AEF1-AD6F-A64AE8E23BAB}"/>
              </a:ext>
            </a:extLst>
          </p:cNvPr>
          <p:cNvSpPr txBox="1"/>
          <p:nvPr/>
        </p:nvSpPr>
        <p:spPr>
          <a:xfrm>
            <a:off x="209550" y="1751647"/>
            <a:ext cx="11452225" cy="4302760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351790" marR="5715" indent="-339725" algn="just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Champ</a:t>
            </a:r>
            <a:r>
              <a:rPr sz="2000" u="sng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numérique</a:t>
            </a:r>
            <a:r>
              <a:rPr sz="2000" u="sng" spc="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80" dirty="0">
                <a:latin typeface="Calibri"/>
                <a:cs typeface="Calibri"/>
              </a:rPr>
              <a:t>  </a:t>
            </a:r>
            <a:r>
              <a:rPr sz="2000" i="1" dirty="0">
                <a:latin typeface="Calibri"/>
                <a:cs typeface="Calibri"/>
              </a:rPr>
              <a:t>«</a:t>
            </a:r>
            <a:r>
              <a:rPr sz="2000" i="1" spc="75" dirty="0">
                <a:latin typeface="Calibri"/>
                <a:cs typeface="Calibri"/>
              </a:rPr>
              <a:t>  </a:t>
            </a:r>
            <a:r>
              <a:rPr sz="2000" i="1" dirty="0">
                <a:latin typeface="Calibri"/>
                <a:cs typeface="Calibri"/>
              </a:rPr>
              <a:t>Tous</a:t>
            </a:r>
            <a:r>
              <a:rPr sz="2000" i="1" spc="80" dirty="0">
                <a:latin typeface="Calibri"/>
                <a:cs typeface="Calibri"/>
              </a:rPr>
              <a:t>  </a:t>
            </a:r>
            <a:r>
              <a:rPr sz="2000" i="1" dirty="0">
                <a:latin typeface="Calibri"/>
                <a:cs typeface="Calibri"/>
              </a:rPr>
              <a:t>les</a:t>
            </a:r>
            <a:r>
              <a:rPr sz="2000" i="1" spc="70" dirty="0">
                <a:latin typeface="Calibri"/>
                <a:cs typeface="Calibri"/>
              </a:rPr>
              <a:t>  </a:t>
            </a:r>
            <a:r>
              <a:rPr sz="2000" i="1" dirty="0">
                <a:latin typeface="Calibri"/>
                <a:cs typeface="Calibri"/>
              </a:rPr>
              <a:t>travaux</a:t>
            </a:r>
            <a:r>
              <a:rPr sz="2000" i="1" spc="75" dirty="0">
                <a:latin typeface="Calibri"/>
                <a:cs typeface="Calibri"/>
              </a:rPr>
              <a:t>  </a:t>
            </a:r>
            <a:r>
              <a:rPr sz="2000" i="1" dirty="0">
                <a:latin typeface="Calibri"/>
                <a:cs typeface="Calibri"/>
              </a:rPr>
              <a:t>de</a:t>
            </a:r>
            <a:r>
              <a:rPr sz="2000" i="1" spc="60" dirty="0">
                <a:latin typeface="Calibri"/>
                <a:cs typeface="Calibri"/>
              </a:rPr>
              <a:t>  </a:t>
            </a:r>
            <a:r>
              <a:rPr sz="2000" i="1" dirty="0">
                <a:latin typeface="Calibri"/>
                <a:cs typeface="Calibri"/>
              </a:rPr>
              <a:t>calcul</a:t>
            </a:r>
            <a:r>
              <a:rPr sz="2000" i="1" spc="70" dirty="0">
                <a:latin typeface="Calibri"/>
                <a:cs typeface="Calibri"/>
              </a:rPr>
              <a:t>  </a:t>
            </a:r>
            <a:r>
              <a:rPr sz="2000" i="1" dirty="0">
                <a:latin typeface="Calibri"/>
                <a:cs typeface="Calibri"/>
              </a:rPr>
              <a:t>mental</a:t>
            </a:r>
            <a:r>
              <a:rPr sz="2000" i="1" spc="70" dirty="0">
                <a:latin typeface="Calibri"/>
                <a:cs typeface="Calibri"/>
              </a:rPr>
              <a:t>  </a:t>
            </a:r>
            <a:r>
              <a:rPr sz="2000" i="1" dirty="0">
                <a:latin typeface="Calibri"/>
                <a:cs typeface="Calibri"/>
              </a:rPr>
              <a:t>sont</a:t>
            </a:r>
            <a:r>
              <a:rPr sz="2000" i="1" spc="90" dirty="0">
                <a:latin typeface="Calibri"/>
                <a:cs typeface="Calibri"/>
              </a:rPr>
              <a:t>  </a:t>
            </a:r>
            <a:r>
              <a:rPr sz="2000" i="1" dirty="0">
                <a:latin typeface="Calibri"/>
                <a:cs typeface="Calibri"/>
              </a:rPr>
              <a:t>menés</a:t>
            </a:r>
            <a:r>
              <a:rPr sz="2000" i="1" spc="80" dirty="0">
                <a:latin typeface="Calibri"/>
                <a:cs typeface="Calibri"/>
              </a:rPr>
              <a:t>  </a:t>
            </a:r>
            <a:r>
              <a:rPr sz="2000" i="1" dirty="0">
                <a:latin typeface="Calibri"/>
                <a:cs typeface="Calibri"/>
              </a:rPr>
              <a:t>sur</a:t>
            </a:r>
            <a:r>
              <a:rPr sz="2000" i="1" spc="80" dirty="0">
                <a:latin typeface="Calibri"/>
                <a:cs typeface="Calibri"/>
              </a:rPr>
              <a:t>  </a:t>
            </a:r>
            <a:r>
              <a:rPr sz="2000" i="1" dirty="0">
                <a:latin typeface="Calibri"/>
                <a:cs typeface="Calibri"/>
              </a:rPr>
              <a:t>le</a:t>
            </a:r>
            <a:r>
              <a:rPr sz="2000" i="1" spc="80" dirty="0">
                <a:latin typeface="Calibri"/>
                <a:cs typeface="Calibri"/>
              </a:rPr>
              <a:t>  </a:t>
            </a:r>
            <a:r>
              <a:rPr sz="2000" i="1" dirty="0">
                <a:latin typeface="Calibri"/>
                <a:cs typeface="Calibri"/>
              </a:rPr>
              <a:t>champ</a:t>
            </a:r>
            <a:r>
              <a:rPr sz="2000" i="1" spc="65" dirty="0">
                <a:latin typeface="Calibri"/>
                <a:cs typeface="Calibri"/>
              </a:rPr>
              <a:t>  </a:t>
            </a:r>
            <a:r>
              <a:rPr sz="2000" i="1" dirty="0">
                <a:latin typeface="Calibri"/>
                <a:cs typeface="Calibri"/>
              </a:rPr>
              <a:t>numérique</a:t>
            </a:r>
            <a:r>
              <a:rPr sz="2000" i="1" spc="75" dirty="0">
                <a:latin typeface="Calibri"/>
                <a:cs typeface="Calibri"/>
              </a:rPr>
              <a:t>  </a:t>
            </a:r>
            <a:r>
              <a:rPr sz="2000" i="1" spc="-25" dirty="0">
                <a:latin typeface="Calibri"/>
                <a:cs typeface="Calibri"/>
              </a:rPr>
              <a:t>du 	</a:t>
            </a:r>
            <a:r>
              <a:rPr sz="2000" i="1" dirty="0">
                <a:latin typeface="Calibri"/>
                <a:cs typeface="Calibri"/>
              </a:rPr>
              <a:t>CP/CE1/CE2,</a:t>
            </a:r>
            <a:r>
              <a:rPr sz="2000" i="1" spc="18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dans</a:t>
            </a:r>
            <a:r>
              <a:rPr sz="2000" i="1" spc="18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le</a:t>
            </a:r>
            <a:r>
              <a:rPr sz="2000" i="1" spc="18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sens</a:t>
            </a:r>
            <a:r>
              <a:rPr sz="2000" i="1" spc="1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où</a:t>
            </a:r>
            <a:r>
              <a:rPr sz="2000" i="1" spc="1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les</a:t>
            </a:r>
            <a:r>
              <a:rPr sz="2000" i="1" spc="1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nombres</a:t>
            </a:r>
            <a:r>
              <a:rPr sz="2000" i="1" spc="19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en</a:t>
            </a:r>
            <a:r>
              <a:rPr sz="2000" i="1" spc="1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jeu</a:t>
            </a:r>
            <a:r>
              <a:rPr sz="2000" i="1" spc="1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et</a:t>
            </a:r>
            <a:r>
              <a:rPr sz="2000" i="1" spc="1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les</a:t>
            </a:r>
            <a:r>
              <a:rPr sz="2000" i="1" spc="1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résultats</a:t>
            </a:r>
            <a:r>
              <a:rPr sz="2000" i="1" spc="20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cherchés</a:t>
            </a:r>
            <a:r>
              <a:rPr sz="2000" i="1" spc="19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sont</a:t>
            </a:r>
            <a:r>
              <a:rPr sz="2000" i="1" spc="2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tous</a:t>
            </a:r>
            <a:r>
              <a:rPr sz="2000" i="1" spc="18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inférieurs</a:t>
            </a:r>
            <a:r>
              <a:rPr sz="2000" i="1" spc="1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ou</a:t>
            </a:r>
            <a:r>
              <a:rPr sz="2000" i="1" spc="1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égaux</a:t>
            </a:r>
            <a:r>
              <a:rPr sz="2000" i="1" spc="155" dirty="0">
                <a:latin typeface="Calibri"/>
                <a:cs typeface="Calibri"/>
              </a:rPr>
              <a:t> </a:t>
            </a:r>
            <a:r>
              <a:rPr sz="2000" i="1" spc="-50" dirty="0">
                <a:latin typeface="Calibri"/>
                <a:cs typeface="Calibri"/>
              </a:rPr>
              <a:t>à 	</a:t>
            </a:r>
            <a:r>
              <a:rPr sz="2000" i="1" dirty="0">
                <a:latin typeface="Calibri"/>
                <a:cs typeface="Calibri"/>
              </a:rPr>
              <a:t>100/1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000/10</a:t>
            </a:r>
            <a:r>
              <a:rPr sz="2000" i="1" spc="-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000.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50" dirty="0">
                <a:latin typeface="Calibri"/>
                <a:cs typeface="Calibri"/>
              </a:rPr>
              <a:t>»</a:t>
            </a:r>
            <a:endParaRPr sz="2000" dirty="0">
              <a:latin typeface="Calibri"/>
              <a:cs typeface="Calibri"/>
            </a:endParaRPr>
          </a:p>
          <a:p>
            <a:pPr marL="351790" marR="5080" indent="-339725" algn="just">
              <a:lnSpc>
                <a:spcPct val="100000"/>
              </a:lnSpc>
              <a:spcBef>
                <a:spcPts val="241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Tables</a:t>
            </a:r>
            <a:r>
              <a:rPr sz="2000" u="sng" spc="4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d’addition</a:t>
            </a:r>
            <a:r>
              <a:rPr sz="2000" u="sng" spc="4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«</a:t>
            </a:r>
            <a:r>
              <a:rPr sz="2000" i="1" spc="4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Une</a:t>
            </a:r>
            <a:r>
              <a:rPr sz="2000" i="1" spc="40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grande</a:t>
            </a:r>
            <a:r>
              <a:rPr sz="2000" i="1" spc="40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partie</a:t>
            </a:r>
            <a:r>
              <a:rPr sz="2000" i="1" spc="39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des</a:t>
            </a:r>
            <a:r>
              <a:rPr sz="2000" i="1" spc="4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résultats</a:t>
            </a:r>
            <a:r>
              <a:rPr sz="2000" i="1" spc="4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des</a:t>
            </a:r>
            <a:r>
              <a:rPr sz="2000" i="1" spc="4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tables</a:t>
            </a:r>
            <a:r>
              <a:rPr sz="2000" i="1" spc="409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d’addition</a:t>
            </a:r>
            <a:r>
              <a:rPr sz="2000" i="1" spc="39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à</a:t>
            </a:r>
            <a:r>
              <a:rPr sz="2000" i="1" spc="4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apprendre</a:t>
            </a:r>
            <a:r>
              <a:rPr sz="2000" i="1" spc="434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au</a:t>
            </a:r>
            <a:r>
              <a:rPr sz="2000" i="1" spc="39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CP</a:t>
            </a:r>
            <a:r>
              <a:rPr sz="2000" i="1" spc="4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i="1" spc="415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été 	</a:t>
            </a:r>
            <a:r>
              <a:rPr sz="2000" i="1" dirty="0">
                <a:latin typeface="Calibri"/>
                <a:cs typeface="Calibri"/>
              </a:rPr>
              <a:t>rencontrée</a:t>
            </a:r>
            <a:r>
              <a:rPr sz="2000" i="1" spc="1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à</a:t>
            </a:r>
            <a:r>
              <a:rPr sz="2000" i="1" spc="1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l’école</a:t>
            </a:r>
            <a:r>
              <a:rPr sz="2000" i="1" spc="10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maternelle</a:t>
            </a:r>
            <a:r>
              <a:rPr sz="2000" i="1" spc="1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soit</a:t>
            </a:r>
            <a:r>
              <a:rPr sz="2000" i="1" spc="1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sous</a:t>
            </a:r>
            <a:r>
              <a:rPr sz="2000" i="1" spc="1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forme</a:t>
            </a:r>
            <a:r>
              <a:rPr sz="2000" i="1" spc="1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d’apprentissages</a:t>
            </a:r>
            <a:r>
              <a:rPr sz="2000" i="1" spc="1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structurés,</a:t>
            </a:r>
            <a:r>
              <a:rPr sz="2000" i="1" spc="1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notamment</a:t>
            </a:r>
            <a:r>
              <a:rPr sz="2000" i="1" spc="1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dans</a:t>
            </a:r>
            <a:r>
              <a:rPr sz="2000" i="1" spc="1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le</a:t>
            </a:r>
            <a:r>
              <a:rPr sz="2000" i="1" spc="1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cadre</a:t>
            </a:r>
            <a:r>
              <a:rPr sz="2000" i="1" spc="100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du 	</a:t>
            </a:r>
            <a:r>
              <a:rPr sz="2000" i="1" dirty="0">
                <a:latin typeface="Calibri"/>
                <a:cs typeface="Calibri"/>
              </a:rPr>
              <a:t>travail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sur</a:t>
            </a:r>
            <a:r>
              <a:rPr sz="2000" i="1" spc="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les</a:t>
            </a:r>
            <a:r>
              <a:rPr sz="2000" i="1" spc="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différentes</a:t>
            </a:r>
            <a:r>
              <a:rPr sz="2000" i="1" spc="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décompositions</a:t>
            </a:r>
            <a:r>
              <a:rPr sz="2000" i="1" spc="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des</a:t>
            </a:r>
            <a:r>
              <a:rPr sz="2000" i="1" spc="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nombres</a:t>
            </a:r>
            <a:r>
              <a:rPr sz="2000" i="1" spc="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inférieurs</a:t>
            </a:r>
            <a:r>
              <a:rPr sz="2000" i="1" spc="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à</a:t>
            </a:r>
            <a:r>
              <a:rPr sz="2000" i="1" spc="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dix,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soit</a:t>
            </a:r>
            <a:r>
              <a:rPr sz="2000" i="1" spc="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de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manière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moins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systématique 	</a:t>
            </a:r>
            <a:r>
              <a:rPr sz="2000" i="1" dirty="0">
                <a:latin typeface="Calibri"/>
                <a:cs typeface="Calibri"/>
              </a:rPr>
              <a:t>lors</a:t>
            </a:r>
            <a:r>
              <a:rPr sz="2000" i="1" spc="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de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jeux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où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les</a:t>
            </a:r>
            <a:r>
              <a:rPr sz="2000" i="1" spc="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nombres</a:t>
            </a:r>
            <a:r>
              <a:rPr sz="2000" i="1" spc="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sont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présents.</a:t>
            </a:r>
            <a:r>
              <a:rPr sz="2000" i="1" spc="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Ces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résultats</a:t>
            </a:r>
            <a:r>
              <a:rPr sz="2000" i="1" spc="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sont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réintroduits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progressivement</a:t>
            </a:r>
            <a:r>
              <a:rPr sz="2000" i="1" spc="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pendant</a:t>
            </a:r>
            <a:r>
              <a:rPr sz="2000" i="1" spc="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les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deux 	</a:t>
            </a:r>
            <a:r>
              <a:rPr sz="2000" i="1" dirty="0">
                <a:latin typeface="Calibri"/>
                <a:cs typeface="Calibri"/>
              </a:rPr>
              <a:t>premières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périodes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du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spc="-70" dirty="0">
                <a:latin typeface="Calibri"/>
                <a:cs typeface="Calibri"/>
              </a:rPr>
              <a:t>CP,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mais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en</a:t>
            </a:r>
            <a:r>
              <a:rPr sz="2000" i="1" spc="-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les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écrivant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désormais</a:t>
            </a:r>
            <a:r>
              <a:rPr sz="2000" i="1" spc="-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avec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les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symboles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‘+’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et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spc="-40" dirty="0">
                <a:latin typeface="Calibri"/>
                <a:cs typeface="Calibri"/>
              </a:rPr>
              <a:t>‘=‘.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50" dirty="0">
                <a:latin typeface="Calibri"/>
                <a:cs typeface="Calibri"/>
              </a:rPr>
              <a:t>»</a:t>
            </a:r>
            <a:endParaRPr sz="2000" dirty="0">
              <a:latin typeface="Calibri"/>
              <a:cs typeface="Calibri"/>
            </a:endParaRPr>
          </a:p>
          <a:p>
            <a:pPr marL="351790" marR="5715" indent="-339725" algn="just">
              <a:lnSpc>
                <a:spcPct val="100000"/>
              </a:lnSpc>
              <a:spcBef>
                <a:spcPts val="242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Tables</a:t>
            </a:r>
            <a:r>
              <a:rPr sz="2000" u="sng" spc="2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000" u="sng" spc="2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multiplication</a:t>
            </a:r>
            <a:r>
              <a:rPr sz="2000" u="sng" spc="1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«</a:t>
            </a:r>
            <a:r>
              <a:rPr sz="2000" i="1" spc="2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L’apprentissage</a:t>
            </a:r>
            <a:r>
              <a:rPr sz="2000" i="1" spc="20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des</a:t>
            </a:r>
            <a:r>
              <a:rPr sz="2000" i="1" spc="2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tables</a:t>
            </a:r>
            <a:r>
              <a:rPr sz="2000" i="1" spc="2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de</a:t>
            </a:r>
            <a:r>
              <a:rPr sz="2000" i="1" spc="19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multiplication</a:t>
            </a:r>
            <a:r>
              <a:rPr sz="2000" i="1" spc="204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s’étale</a:t>
            </a:r>
            <a:r>
              <a:rPr sz="2000" i="1" spc="229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sur</a:t>
            </a:r>
            <a:r>
              <a:rPr sz="2000" i="1" spc="229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l’année</a:t>
            </a:r>
            <a:r>
              <a:rPr sz="2000" i="1" spc="204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scolaire</a:t>
            </a:r>
            <a:r>
              <a:rPr sz="2000" i="1" spc="225" dirty="0">
                <a:latin typeface="Calibri"/>
                <a:cs typeface="Calibri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tout 	</a:t>
            </a:r>
            <a:r>
              <a:rPr sz="2000" i="1" dirty="0">
                <a:latin typeface="Calibri"/>
                <a:cs typeface="Calibri"/>
              </a:rPr>
              <a:t>entière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[CE1],</a:t>
            </a:r>
            <a:r>
              <a:rPr sz="2000" i="1" spc="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de</a:t>
            </a:r>
            <a:r>
              <a:rPr sz="2000" i="1" spc="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manière</a:t>
            </a:r>
            <a:r>
              <a:rPr sz="2000" i="1" spc="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progressive.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Les</a:t>
            </a:r>
            <a:r>
              <a:rPr sz="2000" i="1" spc="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premiers</a:t>
            </a:r>
            <a:r>
              <a:rPr sz="2000" i="1" spc="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résultats</a:t>
            </a:r>
            <a:r>
              <a:rPr sz="2000" i="1" spc="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disponibles</a:t>
            </a:r>
            <a:r>
              <a:rPr sz="2000" i="1" spc="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servent</a:t>
            </a:r>
            <a:r>
              <a:rPr sz="2000" i="1" spc="8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de</a:t>
            </a:r>
            <a:r>
              <a:rPr sz="2000" i="1" spc="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points</a:t>
            </a:r>
            <a:r>
              <a:rPr sz="2000" i="1" spc="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d’appui</a:t>
            </a:r>
            <a:r>
              <a:rPr sz="2000" i="1" spc="8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pour</a:t>
            </a:r>
            <a:r>
              <a:rPr sz="2000" i="1" spc="65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en 	</a:t>
            </a:r>
            <a:r>
              <a:rPr sz="2000" i="1" dirty="0">
                <a:latin typeface="Calibri"/>
                <a:cs typeface="Calibri"/>
              </a:rPr>
              <a:t>construire</a:t>
            </a:r>
            <a:r>
              <a:rPr sz="2000" i="1" spc="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d’autres</a:t>
            </a:r>
            <a:r>
              <a:rPr sz="2000" i="1" spc="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qui</a:t>
            </a:r>
            <a:r>
              <a:rPr sz="2000" i="1" spc="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seront</a:t>
            </a:r>
            <a:r>
              <a:rPr sz="2000" i="1" spc="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à</a:t>
            </a:r>
            <a:r>
              <a:rPr sz="2000" i="1" spc="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terme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mémorisés.</a:t>
            </a:r>
            <a:r>
              <a:rPr sz="2000" i="1" spc="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La</a:t>
            </a:r>
            <a:r>
              <a:rPr sz="2000" i="1" spc="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mémorisation</a:t>
            </a:r>
            <a:r>
              <a:rPr sz="2000" i="1" spc="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des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résultats</a:t>
            </a:r>
            <a:r>
              <a:rPr sz="2000" i="1" spc="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des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tables</a:t>
            </a:r>
            <a:r>
              <a:rPr sz="2000" i="1" spc="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étudiées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en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fin 	</a:t>
            </a:r>
            <a:r>
              <a:rPr sz="2000" i="1" spc="-20" dirty="0">
                <a:latin typeface="Calibri"/>
                <a:cs typeface="Calibri"/>
              </a:rPr>
              <a:t>d’année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pourra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être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encore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imparfaite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en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fin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de</a:t>
            </a:r>
            <a:r>
              <a:rPr sz="2000" i="1" spc="-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CE1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;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elle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sera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renforcée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au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CE2.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50" dirty="0">
                <a:latin typeface="Calibri"/>
                <a:cs typeface="Calibri"/>
              </a:rPr>
              <a:t>»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990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8200" y="138983"/>
            <a:ext cx="11121226" cy="6266962"/>
            <a:chOff x="614362" y="90975"/>
            <a:chExt cx="11121226" cy="6266962"/>
          </a:xfrm>
        </p:grpSpPr>
        <p:pic>
          <p:nvPicPr>
            <p:cNvPr id="4" name="object 4"/>
            <p:cNvPicPr/>
            <p:nvPr/>
          </p:nvPicPr>
          <p:blipFill rotWithShape="1">
            <a:blip r:embed="rId3" cstate="print"/>
            <a:srcRect r="41991"/>
            <a:stretch/>
          </p:blipFill>
          <p:spPr>
            <a:xfrm>
              <a:off x="7304241" y="110640"/>
              <a:ext cx="4431347" cy="62388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14362" y="6357937"/>
              <a:ext cx="11116310" cy="0"/>
            </a:xfrm>
            <a:custGeom>
              <a:avLst/>
              <a:gdLst/>
              <a:ahLst/>
              <a:cxnLst/>
              <a:rect l="l" t="t" r="r" b="b"/>
              <a:pathLst>
                <a:path w="11116310">
                  <a:moveTo>
                    <a:pt x="0" y="0"/>
                  </a:moveTo>
                  <a:lnTo>
                    <a:pt x="11116246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2362" y="90975"/>
              <a:ext cx="2447925" cy="2571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2517" y="4832733"/>
              <a:ext cx="798933" cy="12096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006576" y="5802145"/>
            <a:ext cx="138684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Guide</a:t>
            </a:r>
            <a:r>
              <a:rPr sz="1400" u="sng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CP</a:t>
            </a:r>
            <a:r>
              <a:rPr sz="1400" spc="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Page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59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A600DD-6339-4C34-9799-9DC0B3CB25A5}"/>
              </a:ext>
            </a:extLst>
          </p:cNvPr>
          <p:cNvSpPr txBox="1"/>
          <p:nvPr/>
        </p:nvSpPr>
        <p:spPr>
          <a:xfrm>
            <a:off x="820994" y="609600"/>
            <a:ext cx="58084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Exemple de test de fluence </a:t>
            </a:r>
          </a:p>
          <a:p>
            <a:pPr algn="ctr"/>
            <a:endParaRPr lang="fr-FR" sz="3200" dirty="0"/>
          </a:p>
          <a:p>
            <a:pPr algn="ctr"/>
            <a:r>
              <a:rPr lang="fr-FR" sz="2000" i="1" dirty="0"/>
              <a:t>(procédure élémentaire ici)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CBBB812-E720-4FDF-9EA5-EEE73D9B4BEC}"/>
              </a:ext>
            </a:extLst>
          </p:cNvPr>
          <p:cNvSpPr txBox="1"/>
          <p:nvPr/>
        </p:nvSpPr>
        <p:spPr>
          <a:xfrm>
            <a:off x="511273" y="2007224"/>
            <a:ext cx="7016806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La maîtrise des faits numériques et des procédures élémentaires est </a:t>
            </a:r>
            <a:r>
              <a:rPr lang="fr-FR" sz="2000" b="1" dirty="0"/>
              <a:t>essentielle pour accéder à des calculs plus complexes. </a:t>
            </a:r>
            <a:r>
              <a:rPr lang="fr-FR" sz="2000" dirty="0"/>
              <a:t>L’objectif est d’automatiser ces connaissances, afin de </a:t>
            </a:r>
            <a:r>
              <a:rPr lang="fr-FR" sz="2000" b="1" dirty="0"/>
              <a:t>développer une fluence en calcul </a:t>
            </a:r>
            <a:r>
              <a:rPr lang="fr-FR" sz="2000" dirty="0"/>
              <a:t>(rapides et précis). Cela passe par des entraînements réguliers et intensifs, souvent sous forme d’exercices </a:t>
            </a:r>
            <a:r>
              <a:rPr lang="fr-FR" sz="2000" b="1" dirty="0"/>
              <a:t>chronométrés</a:t>
            </a:r>
            <a:r>
              <a:rPr lang="fr-FR" sz="2000" dirty="0"/>
              <a:t> pour évaluer la vitesse de calcul.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73255-3F64-92A3-0CCB-5766840F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« Les » mémoires 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7133F1-7F35-8464-4420-43AB0EE72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84" y="1711950"/>
            <a:ext cx="11625849" cy="477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67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415290" algn="r"/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</a:t>
            </a:r>
            <a:r>
              <a:rPr lang="en-US" sz="3400" kern="1200" spc="10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mémorisation</a:t>
            </a:r>
            <a:r>
              <a:rPr lang="en-US" sz="3400" kern="1200" spc="6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</a:t>
            </a:r>
            <a:r>
              <a:rPr lang="en-US" sz="3400" kern="1200" spc="1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faits</a:t>
            </a:r>
            <a:r>
              <a:rPr lang="en-US" sz="3400" kern="1200" spc="6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numériques</a:t>
            </a:r>
            <a:r>
              <a:rPr lang="en-US" sz="3400" kern="1200" spc="1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</a:t>
            </a:r>
            <a:r>
              <a:rPr lang="en-US" sz="3400" kern="1200" spc="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93316" y="591971"/>
            <a:ext cx="7533006" cy="5603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614045" algn="ctr">
              <a:lnSpc>
                <a:spcPct val="90000"/>
              </a:lnSpc>
              <a:spcBef>
                <a:spcPts val="220"/>
              </a:spcBef>
            </a:pPr>
            <a:r>
              <a:rPr lang="en-US" sz="2400" dirty="0"/>
              <a:t>La</a:t>
            </a:r>
            <a:r>
              <a:rPr lang="en-US" sz="2400" spc="-105" dirty="0"/>
              <a:t> </a:t>
            </a:r>
            <a:r>
              <a:rPr lang="en-US" sz="2400" dirty="0"/>
              <a:t>mise</a:t>
            </a:r>
            <a:r>
              <a:rPr lang="en-US" sz="2400" spc="-10" dirty="0"/>
              <a:t> </a:t>
            </a:r>
            <a:r>
              <a:rPr lang="en-US" sz="2400" dirty="0" err="1"/>
              <a:t>en</a:t>
            </a:r>
            <a:r>
              <a:rPr lang="en-US" sz="2400" spc="-70" dirty="0"/>
              <a:t> </a:t>
            </a:r>
            <a:r>
              <a:rPr lang="en-US" sz="2400" dirty="0" err="1"/>
              <a:t>mémoire</a:t>
            </a:r>
            <a:r>
              <a:rPr lang="en-US" sz="2400" spc="-10" dirty="0"/>
              <a:t> </a:t>
            </a:r>
            <a:r>
              <a:rPr lang="en-US" sz="2400" dirty="0"/>
              <a:t>à</a:t>
            </a:r>
            <a:r>
              <a:rPr lang="en-US" sz="2400" spc="-105" dirty="0"/>
              <a:t> </a:t>
            </a:r>
            <a:r>
              <a:rPr lang="en-US" sz="2400" dirty="0"/>
              <a:t>long</a:t>
            </a:r>
            <a:r>
              <a:rPr lang="en-US" sz="2400" spc="-85" dirty="0"/>
              <a:t> </a:t>
            </a:r>
            <a:r>
              <a:rPr lang="en-US" sz="2400" dirty="0" err="1"/>
              <a:t>terme</a:t>
            </a:r>
            <a:r>
              <a:rPr lang="en-US" sz="2400" spc="-75" dirty="0"/>
              <a:t> </a:t>
            </a:r>
            <a:r>
              <a:rPr lang="en-US" sz="2400" dirty="0" err="1"/>
              <a:t>nécessite</a:t>
            </a:r>
            <a:r>
              <a:rPr lang="en-US" sz="2400" spc="-10" dirty="0"/>
              <a:t> </a:t>
            </a:r>
            <a:r>
              <a:rPr lang="en-US" sz="2400" dirty="0" err="1"/>
              <a:t>une</a:t>
            </a:r>
            <a:r>
              <a:rPr lang="en-US" sz="2400" spc="-75" dirty="0"/>
              <a:t> </a:t>
            </a:r>
            <a:r>
              <a:rPr lang="en-US" sz="2400" dirty="0" err="1"/>
              <a:t>répétition</a:t>
            </a:r>
            <a:r>
              <a:rPr lang="en-US" sz="2400" spc="-70" dirty="0"/>
              <a:t> </a:t>
            </a:r>
            <a:r>
              <a:rPr lang="en-US" sz="2400" dirty="0"/>
              <a:t>et</a:t>
            </a:r>
            <a:r>
              <a:rPr lang="en-US" sz="2400" spc="-65" dirty="0"/>
              <a:t> </a:t>
            </a:r>
            <a:r>
              <a:rPr lang="en-US" sz="2400" dirty="0"/>
              <a:t>un</a:t>
            </a:r>
            <a:r>
              <a:rPr lang="en-US" sz="2400" spc="-70" dirty="0"/>
              <a:t> </a:t>
            </a:r>
            <a:r>
              <a:rPr lang="en-US" sz="2400" dirty="0" err="1"/>
              <a:t>espacement</a:t>
            </a:r>
            <a:r>
              <a:rPr lang="en-US" sz="2400" spc="-60" dirty="0"/>
              <a:t> </a:t>
            </a:r>
            <a:r>
              <a:rPr lang="en-US" sz="2400" dirty="0"/>
              <a:t>dans</a:t>
            </a:r>
            <a:r>
              <a:rPr lang="en-US" sz="2400" spc="-50" dirty="0"/>
              <a:t> </a:t>
            </a:r>
            <a:r>
              <a:rPr lang="en-US" sz="2400" spc="-25" dirty="0"/>
              <a:t>le </a:t>
            </a:r>
            <a:r>
              <a:rPr lang="en-US" sz="2400" dirty="0"/>
              <a:t>temps</a:t>
            </a:r>
            <a:r>
              <a:rPr lang="en-US" sz="2400" spc="-95" dirty="0"/>
              <a:t> </a:t>
            </a:r>
            <a:r>
              <a:rPr lang="en-US" sz="2400" dirty="0"/>
              <a:t>(plus</a:t>
            </a:r>
            <a:r>
              <a:rPr lang="en-US" sz="2400" spc="-110" dirty="0"/>
              <a:t> </a:t>
            </a:r>
            <a:r>
              <a:rPr lang="en-US" sz="2400" dirty="0" err="1"/>
              <a:t>efficace</a:t>
            </a:r>
            <a:r>
              <a:rPr lang="en-US" sz="2400" spc="-75" dirty="0"/>
              <a:t> </a:t>
            </a:r>
            <a:r>
              <a:rPr lang="en-US" sz="2400" dirty="0" err="1"/>
              <a:t>qu’un</a:t>
            </a:r>
            <a:r>
              <a:rPr lang="en-US" sz="2400" spc="-70" dirty="0"/>
              <a:t> </a:t>
            </a:r>
            <a:r>
              <a:rPr lang="en-US" sz="2400" spc="-10" dirty="0" err="1"/>
              <a:t>enseignement</a:t>
            </a:r>
            <a:r>
              <a:rPr lang="en-US" sz="2400" spc="-55" dirty="0"/>
              <a:t> </a:t>
            </a:r>
            <a:r>
              <a:rPr lang="en-US" sz="2400" spc="-10" dirty="0" err="1"/>
              <a:t>massé</a:t>
            </a:r>
            <a:r>
              <a:rPr lang="en-US" sz="2400" spc="-10" dirty="0"/>
              <a:t>)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marR="614045" algn="ctr">
              <a:lnSpc>
                <a:spcPct val="90000"/>
              </a:lnSpc>
              <a:spcBef>
                <a:spcPts val="220"/>
              </a:spcBef>
            </a:pPr>
            <a:endParaRPr lang="en-US" sz="2400" spc="-10" dirty="0"/>
          </a:p>
          <a:p>
            <a:pPr>
              <a:lnSpc>
                <a:spcPct val="90000"/>
              </a:lnSpc>
              <a:spcBef>
                <a:spcPts val="2365"/>
              </a:spcBef>
            </a:pPr>
            <a:r>
              <a:rPr lang="en-US" sz="1900" u="sng" dirty="0"/>
              <a:t>Pour</a:t>
            </a:r>
            <a:r>
              <a:rPr lang="en-US" sz="1900" u="sng" spc="-75" dirty="0"/>
              <a:t> </a:t>
            </a:r>
            <a:r>
              <a:rPr lang="en-US" sz="1900" u="sng" dirty="0"/>
              <a:t>installer</a:t>
            </a:r>
            <a:r>
              <a:rPr lang="en-US" sz="1900" u="sng" spc="-70" dirty="0"/>
              <a:t> </a:t>
            </a:r>
            <a:r>
              <a:rPr lang="en-US" sz="1900" u="sng" dirty="0"/>
              <a:t>et</a:t>
            </a:r>
            <a:r>
              <a:rPr lang="en-US" sz="1900" u="sng" spc="-35" dirty="0"/>
              <a:t> </a:t>
            </a:r>
            <a:r>
              <a:rPr lang="en-US" sz="1900" u="sng" spc="-25" dirty="0" err="1"/>
              <a:t>renforcer</a:t>
            </a:r>
            <a:r>
              <a:rPr lang="en-US" sz="1900" u="sng" spc="-70" dirty="0"/>
              <a:t> </a:t>
            </a:r>
            <a:r>
              <a:rPr lang="en-US" sz="1900" u="sng" dirty="0"/>
              <a:t>la</a:t>
            </a:r>
            <a:r>
              <a:rPr lang="en-US" sz="1900" u="sng" spc="-80" dirty="0"/>
              <a:t> </a:t>
            </a:r>
            <a:r>
              <a:rPr lang="en-US" sz="1900" u="sng" dirty="0" err="1"/>
              <a:t>mémorisation</a:t>
            </a:r>
            <a:r>
              <a:rPr lang="en-US" sz="1900" u="sng" spc="-50" dirty="0"/>
              <a:t> </a:t>
            </a:r>
            <a:r>
              <a:rPr lang="en-US" sz="1900" u="sng" dirty="0"/>
              <a:t>des</a:t>
            </a:r>
            <a:r>
              <a:rPr lang="en-US" sz="1900" u="sng" spc="-30" dirty="0"/>
              <a:t> </a:t>
            </a:r>
            <a:r>
              <a:rPr lang="en-US" sz="1900" u="sng" dirty="0"/>
              <a:t>tables</a:t>
            </a:r>
            <a:r>
              <a:rPr lang="en-US" sz="1900" u="sng" spc="-25" dirty="0"/>
              <a:t> </a:t>
            </a:r>
            <a:r>
              <a:rPr lang="en-US" sz="1900" u="sng" dirty="0"/>
              <a:t>par</a:t>
            </a:r>
            <a:r>
              <a:rPr lang="en-US" sz="1900" u="sng" spc="-70" dirty="0"/>
              <a:t> </a:t>
            </a:r>
            <a:r>
              <a:rPr lang="en-US" sz="1900" u="sng" dirty="0"/>
              <a:t>les</a:t>
            </a:r>
            <a:r>
              <a:rPr lang="en-US" sz="1900" u="sng" spc="-90" dirty="0"/>
              <a:t> </a:t>
            </a:r>
            <a:r>
              <a:rPr lang="en-US" sz="1900" u="sng" dirty="0" err="1"/>
              <a:t>élèves</a:t>
            </a:r>
            <a:r>
              <a:rPr lang="en-US" sz="1900" u="sng" spc="-25" dirty="0"/>
              <a:t> </a:t>
            </a:r>
            <a:r>
              <a:rPr lang="en-US" sz="1900" u="sng" spc="-50" dirty="0"/>
              <a:t>:</a:t>
            </a:r>
            <a:endParaRPr lang="en-US" sz="1900" u="sng" dirty="0">
              <a:ea typeface="Calibri" panose="020F0502020204030204"/>
              <a:cs typeface="Calibri" panose="020F0502020204030204"/>
            </a:endParaRPr>
          </a:p>
          <a:p>
            <a:pPr marL="557530" indent="-228600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•"/>
            </a:pPr>
            <a:r>
              <a:rPr lang="en-US" sz="1900" spc="-20" dirty="0" err="1"/>
              <a:t>Permettre</a:t>
            </a:r>
            <a:r>
              <a:rPr lang="en-US" sz="1900" spc="-65" dirty="0"/>
              <a:t> </a:t>
            </a:r>
            <a:r>
              <a:rPr lang="en-US" sz="1900" dirty="0"/>
              <a:t>aux</a:t>
            </a:r>
            <a:r>
              <a:rPr lang="en-US" sz="1900" spc="-40" dirty="0"/>
              <a:t> </a:t>
            </a:r>
            <a:r>
              <a:rPr lang="en-US" sz="1900" dirty="0" err="1"/>
              <a:t>élèves</a:t>
            </a:r>
            <a:r>
              <a:rPr lang="en-US" sz="1900" spc="-80" dirty="0"/>
              <a:t> </a:t>
            </a:r>
            <a:r>
              <a:rPr lang="en-US" sz="1900" dirty="0"/>
              <a:t>de</a:t>
            </a:r>
            <a:r>
              <a:rPr lang="en-US" sz="1900" spc="-40" dirty="0"/>
              <a:t> </a:t>
            </a:r>
            <a:r>
              <a:rPr lang="en-US" sz="1900" spc="-25" dirty="0" err="1"/>
              <a:t>s’appuyer</a:t>
            </a:r>
            <a:r>
              <a:rPr lang="en-US" sz="1900" spc="10" dirty="0"/>
              <a:t> </a:t>
            </a:r>
            <a:r>
              <a:rPr lang="en-US" sz="1900" dirty="0"/>
              <a:t>sur</a:t>
            </a:r>
            <a:r>
              <a:rPr lang="en-US" sz="1900" spc="-55" dirty="0"/>
              <a:t> </a:t>
            </a:r>
            <a:r>
              <a:rPr lang="en-US" sz="1900" dirty="0"/>
              <a:t>le</a:t>
            </a:r>
            <a:r>
              <a:rPr lang="en-US" sz="1900" spc="-45" dirty="0"/>
              <a:t> </a:t>
            </a:r>
            <a:r>
              <a:rPr lang="en-US" sz="1900" dirty="0" err="1"/>
              <a:t>sens</a:t>
            </a:r>
            <a:r>
              <a:rPr lang="en-US" sz="1900" spc="-15" dirty="0"/>
              <a:t> </a:t>
            </a:r>
            <a:r>
              <a:rPr lang="en-US" sz="1900" spc="-10" dirty="0"/>
              <a:t>(matériel / </a:t>
            </a:r>
            <a:r>
              <a:rPr lang="en-US" sz="1900" b="1" spc="-10" dirty="0"/>
              <a:t>manipulation</a:t>
            </a:r>
            <a:r>
              <a:rPr lang="en-US" sz="1900" spc="-10" dirty="0"/>
              <a:t>,</a:t>
            </a:r>
            <a:r>
              <a:rPr lang="en-US" sz="1900" spc="-45" dirty="0"/>
              <a:t> </a:t>
            </a:r>
            <a:r>
              <a:rPr lang="en-US" sz="1900" spc="-20" dirty="0" err="1"/>
              <a:t>représentations</a:t>
            </a:r>
            <a:r>
              <a:rPr lang="en-US" sz="1900" spc="-85" dirty="0"/>
              <a:t> </a:t>
            </a:r>
            <a:r>
              <a:rPr lang="en-US" sz="1900" spc="-20" dirty="0"/>
              <a:t>pour </a:t>
            </a:r>
            <a:r>
              <a:rPr lang="en-US" sz="1900" dirty="0"/>
              <a:t>«</a:t>
            </a:r>
            <a:r>
              <a:rPr lang="en-US" sz="1900" spc="-50" dirty="0"/>
              <a:t> </a:t>
            </a:r>
            <a:r>
              <a:rPr lang="en-US" sz="1900" dirty="0"/>
              <a:t>donner</a:t>
            </a:r>
            <a:r>
              <a:rPr lang="en-US" sz="1900" spc="10" dirty="0"/>
              <a:t> </a:t>
            </a:r>
            <a:r>
              <a:rPr lang="en-US" sz="1900" dirty="0"/>
              <a:t>à</a:t>
            </a:r>
            <a:r>
              <a:rPr lang="en-US" sz="1900" spc="-75" dirty="0"/>
              <a:t> </a:t>
            </a:r>
            <a:r>
              <a:rPr lang="en-US" sz="1900" dirty="0"/>
              <a:t>voir</a:t>
            </a:r>
            <a:r>
              <a:rPr lang="en-US" sz="1900" spc="-75" dirty="0"/>
              <a:t> </a:t>
            </a:r>
            <a:r>
              <a:rPr lang="en-US" sz="1900" dirty="0"/>
              <a:t>»</a:t>
            </a:r>
            <a:r>
              <a:rPr lang="en-US" sz="1900" spc="-5" dirty="0"/>
              <a:t> </a:t>
            </a:r>
            <a:r>
              <a:rPr lang="en-US" sz="1900" dirty="0"/>
              <a:t>et</a:t>
            </a:r>
            <a:r>
              <a:rPr lang="en-US" sz="1900" spc="-25" dirty="0"/>
              <a:t> </a:t>
            </a:r>
            <a:r>
              <a:rPr lang="en-US" sz="1900" spc="-10" dirty="0" err="1"/>
              <a:t>comprendre</a:t>
            </a:r>
            <a:r>
              <a:rPr lang="en-US" sz="1900" spc="-45" dirty="0"/>
              <a:t> </a:t>
            </a:r>
            <a:r>
              <a:rPr lang="en-US" sz="1900" dirty="0"/>
              <a:t>le</a:t>
            </a:r>
            <a:r>
              <a:rPr lang="en-US" sz="1900" spc="-40" dirty="0"/>
              <a:t> </a:t>
            </a:r>
            <a:r>
              <a:rPr lang="en-US" sz="1900" dirty="0"/>
              <a:t>fait</a:t>
            </a:r>
            <a:r>
              <a:rPr lang="en-US" sz="1900" spc="-30" dirty="0"/>
              <a:t> </a:t>
            </a:r>
            <a:r>
              <a:rPr lang="en-US" sz="1900" spc="-10" dirty="0"/>
              <a:t>numérique)</a:t>
            </a:r>
            <a:endParaRPr lang="en-US" sz="1900" dirty="0"/>
          </a:p>
          <a:p>
            <a:pPr marL="557530" indent="-228600">
              <a:lnSpc>
                <a:spcPct val="90000"/>
              </a:lnSpc>
              <a:spcBef>
                <a:spcPts val="1175"/>
              </a:spcBef>
              <a:buFont typeface="Arial" panose="020B0604020202020204" pitchFamily="34" charset="0"/>
              <a:buChar char="•"/>
            </a:pPr>
            <a:r>
              <a:rPr lang="en-US" sz="1900" dirty="0" err="1"/>
              <a:t>Organiser</a:t>
            </a:r>
            <a:r>
              <a:rPr lang="en-US" sz="1900" spc="-70" dirty="0"/>
              <a:t> </a:t>
            </a:r>
            <a:r>
              <a:rPr lang="en-US" sz="1900" dirty="0"/>
              <a:t>des</a:t>
            </a:r>
            <a:r>
              <a:rPr lang="en-US" sz="1900" spc="-55" dirty="0"/>
              <a:t> </a:t>
            </a:r>
            <a:r>
              <a:rPr lang="en-US" sz="1900" b="1" dirty="0"/>
              <a:t>séances</a:t>
            </a:r>
            <a:r>
              <a:rPr lang="en-US" sz="1900" b="1" spc="-50" dirty="0"/>
              <a:t> </a:t>
            </a:r>
            <a:r>
              <a:rPr lang="en-US" sz="1900" b="1" dirty="0" err="1"/>
              <a:t>courtes</a:t>
            </a:r>
            <a:r>
              <a:rPr lang="en-US" sz="1900" b="1" spc="-50" dirty="0"/>
              <a:t> </a:t>
            </a:r>
            <a:r>
              <a:rPr lang="en-US" sz="1900" b="1" dirty="0"/>
              <a:t>de</a:t>
            </a:r>
            <a:r>
              <a:rPr lang="en-US" sz="1900" b="1" spc="-20" dirty="0"/>
              <a:t> </a:t>
            </a:r>
            <a:r>
              <a:rPr lang="en-US" sz="1900" b="1" spc="-10" dirty="0" err="1"/>
              <a:t>mémorisation</a:t>
            </a:r>
            <a:r>
              <a:rPr lang="en-US" sz="1900" b="1" spc="-75" dirty="0"/>
              <a:t> </a:t>
            </a:r>
            <a:r>
              <a:rPr lang="en-US" sz="1900" b="1" dirty="0"/>
              <a:t>et</a:t>
            </a:r>
            <a:r>
              <a:rPr lang="en-US" sz="1900" b="1" spc="-60" dirty="0"/>
              <a:t> </a:t>
            </a:r>
            <a:r>
              <a:rPr lang="en-US" sz="1900" b="1" dirty="0"/>
              <a:t>de</a:t>
            </a:r>
            <a:r>
              <a:rPr lang="en-US" sz="1900" b="1" spc="-80" dirty="0"/>
              <a:t> </a:t>
            </a:r>
            <a:r>
              <a:rPr lang="en-US" sz="1900" b="1" spc="-10" dirty="0"/>
              <a:t>rappel</a:t>
            </a:r>
            <a:endParaRPr lang="en-US" sz="1900" b="1" dirty="0">
              <a:ea typeface="Calibri"/>
              <a:cs typeface="Calibri"/>
            </a:endParaRPr>
          </a:p>
          <a:p>
            <a:pPr marL="557530" indent="-228600">
              <a:lnSpc>
                <a:spcPct val="90000"/>
              </a:lnSpc>
              <a:spcBef>
                <a:spcPts val="1175"/>
              </a:spcBef>
              <a:buFont typeface="Arial" panose="020B0604020202020204" pitchFamily="34" charset="0"/>
              <a:buChar char="•"/>
            </a:pPr>
            <a:r>
              <a:rPr lang="en-US" sz="1900" dirty="0" err="1"/>
              <a:t>Organiser</a:t>
            </a:r>
            <a:r>
              <a:rPr lang="en-US" sz="1900" spc="-55" dirty="0"/>
              <a:t> </a:t>
            </a:r>
            <a:r>
              <a:rPr lang="en-US" sz="1900" dirty="0"/>
              <a:t>des</a:t>
            </a:r>
            <a:r>
              <a:rPr lang="en-US" sz="1900" spc="-45" dirty="0"/>
              <a:t> </a:t>
            </a:r>
            <a:r>
              <a:rPr lang="en-US" sz="1900" b="1" dirty="0"/>
              <a:t>séances</a:t>
            </a:r>
            <a:r>
              <a:rPr lang="en-US" sz="1900" b="1" spc="-40" dirty="0"/>
              <a:t> </a:t>
            </a:r>
            <a:r>
              <a:rPr lang="en-US" sz="1900" b="1" dirty="0"/>
              <a:t>plus</a:t>
            </a:r>
            <a:r>
              <a:rPr lang="en-US" sz="1900" b="1" spc="-110" dirty="0"/>
              <a:t> </a:t>
            </a:r>
            <a:r>
              <a:rPr lang="en-US" sz="1900" b="1" dirty="0"/>
              <a:t>longues</a:t>
            </a:r>
            <a:r>
              <a:rPr lang="en-US" sz="1900" spc="-45" dirty="0"/>
              <a:t> </a:t>
            </a:r>
            <a:r>
              <a:rPr lang="en-US" sz="1900" dirty="0"/>
              <a:t>de</a:t>
            </a:r>
            <a:r>
              <a:rPr lang="en-US" sz="1900" spc="-70" dirty="0"/>
              <a:t> </a:t>
            </a:r>
            <a:r>
              <a:rPr lang="en-US" sz="1900" spc="-20" dirty="0"/>
              <a:t>jeux</a:t>
            </a:r>
            <a:endParaRPr lang="en-US" sz="1900" dirty="0"/>
          </a:p>
          <a:p>
            <a:pPr marL="557530" indent="-228600">
              <a:lnSpc>
                <a:spcPct val="90000"/>
              </a:lnSpc>
              <a:spcBef>
                <a:spcPts val="1250"/>
              </a:spcBef>
              <a:buFont typeface="Arial" panose="020B0604020202020204" pitchFamily="34" charset="0"/>
              <a:buChar char="•"/>
            </a:pPr>
            <a:r>
              <a:rPr lang="en-US" sz="1900" dirty="0" err="1"/>
              <a:t>Intégrer</a:t>
            </a:r>
            <a:r>
              <a:rPr lang="en-US" sz="1900" spc="-105" dirty="0"/>
              <a:t> </a:t>
            </a:r>
            <a:r>
              <a:rPr lang="en-US" sz="1900" dirty="0"/>
              <a:t>des</a:t>
            </a:r>
            <a:r>
              <a:rPr lang="en-US" sz="1900" spc="-100" dirty="0"/>
              <a:t> </a:t>
            </a:r>
            <a:r>
              <a:rPr lang="en-US" sz="1900" b="1" dirty="0"/>
              <a:t>tests</a:t>
            </a:r>
            <a:r>
              <a:rPr lang="en-US" sz="1900" b="1" spc="-100" dirty="0"/>
              <a:t> </a:t>
            </a:r>
            <a:r>
              <a:rPr lang="en-US" sz="1900" b="1" spc="-10" dirty="0" err="1"/>
              <a:t>réguliers</a:t>
            </a:r>
            <a:endParaRPr lang="en-US" sz="1900" b="1" dirty="0" err="1"/>
          </a:p>
          <a:p>
            <a:pPr marL="557530" indent="-228600">
              <a:lnSpc>
                <a:spcPct val="90000"/>
              </a:lnSpc>
              <a:spcBef>
                <a:spcPts val="1175"/>
              </a:spcBef>
              <a:buFont typeface="Arial" panose="020B0604020202020204" pitchFamily="34" charset="0"/>
              <a:buChar char="•"/>
            </a:pPr>
            <a:r>
              <a:rPr lang="en-US" sz="1900" dirty="0" err="1"/>
              <a:t>Prévoir</a:t>
            </a:r>
            <a:r>
              <a:rPr lang="en-US" sz="1900" spc="-45" dirty="0"/>
              <a:t> </a:t>
            </a:r>
            <a:r>
              <a:rPr lang="en-US" sz="1900" dirty="0"/>
              <a:t>des</a:t>
            </a:r>
            <a:r>
              <a:rPr lang="en-US" sz="1900" spc="-100" dirty="0"/>
              <a:t> </a:t>
            </a:r>
            <a:r>
              <a:rPr lang="en-US" sz="1900" dirty="0"/>
              <a:t>séances</a:t>
            </a:r>
            <a:r>
              <a:rPr lang="en-US" sz="1900" spc="-35" dirty="0"/>
              <a:t> </a:t>
            </a:r>
            <a:r>
              <a:rPr lang="en-US" sz="1900" b="1" dirty="0" err="1"/>
              <a:t>espacées</a:t>
            </a:r>
            <a:r>
              <a:rPr lang="en-US" sz="1900" b="1" spc="-30" dirty="0"/>
              <a:t> </a:t>
            </a:r>
            <a:r>
              <a:rPr lang="en-US" sz="1900" b="1" dirty="0"/>
              <a:t>dans</a:t>
            </a:r>
            <a:r>
              <a:rPr lang="en-US" sz="1900" b="1" spc="-35" dirty="0"/>
              <a:t> </a:t>
            </a:r>
            <a:r>
              <a:rPr lang="en-US" sz="1900" b="1" dirty="0"/>
              <a:t>le</a:t>
            </a:r>
            <a:r>
              <a:rPr lang="en-US" sz="1900" b="1" spc="-65" dirty="0"/>
              <a:t> </a:t>
            </a:r>
            <a:r>
              <a:rPr lang="en-US" sz="1900" b="1" dirty="0"/>
              <a:t>temps</a:t>
            </a:r>
            <a:r>
              <a:rPr lang="en-US" sz="1900" spc="-105" dirty="0"/>
              <a:t> </a:t>
            </a:r>
            <a:r>
              <a:rPr lang="en-US" sz="1900" dirty="0"/>
              <a:t>pour</a:t>
            </a:r>
            <a:r>
              <a:rPr lang="en-US" sz="1900" spc="-75" dirty="0"/>
              <a:t> </a:t>
            </a:r>
            <a:r>
              <a:rPr lang="en-US" sz="1900" dirty="0" err="1"/>
              <a:t>mémoriser</a:t>
            </a:r>
            <a:r>
              <a:rPr lang="en-US" sz="1900" spc="-75" dirty="0"/>
              <a:t> </a:t>
            </a:r>
            <a:r>
              <a:rPr lang="en-US" sz="1900" dirty="0"/>
              <a:t>sur</a:t>
            </a:r>
            <a:r>
              <a:rPr lang="en-US" sz="1900" spc="-75" dirty="0"/>
              <a:t> </a:t>
            </a:r>
            <a:r>
              <a:rPr lang="en-US" sz="1900" dirty="0"/>
              <a:t>le</a:t>
            </a:r>
            <a:r>
              <a:rPr lang="en-US" sz="1900" spc="-65" dirty="0"/>
              <a:t> </a:t>
            </a:r>
            <a:r>
              <a:rPr lang="en-US" sz="1900" dirty="0"/>
              <a:t>long</a:t>
            </a:r>
            <a:r>
              <a:rPr lang="en-US" sz="1900" spc="-5" dirty="0"/>
              <a:t> </a:t>
            </a:r>
            <a:r>
              <a:rPr lang="en-US" sz="1900" dirty="0" err="1"/>
              <a:t>terme</a:t>
            </a:r>
            <a:r>
              <a:rPr lang="en-US" sz="1900" spc="-45" dirty="0"/>
              <a:t> et	</a:t>
            </a:r>
            <a:r>
              <a:rPr lang="en-US" sz="1900" spc="-45" dirty="0" err="1"/>
              <a:t>réactiver</a:t>
            </a:r>
            <a:r>
              <a:rPr lang="en-US" sz="1900" spc="-45" dirty="0"/>
              <a:t> les </a:t>
            </a:r>
            <a:r>
              <a:rPr lang="en-US" sz="1900" spc="-45" dirty="0" err="1"/>
              <a:t>connaissances</a:t>
            </a:r>
            <a:r>
              <a:rPr lang="en-US" sz="1900" spc="-45" dirty="0"/>
              <a:t>	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60167-4931-47E6-BA6A-407CBD079E47}" type="slidenum">
              <a:rPr lang="en-US" sz="1100" spc="-25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sz="1100" spc="-2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2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B444166-EC20-43F4-9550-384DECA3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courbe de l’oubli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43AFE0E-FF15-450B-8FA4-4FAC3D876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5886" y="214190"/>
            <a:ext cx="8608646" cy="651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287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000" kern="1200">
                <a:latin typeface="+mj-lt"/>
                <a:ea typeface="+mj-ea"/>
                <a:cs typeface="+mj-cs"/>
              </a:rPr>
              <a:t>MISE</a:t>
            </a:r>
            <a:r>
              <a:rPr lang="en-US" sz="5000" kern="1200" spc="-95" dirty="0">
                <a:latin typeface="+mj-lt"/>
                <a:ea typeface="+mj-ea"/>
                <a:cs typeface="+mj-cs"/>
              </a:rPr>
              <a:t> </a:t>
            </a:r>
            <a:r>
              <a:rPr lang="en-US" sz="5000" kern="1200">
                <a:latin typeface="+mj-lt"/>
                <a:ea typeface="+mj-ea"/>
                <a:cs typeface="+mj-cs"/>
              </a:rPr>
              <a:t>EN</a:t>
            </a:r>
            <a:r>
              <a:rPr lang="en-US" sz="5000" kern="1200" spc="-90" dirty="0">
                <a:latin typeface="+mj-lt"/>
                <a:ea typeface="+mj-ea"/>
                <a:cs typeface="+mj-cs"/>
              </a:rPr>
              <a:t> </a:t>
            </a:r>
            <a:r>
              <a:rPr lang="en-US" sz="5000" kern="1200">
                <a:latin typeface="+mj-lt"/>
                <a:ea typeface="+mj-ea"/>
                <a:cs typeface="+mj-cs"/>
              </a:rPr>
              <a:t>ŒUVRE</a:t>
            </a:r>
            <a:r>
              <a:rPr lang="en-US" sz="5000" kern="1200" spc="-95" dirty="0">
                <a:latin typeface="+mj-lt"/>
                <a:ea typeface="+mj-ea"/>
                <a:cs typeface="+mj-cs"/>
              </a:rPr>
              <a:t> </a:t>
            </a:r>
            <a:r>
              <a:rPr lang="en-US" sz="5000" kern="1200">
                <a:latin typeface="+mj-lt"/>
                <a:ea typeface="+mj-ea"/>
                <a:cs typeface="+mj-cs"/>
              </a:rPr>
              <a:t>DANS</a:t>
            </a:r>
            <a:r>
              <a:rPr lang="en-US" sz="5000" kern="1200" spc="-90" dirty="0">
                <a:latin typeface="+mj-lt"/>
                <a:ea typeface="+mj-ea"/>
                <a:cs typeface="+mj-cs"/>
              </a:rPr>
              <a:t> </a:t>
            </a:r>
            <a:r>
              <a:rPr lang="en-US" sz="5000" kern="1200">
                <a:latin typeface="+mj-lt"/>
                <a:ea typeface="+mj-ea"/>
                <a:cs typeface="+mj-cs"/>
              </a:rPr>
              <a:t>LES</a:t>
            </a:r>
            <a:r>
              <a:rPr lang="en-US" sz="5000" kern="1200" spc="-85" dirty="0">
                <a:latin typeface="+mj-lt"/>
                <a:ea typeface="+mj-ea"/>
                <a:cs typeface="+mj-cs"/>
              </a:rPr>
              <a:t> </a:t>
            </a:r>
            <a:r>
              <a:rPr lang="en-US" sz="5000" kern="1200" spc="-10">
                <a:latin typeface="+mj-lt"/>
                <a:ea typeface="+mj-ea"/>
                <a:cs typeface="+mj-cs"/>
              </a:rPr>
              <a:t>CLASSES</a:t>
            </a:r>
            <a:endParaRPr lang="en-US" sz="5000" kern="1200"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489019" y="6356350"/>
            <a:ext cx="12688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60167-4931-47E6-BA6A-407CBD079E47}" type="slidenum">
              <a:rPr lang="en-US" spc="-2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19</a:t>
            </a:fld>
            <a:endParaRPr lang="en-US" spc="-25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998875" y="2409928"/>
            <a:ext cx="8188026" cy="2044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3970" algn="ctr"/>
            <a:r>
              <a:rPr lang="en-US" sz="4400" kern="1200">
                <a:latin typeface="+mj-lt"/>
                <a:ea typeface="+mj-ea"/>
                <a:cs typeface="+mj-cs"/>
              </a:rPr>
              <a:t>ENSEIGNER</a:t>
            </a:r>
            <a:r>
              <a:rPr lang="en-US" sz="4400" kern="1200" spc="-60" dirty="0">
                <a:latin typeface="+mj-lt"/>
                <a:ea typeface="+mj-ea"/>
                <a:cs typeface="+mj-cs"/>
              </a:rPr>
              <a:t> </a:t>
            </a:r>
            <a:r>
              <a:rPr lang="en-US" sz="4400" kern="1200">
                <a:latin typeface="+mj-lt"/>
                <a:ea typeface="+mj-ea"/>
                <a:cs typeface="+mj-cs"/>
              </a:rPr>
              <a:t>LA</a:t>
            </a:r>
            <a:r>
              <a:rPr lang="en-US" sz="4400" kern="1200" spc="-90" dirty="0">
                <a:latin typeface="+mj-lt"/>
                <a:ea typeface="+mj-ea"/>
                <a:cs typeface="+mj-cs"/>
              </a:rPr>
              <a:t> </a:t>
            </a:r>
            <a:r>
              <a:rPr lang="en-US" sz="4400" kern="1200" spc="-20">
                <a:latin typeface="+mj-lt"/>
                <a:ea typeface="+mj-ea"/>
                <a:cs typeface="+mj-cs"/>
              </a:rPr>
              <a:t>MÉMORISATION</a:t>
            </a:r>
            <a:r>
              <a:rPr lang="en-US" sz="4400" kern="1200" spc="-65" dirty="0">
                <a:latin typeface="+mj-lt"/>
                <a:ea typeface="+mj-ea"/>
                <a:cs typeface="+mj-cs"/>
              </a:rPr>
              <a:t> </a:t>
            </a:r>
            <a:r>
              <a:rPr lang="en-US" sz="4400" kern="1200">
                <a:latin typeface="+mj-lt"/>
                <a:ea typeface="+mj-ea"/>
                <a:cs typeface="+mj-cs"/>
              </a:rPr>
              <a:t>DES</a:t>
            </a:r>
            <a:r>
              <a:rPr lang="en-US" sz="4400" kern="1200" spc="-5" dirty="0">
                <a:latin typeface="+mj-lt"/>
                <a:ea typeface="+mj-ea"/>
                <a:cs typeface="+mj-cs"/>
              </a:rPr>
              <a:t> </a:t>
            </a:r>
            <a:r>
              <a:rPr lang="en-US" sz="4400" kern="1200" spc="-25">
                <a:latin typeface="+mj-lt"/>
                <a:ea typeface="+mj-ea"/>
                <a:cs typeface="+mj-cs"/>
              </a:rPr>
              <a:t>FAITS</a:t>
            </a:r>
            <a:r>
              <a:rPr lang="en-US" sz="4400" kern="1200" spc="-70" dirty="0">
                <a:latin typeface="+mj-lt"/>
                <a:ea typeface="+mj-ea"/>
                <a:cs typeface="+mj-cs"/>
              </a:rPr>
              <a:t> </a:t>
            </a:r>
            <a:r>
              <a:rPr lang="en-US" sz="4400" kern="1200" spc="-10">
                <a:latin typeface="+mj-lt"/>
                <a:ea typeface="+mj-ea"/>
                <a:cs typeface="+mj-cs"/>
              </a:rPr>
              <a:t>NUMÉRIQUES</a:t>
            </a:r>
            <a:endParaRPr lang="en-US" sz="4400" kern="1200">
              <a:latin typeface="+mj-lt"/>
              <a:ea typeface="Calibri Light" panose="020F0302020204030204"/>
              <a:cs typeface="Calibri Light" panose="020F0302020204030204"/>
            </a:endParaRPr>
          </a:p>
          <a:p>
            <a:pPr algn="ctr"/>
            <a:r>
              <a:rPr lang="en-US" sz="4400" kern="1200" spc="-35">
                <a:latin typeface="+mj-lt"/>
                <a:ea typeface="+mj-ea"/>
                <a:cs typeface="+mj-cs"/>
              </a:rPr>
              <a:t>APPROPRIATION</a:t>
            </a:r>
            <a:r>
              <a:rPr lang="en-US" sz="4400" kern="1200" spc="-114" dirty="0">
                <a:latin typeface="+mj-lt"/>
                <a:ea typeface="+mj-ea"/>
                <a:cs typeface="+mj-cs"/>
              </a:rPr>
              <a:t> </a:t>
            </a:r>
            <a:r>
              <a:rPr lang="en-US" sz="4400" kern="1200">
                <a:latin typeface="+mj-lt"/>
                <a:ea typeface="+mj-ea"/>
                <a:cs typeface="+mj-cs"/>
              </a:rPr>
              <a:t>DU</a:t>
            </a:r>
            <a:r>
              <a:rPr lang="en-US" sz="4400" kern="1200" spc="-80" dirty="0">
                <a:latin typeface="+mj-lt"/>
                <a:ea typeface="+mj-ea"/>
                <a:cs typeface="+mj-cs"/>
              </a:rPr>
              <a:t> </a:t>
            </a:r>
            <a:r>
              <a:rPr lang="en-US" sz="4400" kern="1200" spc="-10">
                <a:latin typeface="+mj-lt"/>
                <a:ea typeface="+mj-ea"/>
                <a:cs typeface="+mj-cs"/>
              </a:rPr>
              <a:t>PROGRAMME</a:t>
            </a:r>
            <a:endParaRPr lang="en-US" sz="4400" kern="1200">
              <a:latin typeface="+mj-lt"/>
              <a:ea typeface="+mj-ea"/>
              <a:cs typeface="+mj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722608" y="18288"/>
            <a:ext cx="475488" cy="47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1D60167-4931-47E6-BA6A-407CBD079E47}" type="slidenum">
              <a:rPr lang="en-US" sz="900" spc="-25">
                <a:solidFill>
                  <a:schemeClr val="tx1">
                    <a:alpha val="70000"/>
                  </a:schemeClr>
                </a:solidFill>
                <a:latin typeface="+mn-lt"/>
                <a:cs typeface="+mn-cs"/>
              </a:rPr>
              <a:pPr algn="ctr">
                <a:spcAft>
                  <a:spcPts val="600"/>
                </a:spcAft>
              </a:pPr>
              <a:t>2</a:t>
            </a:fld>
            <a:endParaRPr lang="en-US" sz="900" spc="-25">
              <a:solidFill>
                <a:schemeClr val="tx1">
                  <a:alpha val="7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2169" y="5158255"/>
            <a:ext cx="8192843" cy="2057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</a:pPr>
            <a:r>
              <a:rPr lang="en-US" u="heavy" spc="-10" dirty="0" err="1">
                <a:uFill>
                  <a:solidFill>
                    <a:srgbClr val="0462C1"/>
                  </a:solidFill>
                </a:uFill>
                <a:hlinkClick r:id="rId4"/>
              </a:rPr>
              <a:t>programme</a:t>
            </a:r>
            <a:r>
              <a:rPr lang="en-US" u="heavy" spc="-15" dirty="0">
                <a:uFill>
                  <a:solidFill>
                    <a:srgbClr val="0462C1"/>
                  </a:solidFill>
                </a:uFill>
                <a:hlinkClick r:id="rId4"/>
              </a:rPr>
              <a:t> </a:t>
            </a:r>
            <a:r>
              <a:rPr lang="en-US" u="heavy" dirty="0">
                <a:uFill>
                  <a:solidFill>
                    <a:srgbClr val="0462C1"/>
                  </a:solidFill>
                </a:uFill>
                <a:hlinkClick r:id="rId4"/>
              </a:rPr>
              <a:t>Cycle</a:t>
            </a:r>
            <a:r>
              <a:rPr lang="en-US" u="heavy" spc="-70" dirty="0">
                <a:uFill>
                  <a:solidFill>
                    <a:srgbClr val="0462C1"/>
                  </a:solidFill>
                </a:uFill>
                <a:hlinkClick r:id="rId4"/>
              </a:rPr>
              <a:t> </a:t>
            </a:r>
            <a:r>
              <a:rPr lang="en-US" u="heavy" dirty="0">
                <a:uFill>
                  <a:solidFill>
                    <a:srgbClr val="0462C1"/>
                  </a:solidFill>
                </a:uFill>
                <a:hlinkClick r:id="rId4"/>
              </a:rPr>
              <a:t>2</a:t>
            </a:r>
            <a:r>
              <a:rPr lang="en-US" u="heavy" spc="-25" dirty="0">
                <a:uFill>
                  <a:solidFill>
                    <a:srgbClr val="0462C1"/>
                  </a:solidFill>
                </a:uFill>
                <a:hlinkClick r:id="rId4"/>
              </a:rPr>
              <a:t> </a:t>
            </a:r>
            <a:r>
              <a:rPr lang="en-US" u="heavy" dirty="0" err="1">
                <a:uFill>
                  <a:solidFill>
                    <a:srgbClr val="0462C1"/>
                  </a:solidFill>
                </a:uFill>
                <a:hlinkClick r:id="rId4"/>
              </a:rPr>
              <a:t>en</a:t>
            </a:r>
            <a:r>
              <a:rPr lang="en-US" u="heavy" spc="-55" dirty="0">
                <a:uFill>
                  <a:solidFill>
                    <a:srgbClr val="0462C1"/>
                  </a:solidFill>
                </a:uFill>
                <a:hlinkClick r:id="rId4"/>
              </a:rPr>
              <a:t> </a:t>
            </a:r>
            <a:r>
              <a:rPr lang="en-US" u="heavy" dirty="0">
                <a:uFill>
                  <a:solidFill>
                    <a:srgbClr val="0462C1"/>
                  </a:solidFill>
                </a:uFill>
                <a:hlinkClick r:id="rId4"/>
              </a:rPr>
              <a:t>version</a:t>
            </a:r>
            <a:r>
              <a:rPr lang="en-US" u="heavy" spc="-55" dirty="0">
                <a:uFill>
                  <a:solidFill>
                    <a:srgbClr val="0462C1"/>
                  </a:solidFill>
                </a:uFill>
                <a:hlinkClick r:id="rId4"/>
              </a:rPr>
              <a:t> </a:t>
            </a:r>
            <a:r>
              <a:rPr lang="en-US" u="heavy" spc="-10" dirty="0">
                <a:uFill>
                  <a:solidFill>
                    <a:srgbClr val="0462C1"/>
                  </a:solidFill>
                </a:uFill>
                <a:hlinkClick r:id="rId4"/>
              </a:rPr>
              <a:t>numérique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7FAE98-03C3-688F-3B24-AE3D0CEE3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2DEB43-BB8F-53AE-EBFD-C7E33249D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E305CC-6DFC-EB76-A9D0-23B58EFDE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A100C0-1986-A79C-49C9-B645C852D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4B1807-4B01-B7C4-75ED-98FEAE210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AC12F6-7B28-1207-C772-5539CFD69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4477DB8-6638-E9EE-28AD-0A90237DD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Comment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travailler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la fluence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calcul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mental?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0156F87-42EF-CB53-4B00-1B4DD0237D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9762" y="1926476"/>
            <a:ext cx="10892472" cy="249042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620713" marR="5080" indent="-344488">
              <a:lnSpc>
                <a:spcPts val="2850"/>
              </a:lnSpc>
              <a:spcBef>
                <a:spcPts val="220"/>
              </a:spcBef>
              <a:buFont typeface="Arial MT"/>
              <a:buChar char="•"/>
              <a:tabLst>
                <a:tab pos="534988" algn="l"/>
                <a:tab pos="817563" algn="l"/>
                <a:tab pos="1468438" algn="l"/>
                <a:tab pos="1954213" algn="l"/>
                <a:tab pos="3057525" algn="l"/>
                <a:tab pos="3603625" algn="l"/>
                <a:tab pos="4098925" algn="l"/>
                <a:tab pos="5348288" algn="l"/>
                <a:tab pos="7159625" algn="l"/>
                <a:tab pos="7473950" algn="l"/>
                <a:tab pos="8358188" algn="l"/>
                <a:tab pos="8839200" algn="l"/>
                <a:tab pos="10229850" algn="l"/>
                <a:tab pos="11195050" algn="l"/>
              </a:tabLst>
            </a:pPr>
            <a:r>
              <a:rPr lang="fr-FR" sz="2400" b="1" dirty="0">
                <a:latin typeface="Calibri" panose="020F0502020204030204" pitchFamily="34" charset="0"/>
                <a:cs typeface="Calibri"/>
              </a:rPr>
              <a:t>Le test de fluence est un moment d’évaluation. </a:t>
            </a:r>
            <a:r>
              <a:rPr lang="fr-FR" sz="2400" dirty="0">
                <a:latin typeface="Calibri" panose="020F0502020204030204" pitchFamily="34" charset="0"/>
              </a:rPr>
              <a:t>Il arrive en deuxième moitié de séquence, APRES l’enseignement.</a:t>
            </a:r>
          </a:p>
          <a:p>
            <a:pPr marL="620713" indent="-344488">
              <a:lnSpc>
                <a:spcPts val="2830"/>
              </a:lnSpc>
              <a:tabLst>
                <a:tab pos="534988" algn="l"/>
                <a:tab pos="817563" algn="l"/>
                <a:tab pos="1468438" algn="l"/>
                <a:tab pos="1954213" algn="l"/>
                <a:tab pos="3057525" algn="l"/>
                <a:tab pos="3603625" algn="l"/>
                <a:tab pos="4098925" algn="l"/>
                <a:tab pos="5348288" algn="l"/>
                <a:tab pos="7159625" algn="l"/>
                <a:tab pos="7473950" algn="l"/>
                <a:tab pos="8358188" algn="l"/>
                <a:tab pos="8839200" algn="l"/>
                <a:tab pos="10229850" algn="l"/>
                <a:tab pos="11195050" algn="l"/>
              </a:tabLst>
            </a:pPr>
            <a:r>
              <a:rPr lang="fr-FR" sz="2400" dirty="0">
                <a:latin typeface="Calibri" panose="020F0502020204030204" pitchFamily="34" charset="0"/>
              </a:rPr>
              <a:t>C’est un moment qui renseigne sur le niveau des élèves ET sur l’enseignement.</a:t>
            </a:r>
          </a:p>
          <a:p>
            <a:pPr marL="620713" indent="-344488">
              <a:lnSpc>
                <a:spcPts val="2870"/>
              </a:lnSpc>
              <a:spcBef>
                <a:spcPts val="50"/>
              </a:spcBef>
              <a:tabLst>
                <a:tab pos="534988" algn="l"/>
                <a:tab pos="817563" algn="l"/>
                <a:tab pos="1468438" algn="l"/>
                <a:tab pos="1954213" algn="l"/>
                <a:tab pos="3057525" algn="l"/>
                <a:tab pos="3603625" algn="l"/>
                <a:tab pos="4098925" algn="l"/>
                <a:tab pos="5348288" algn="l"/>
                <a:tab pos="7159625" algn="l"/>
                <a:tab pos="7473950" algn="l"/>
                <a:tab pos="8358188" algn="l"/>
                <a:tab pos="8839200" algn="l"/>
                <a:tab pos="10229850" algn="l"/>
                <a:tab pos="11195050" algn="l"/>
              </a:tabLst>
            </a:pPr>
            <a:r>
              <a:rPr lang="fr-FR" sz="2400" dirty="0">
                <a:latin typeface="Calibri" panose="020F0502020204030204" pitchFamily="34" charset="0"/>
              </a:rPr>
              <a:t>Au moment du test de fluence : on s’appuie sur les automatismes déjà construits</a:t>
            </a:r>
          </a:p>
          <a:p>
            <a:pPr marL="620713" indent="-344488">
              <a:lnSpc>
                <a:spcPts val="2830"/>
              </a:lnSpc>
              <a:tabLst>
                <a:tab pos="534988" algn="l"/>
                <a:tab pos="817563" algn="l"/>
                <a:tab pos="1468438" algn="l"/>
                <a:tab pos="1954213" algn="l"/>
                <a:tab pos="3057525" algn="l"/>
                <a:tab pos="3603625" algn="l"/>
                <a:tab pos="4098925" algn="l"/>
                <a:tab pos="5348288" algn="l"/>
                <a:tab pos="7159625" algn="l"/>
                <a:tab pos="7473950" algn="l"/>
                <a:tab pos="8358188" algn="l"/>
                <a:tab pos="8839200" algn="l"/>
                <a:tab pos="10229850" algn="l"/>
                <a:tab pos="11195050" algn="l"/>
              </a:tabLst>
            </a:pPr>
            <a:r>
              <a:rPr lang="fr-FR" sz="2400" dirty="0">
                <a:latin typeface="Calibri" panose="020F0502020204030204" pitchFamily="34" charset="0"/>
              </a:rPr>
              <a:t>L’enseignant vérifie ce que les élèves sont capables de faire : quelle compréhension? quelle maîtrise? </a:t>
            </a:r>
          </a:p>
        </p:txBody>
      </p:sp>
    </p:spTree>
    <p:extLst>
      <p:ext uri="{BB962C8B-B14F-4D97-AF65-F5344CB8AC3E}">
        <p14:creationId xmlns:p14="http://schemas.microsoft.com/office/powerpoint/2010/main" val="4288328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7DC0270-D147-445A-AA22-8FC39A2ED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875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EECFAE-1ACA-4AF4-B92B-FAAE8ACE5B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22" r="3205" b="3639"/>
          <a:stretch/>
        </p:blipFill>
        <p:spPr>
          <a:xfrm>
            <a:off x="0" y="58810"/>
            <a:ext cx="12192000" cy="679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46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84612-DAE4-8F55-B189-FE6461C67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65D020B-C833-E3FF-600B-121FCF865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235444-5C74-B343-CE49-665757A3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FFBACC-5DFD-BF40-2999-1244ABA43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185043-172F-0273-87B8-A65114F19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93DCD-C12C-64B2-AD9F-17A5BF417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2D55926-F827-D9E8-AAD5-35FB24AA0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Comment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travailler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la fluence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calcul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mental?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F19C9BD7-7BBD-B8E1-4D17-D3BA756865C1}"/>
              </a:ext>
            </a:extLst>
          </p:cNvPr>
          <p:cNvSpPr txBox="1">
            <a:spLocks/>
          </p:cNvSpPr>
          <p:nvPr/>
        </p:nvSpPr>
        <p:spPr>
          <a:xfrm>
            <a:off x="878272" y="1921202"/>
            <a:ext cx="10892472" cy="479913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1013" marR="5080">
              <a:lnSpc>
                <a:spcPts val="2850"/>
              </a:lnSpc>
              <a:spcBef>
                <a:spcPts val="220"/>
              </a:spcBef>
              <a:buFont typeface="Arial MT"/>
              <a:buChar char="•"/>
              <a:tabLst>
                <a:tab pos="367665" algn="l"/>
                <a:tab pos="818515" algn="l"/>
                <a:tab pos="1468755" algn="l"/>
                <a:tab pos="1954530" algn="l"/>
                <a:tab pos="3057525" algn="l"/>
                <a:tab pos="3604895" algn="l"/>
                <a:tab pos="4100195" algn="l"/>
                <a:tab pos="5349240" algn="l"/>
                <a:tab pos="7159625" algn="l"/>
                <a:tab pos="7473950" algn="l"/>
                <a:tab pos="8358505" algn="l"/>
                <a:tab pos="8839835" algn="l"/>
                <a:tab pos="10231120" algn="l"/>
                <a:tab pos="11196320" algn="l"/>
              </a:tabLst>
            </a:pPr>
            <a:r>
              <a:rPr lang="fr-FR" sz="2000" b="1" dirty="0">
                <a:latin typeface="Calibri" panose="020F0502020204030204" pitchFamily="34" charset="0"/>
                <a:cs typeface="Calibri"/>
              </a:rPr>
              <a:t>Le test de fluence </a:t>
            </a:r>
            <a:r>
              <a:rPr lang="fr-FR" sz="2000" b="1" dirty="0" err="1">
                <a:latin typeface="Calibri" panose="020F0502020204030204" pitchFamily="34" charset="0"/>
                <a:cs typeface="Calibri"/>
              </a:rPr>
              <a:t>est</a:t>
            </a:r>
            <a:r>
              <a:rPr lang="fr-FR" sz="2000" b="1" dirty="0">
                <a:latin typeface="Calibri" panose="020F0502020204030204" pitchFamily="34" charset="0"/>
                <a:cs typeface="Calibri"/>
              </a:rPr>
              <a:t> un moment </a:t>
            </a:r>
            <a:r>
              <a:rPr lang="fr-FR" sz="2000" b="1" dirty="0" err="1">
                <a:latin typeface="Calibri" panose="020F0502020204030204" pitchFamily="34" charset="0"/>
                <a:cs typeface="Calibri"/>
              </a:rPr>
              <a:t>d’évaluation</a:t>
            </a:r>
            <a:r>
              <a:rPr lang="fr-FR" sz="2000" b="1" dirty="0">
                <a:latin typeface="Calibri" panose="020F0502020204030204" pitchFamily="34" charset="0"/>
                <a:cs typeface="Calibri"/>
              </a:rPr>
              <a:t>. </a:t>
            </a:r>
            <a:r>
              <a:rPr lang="fr-FR" sz="2000" dirty="0">
                <a:latin typeface="Calibri" panose="020F0502020204030204" pitchFamily="34" charset="0"/>
              </a:rPr>
              <a:t>Il arrive </a:t>
            </a:r>
            <a:r>
              <a:rPr lang="fr-FR" sz="2000" dirty="0" err="1">
                <a:latin typeface="Calibri" panose="020F0502020204030204" pitchFamily="34" charset="0"/>
              </a:rPr>
              <a:t>en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deuxième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moitié</a:t>
            </a:r>
            <a:r>
              <a:rPr lang="fr-FR" sz="2000" dirty="0">
                <a:latin typeface="Calibri" panose="020F0502020204030204" pitchFamily="34" charset="0"/>
              </a:rPr>
              <a:t> de séquence, APRES </a:t>
            </a:r>
            <a:r>
              <a:rPr lang="fr-FR" sz="2000" dirty="0" err="1">
                <a:latin typeface="Calibri" panose="020F0502020204030204" pitchFamily="34" charset="0"/>
              </a:rPr>
              <a:t>l’enseignement</a:t>
            </a:r>
            <a:r>
              <a:rPr lang="fr-FR" sz="2000" dirty="0">
                <a:latin typeface="Calibri" panose="020F0502020204030204" pitchFamily="34" charset="0"/>
              </a:rPr>
              <a:t>.</a:t>
            </a:r>
          </a:p>
          <a:p>
            <a:pPr marL="481013">
              <a:lnSpc>
                <a:spcPts val="2830"/>
              </a:lnSpc>
            </a:pPr>
            <a:r>
              <a:rPr lang="fr-FR" sz="2000" dirty="0">
                <a:latin typeface="Calibri" panose="020F0502020204030204" pitchFamily="34" charset="0"/>
              </a:rPr>
              <a:t>C’est un moment qui renseigne sur le niveau des élèves ET sur l’enseignement.</a:t>
            </a:r>
          </a:p>
          <a:p>
            <a:pPr marL="481013">
              <a:lnSpc>
                <a:spcPts val="2870"/>
              </a:lnSpc>
              <a:spcBef>
                <a:spcPts val="50"/>
              </a:spcBef>
            </a:pPr>
            <a:r>
              <a:rPr lang="fr-FR" sz="2000" dirty="0">
                <a:latin typeface="Calibri" panose="020F0502020204030204" pitchFamily="34" charset="0"/>
              </a:rPr>
              <a:t>Au moment du test de fluence : on s’appuie sur les automatismes déjà construits</a:t>
            </a:r>
          </a:p>
          <a:p>
            <a:pPr marL="481013">
              <a:lnSpc>
                <a:spcPts val="2830"/>
              </a:lnSpc>
            </a:pPr>
            <a:r>
              <a:rPr lang="fr-FR" sz="2000" dirty="0" err="1">
                <a:latin typeface="Calibri" panose="020F0502020204030204" pitchFamily="34" charset="0"/>
              </a:rPr>
              <a:t>L’enseignant</a:t>
            </a:r>
            <a:r>
              <a:rPr lang="fr-FR" sz="2000" dirty="0">
                <a:latin typeface="Calibri" panose="020F0502020204030204" pitchFamily="34" charset="0"/>
              </a:rPr>
              <a:t> vérifie ce que les élèves sont capables de faire : quelle </a:t>
            </a:r>
            <a:r>
              <a:rPr lang="fr-FR" sz="2000" dirty="0" err="1">
                <a:latin typeface="Calibri" panose="020F0502020204030204" pitchFamily="34" charset="0"/>
              </a:rPr>
              <a:t>compréhension</a:t>
            </a:r>
            <a:r>
              <a:rPr lang="fr-FR" sz="2000" dirty="0">
                <a:latin typeface="Calibri" panose="020F0502020204030204" pitchFamily="34" charset="0"/>
              </a:rPr>
              <a:t>? q</a:t>
            </a:r>
            <a:r>
              <a:rPr lang="fr-FR" sz="2000" dirty="0" err="1">
                <a:latin typeface="Calibri" panose="020F0502020204030204" pitchFamily="34" charset="0"/>
              </a:rPr>
              <a:t>uelle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maîtrise</a:t>
            </a:r>
            <a:r>
              <a:rPr lang="fr-FR" sz="2000" dirty="0">
                <a:latin typeface="Calibri" panose="020F0502020204030204" pitchFamily="34" charset="0"/>
              </a:rPr>
              <a:t>? </a:t>
            </a:r>
          </a:p>
          <a:p>
            <a:pPr marL="481013">
              <a:lnSpc>
                <a:spcPts val="2830"/>
              </a:lnSpc>
            </a:pPr>
            <a:endParaRPr lang="fr-FR" sz="2000" dirty="0">
              <a:latin typeface="Calibri" panose="020F0502020204030204" pitchFamily="34" charset="0"/>
            </a:endParaRPr>
          </a:p>
          <a:p>
            <a:pPr marL="481013">
              <a:lnSpc>
                <a:spcPct val="100000"/>
              </a:lnSpc>
              <a:spcBef>
                <a:spcPts val="1170"/>
              </a:spcBef>
            </a:pPr>
            <a:endParaRPr lang="fr-FR" sz="2000" dirty="0">
              <a:latin typeface="Calibri" panose="020F0502020204030204" pitchFamily="34" charset="0"/>
            </a:endParaRPr>
          </a:p>
          <a:p>
            <a:pPr marL="481013">
              <a:lnSpc>
                <a:spcPts val="2870"/>
              </a:lnSpc>
              <a:spcBef>
                <a:spcPts val="5"/>
              </a:spcBef>
              <a:buFont typeface="Arial MT"/>
              <a:buChar char="•"/>
              <a:tabLst>
                <a:tab pos="367665" algn="l"/>
              </a:tabLst>
            </a:pPr>
            <a:r>
              <a:rPr lang="fr-FR" sz="2000" b="1" dirty="0">
                <a:latin typeface="Calibri" panose="020F0502020204030204" pitchFamily="34" charset="0"/>
                <a:cs typeface="Calibri"/>
              </a:rPr>
              <a:t>La priorité = enseigner</a:t>
            </a:r>
          </a:p>
          <a:p>
            <a:pPr marL="481013">
              <a:lnSpc>
                <a:spcPts val="2870"/>
              </a:lnSpc>
              <a:tabLst>
                <a:tab pos="2153920" algn="l"/>
                <a:tab pos="2605405" algn="l"/>
                <a:tab pos="3835400" algn="l"/>
                <a:tab pos="5476240" algn="l"/>
                <a:tab pos="5927725" algn="l"/>
                <a:tab pos="6875780" algn="l"/>
                <a:tab pos="7230745" algn="l"/>
                <a:tab pos="9297670" algn="l"/>
                <a:tab pos="9688830" algn="l"/>
              </a:tabLst>
            </a:pPr>
            <a:r>
              <a:rPr lang="fr-FR" sz="2000" dirty="0" err="1">
                <a:latin typeface="Calibri" panose="020F0502020204030204" pitchFamily="34" charset="0"/>
              </a:rPr>
              <a:t>Nécessité</a:t>
            </a:r>
            <a:r>
              <a:rPr lang="fr-FR" sz="2000" dirty="0">
                <a:latin typeface="Calibri" panose="020F0502020204030204" pitchFamily="34" charset="0"/>
              </a:rPr>
              <a:t> de </a:t>
            </a:r>
            <a:r>
              <a:rPr lang="fr-FR" sz="2000" dirty="0" err="1">
                <a:latin typeface="Calibri" panose="020F0502020204030204" pitchFamily="34" charset="0"/>
              </a:rPr>
              <a:t>travailler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longuement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en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amont</a:t>
            </a:r>
            <a:r>
              <a:rPr lang="fr-FR" sz="2000" dirty="0">
                <a:latin typeface="Calibri" panose="020F0502020204030204" pitchFamily="34" charset="0"/>
              </a:rPr>
              <a:t> la </a:t>
            </a:r>
            <a:r>
              <a:rPr lang="fr-FR" sz="2000" dirty="0" err="1">
                <a:latin typeface="Calibri" panose="020F0502020204030204" pitchFamily="34" charset="0"/>
              </a:rPr>
              <a:t>compréhension</a:t>
            </a:r>
            <a:r>
              <a:rPr lang="fr-FR" sz="2000" dirty="0">
                <a:latin typeface="Calibri" panose="020F0502020204030204" pitchFamily="34" charset="0"/>
              </a:rPr>
              <a:t> et </a:t>
            </a:r>
            <a:r>
              <a:rPr lang="fr-FR" sz="2000" dirty="0" err="1">
                <a:latin typeface="Calibri" panose="020F0502020204030204" pitchFamily="34" charset="0"/>
              </a:rPr>
              <a:t>l’entraînemen</a:t>
            </a:r>
            <a:r>
              <a:rPr lang="fr-FR" sz="2000" dirty="0">
                <a:latin typeface="Calibri" panose="020F0502020204030204" pitchFamily="34" charset="0"/>
              </a:rPr>
              <a:t>t pour disposer d’automatismes.</a:t>
            </a:r>
          </a:p>
          <a:p>
            <a:pPr marL="481013">
              <a:lnSpc>
                <a:spcPts val="2865"/>
              </a:lnSpc>
            </a:pPr>
            <a:r>
              <a:rPr lang="fr-FR" sz="2000" dirty="0">
                <a:latin typeface="Calibri" panose="020F0502020204030204" pitchFamily="34" charset="0"/>
              </a:rPr>
              <a:t>Ne pas transformer les séances de calcul mental en séances de tests.</a:t>
            </a:r>
          </a:p>
        </p:txBody>
      </p:sp>
    </p:spTree>
    <p:extLst>
      <p:ext uri="{BB962C8B-B14F-4D97-AF65-F5344CB8AC3E}">
        <p14:creationId xmlns:p14="http://schemas.microsoft.com/office/powerpoint/2010/main" val="3052054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84B96B-5578-FCEA-7D07-25676CDFF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E5D3881-35D0-B102-36D3-441B7516D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93B9CA-38F8-831E-AD93-4C9D2E0F3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9F3A99-1872-E369-0975-BD626358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BA1F12-EC3B-4AA3-F1D5-8959589A3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1E051A-982D-8D2B-37BB-57B3D2217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A817F2-EAD1-0F04-A36D-C70D2174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 fontScale="90000"/>
          </a:bodyPr>
          <a:lstStyle/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Enseigner les faits numériques (structure de séquence)</a:t>
            </a:r>
          </a:p>
        </p:txBody>
      </p:sp>
      <p:pic>
        <p:nvPicPr>
          <p:cNvPr id="4" name="object 5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88E6EB82-2E60-802E-9344-808BEFFCD08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0936" y="2197383"/>
            <a:ext cx="8530127" cy="35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42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E63111-0DBE-C646-B6CB-CAE70B653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B20D6-3640-D695-45D9-146788290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F3F05B-CE53-09BC-EE1F-73ED23F57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55D529-A33D-041B-AC8D-A52CBE4A6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78181F-68EB-9E15-F9D0-B4BFA54FB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A46704-2DB4-1FD9-9D8E-A3EC0A637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F239E6-3DBE-B33F-AC0E-89B3DB86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 fontScale="90000"/>
          </a:bodyPr>
          <a:lstStyle/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Enseigner la mémorisation des faits numériques :</a:t>
            </a:r>
          </a:p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l’apprentissage des tables d’addition au CP</a:t>
            </a:r>
          </a:p>
        </p:txBody>
      </p:sp>
      <p:grpSp>
        <p:nvGrpSpPr>
          <p:cNvPr id="7" name="object 6">
            <a:extLst>
              <a:ext uri="{FF2B5EF4-FFF2-40B4-BE49-F238E27FC236}">
                <a16:creationId xmlns:a16="http://schemas.microsoft.com/office/drawing/2014/main" id="{3AC2EF0A-31AB-FEB7-6DB6-405A092F2BC9}"/>
              </a:ext>
            </a:extLst>
          </p:cNvPr>
          <p:cNvGrpSpPr/>
          <p:nvPr/>
        </p:nvGrpSpPr>
        <p:grpSpPr>
          <a:xfrm>
            <a:off x="1018636" y="2031521"/>
            <a:ext cx="10620374" cy="4181475"/>
            <a:chOff x="1104900" y="1600200"/>
            <a:chExt cx="10620374" cy="4181475"/>
          </a:xfrm>
        </p:grpSpPr>
        <p:pic>
          <p:nvPicPr>
            <p:cNvPr id="5" name="object 7">
              <a:extLst>
                <a:ext uri="{FF2B5EF4-FFF2-40B4-BE49-F238E27FC236}">
                  <a16:creationId xmlns:a16="http://schemas.microsoft.com/office/drawing/2014/main" id="{B074F6F7-3350-91D8-7CAC-302AD6E5F33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35218" y="1600200"/>
              <a:ext cx="790056" cy="1200150"/>
            </a:xfrm>
            <a:prstGeom prst="rect">
              <a:avLst/>
            </a:prstGeom>
          </p:spPr>
        </p:pic>
        <p:pic>
          <p:nvPicPr>
            <p:cNvPr id="6" name="object 8">
              <a:extLst>
                <a:ext uri="{FF2B5EF4-FFF2-40B4-BE49-F238E27FC236}">
                  <a16:creationId xmlns:a16="http://schemas.microsoft.com/office/drawing/2014/main" id="{82C02679-C103-4496-933D-88EB61EAFE0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4900" y="1962150"/>
              <a:ext cx="9801225" cy="3819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8861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0626C5-65A8-2281-F5EC-E95CC48A3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1E8E0A-9FFD-4306-7F48-20B3C8EC7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82A094-0E48-1CB9-14BD-1B77E9D19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21C6A-98AA-EB1B-A4A8-EA7F6D6E4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045013-0D5D-4F20-2360-C37463797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DBA848-37E2-3493-D13E-F841B77CD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82C401-5D38-00D9-6C3C-93BB3C3EE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 fontScale="90000"/>
          </a:bodyPr>
          <a:lstStyle/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Enseigner la mémorisation des faits numériques :</a:t>
            </a:r>
          </a:p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l’apprentissage des tables d’addition au CP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C029649-4D77-F2BF-2CA0-01F8AFAF6071}"/>
              </a:ext>
            </a:extLst>
          </p:cNvPr>
          <p:cNvSpPr txBox="1"/>
          <p:nvPr/>
        </p:nvSpPr>
        <p:spPr>
          <a:xfrm>
            <a:off x="10707116" y="2276538"/>
            <a:ext cx="138493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Guide</a:t>
            </a:r>
            <a:r>
              <a:rPr sz="1400" u="sng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CP</a:t>
            </a:r>
            <a:r>
              <a:rPr sz="1400" spc="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Page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60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1" name="object 5" descr="Une image contenant texte, menu, Impression, Police&#10;&#10;Le contenu généré par l’IA peut être incorrect.">
            <a:extLst>
              <a:ext uri="{FF2B5EF4-FFF2-40B4-BE49-F238E27FC236}">
                <a16:creationId xmlns:a16="http://schemas.microsoft.com/office/drawing/2014/main" id="{A41ED2E9-394C-C0F1-DCD0-100B82BAE01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01918" y="981075"/>
            <a:ext cx="790056" cy="1209675"/>
          </a:xfrm>
          <a:prstGeom prst="rect">
            <a:avLst/>
          </a:prstGeom>
        </p:spPr>
      </p:pic>
      <p:pic>
        <p:nvPicPr>
          <p:cNvPr id="15" name="object 6" descr="Une image contenant capture d’écran, carré, Rectangle, motif&#10;&#10;Le contenu généré par l’IA peut être incorrect.">
            <a:extLst>
              <a:ext uri="{FF2B5EF4-FFF2-40B4-BE49-F238E27FC236}">
                <a16:creationId xmlns:a16="http://schemas.microsoft.com/office/drawing/2014/main" id="{55F6C082-4B06-ECAD-5B85-C2B02B1E690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600" y="2246581"/>
            <a:ext cx="3470230" cy="3689350"/>
          </a:xfrm>
          <a:prstGeom prst="rect">
            <a:avLst/>
          </a:prstGeom>
        </p:spPr>
      </p:pic>
      <p:pic>
        <p:nvPicPr>
          <p:cNvPr id="18" name="object 8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E3C38C7C-4949-E8C7-1E79-D9AF27F953F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76023" y="1758063"/>
            <a:ext cx="6631252" cy="433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87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5418E5-AAF3-4E83-9C9F-7CB7F17D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09" y="2225874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fr-FR" sz="4000" dirty="0">
                <a:solidFill>
                  <a:srgbClr val="FFFFFF"/>
                </a:solidFill>
              </a:rPr>
              <a:t>Dans quel </a:t>
            </a:r>
            <a:r>
              <a:rPr lang="fr-FR" sz="4000">
                <a:solidFill>
                  <a:srgbClr val="FFFFFF"/>
                </a:solidFill>
              </a:rPr>
              <a:t>ordre ? </a:t>
            </a:r>
            <a:br>
              <a:rPr lang="fr-FR" sz="4000" dirty="0">
                <a:solidFill>
                  <a:srgbClr val="FFFFFF"/>
                </a:solidFill>
                <a:ea typeface="Calibri Light"/>
                <a:cs typeface="Calibri Light"/>
              </a:rPr>
            </a:br>
            <a:br>
              <a:rPr lang="fr-FR" sz="4000" dirty="0">
                <a:solidFill>
                  <a:srgbClr val="FFFFFF"/>
                </a:solidFill>
              </a:rPr>
            </a:br>
            <a:r>
              <a:rPr lang="fr-FR" sz="4000">
                <a:solidFill>
                  <a:srgbClr val="FFFFFF"/>
                </a:solidFill>
              </a:rPr>
              <a:t>tables </a:t>
            </a:r>
            <a:r>
              <a:rPr lang="fr-FR" sz="4000" dirty="0">
                <a:solidFill>
                  <a:srgbClr val="FFFFFF"/>
                </a:solidFill>
              </a:rPr>
              <a:t>d’addition) </a:t>
            </a:r>
            <a:endParaRPr lang="fr-FR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62F40F4-2112-4ED4-8C49-85FC03EC143F}"/>
              </a:ext>
            </a:extLst>
          </p:cNvPr>
          <p:cNvSpPr>
            <a:spLocks noGrp="1"/>
          </p:cNvSpPr>
          <p:nvPr/>
        </p:nvSpPr>
        <p:spPr>
          <a:xfrm>
            <a:off x="4791974" y="2055663"/>
            <a:ext cx="51384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0" i="0" dirty="0">
                <a:solidFill>
                  <a:srgbClr val="00B050"/>
                </a:solidFill>
                <a:effectLst/>
                <a:latin typeface="inherit"/>
              </a:rPr>
              <a:t>Étape 1 : +0, +1</a:t>
            </a:r>
            <a:endParaRPr lang="fr-FR" b="0" i="0" dirty="0">
              <a:solidFill>
                <a:srgbClr val="00B050"/>
              </a:solidFill>
              <a:effectLst/>
              <a:latin typeface="Playfair Display" panose="020B0604020202020204" pitchFamily="2" charset="0"/>
            </a:endParaRPr>
          </a:p>
          <a:p>
            <a:r>
              <a:rPr lang="fr-FR" b="0" i="0" dirty="0">
                <a:solidFill>
                  <a:srgbClr val="00B0F0"/>
                </a:solidFill>
                <a:effectLst/>
                <a:latin typeface="inherit"/>
              </a:rPr>
              <a:t>Étape 2 : +2 et +3</a:t>
            </a:r>
            <a:endParaRPr lang="fr-FR" b="0" i="0" dirty="0">
              <a:solidFill>
                <a:srgbClr val="00B0F0"/>
              </a:solidFill>
              <a:effectLst/>
              <a:latin typeface="Playfair Display" panose="00000500000000000000" pitchFamily="2" charset="0"/>
            </a:endParaRPr>
          </a:p>
          <a:p>
            <a:r>
              <a:rPr lang="fr-FR" b="0" i="0" dirty="0">
                <a:solidFill>
                  <a:srgbClr val="B9CC00"/>
                </a:solidFill>
                <a:effectLst/>
                <a:latin typeface="inherit"/>
              </a:rPr>
              <a:t>Étape 3 : tous les doubles </a:t>
            </a:r>
          </a:p>
          <a:p>
            <a:r>
              <a:rPr lang="fr-FR" dirty="0">
                <a:solidFill>
                  <a:schemeClr val="accent2"/>
                </a:solidFill>
                <a:latin typeface="inherit"/>
              </a:rPr>
              <a:t>Etape 4 : les presque-doubles</a:t>
            </a:r>
            <a:endParaRPr lang="fr-FR" b="0" i="0" dirty="0">
              <a:solidFill>
                <a:schemeClr val="accent2"/>
              </a:solidFill>
              <a:effectLst/>
              <a:latin typeface="Playfair Display" panose="00000500000000000000" pitchFamily="2" charset="0"/>
            </a:endParaRPr>
          </a:p>
          <a:p>
            <a:r>
              <a:rPr lang="fr-FR" b="0" i="0" dirty="0">
                <a:solidFill>
                  <a:srgbClr val="7030A0"/>
                </a:solidFill>
                <a:effectLst/>
                <a:latin typeface="inherit"/>
              </a:rPr>
              <a:t>Étape 5 : +10, +9</a:t>
            </a:r>
          </a:p>
          <a:p>
            <a:r>
              <a:rPr lang="fr-FR" b="0" i="0" dirty="0">
                <a:effectLst/>
                <a:latin typeface="inherit"/>
              </a:rPr>
              <a:t>Étape 6 : compléments à dix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462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9899EE-DF94-233F-AA72-8ACA8A2F5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FC4FC60-C263-D3FA-44F8-6F5759BF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44E5A9-0CE9-B8F5-199B-2587CCFA8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3A9E22-4F51-71EE-CBF5-578D7D4C5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022F3B-A99B-1B7A-E201-90106D9D6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A7F98D-64FE-B4E8-D4B2-A0D0D2110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2D36E6D-FDF9-8908-2EB2-BCF13F42E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/>
          </a:bodyPr>
          <a:lstStyle/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Dans quel ordre (tables d’addition) ?</a:t>
            </a:r>
          </a:p>
        </p:txBody>
      </p:sp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2EC6356B-285E-563C-1118-9EBCB60FB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300125"/>
              </p:ext>
            </p:extLst>
          </p:nvPr>
        </p:nvGraphicFramePr>
        <p:xfrm>
          <a:off x="533400" y="1690688"/>
          <a:ext cx="5105400" cy="4786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450">
                  <a:extLst>
                    <a:ext uri="{9D8B030D-6E8A-4147-A177-3AD203B41FA5}">
                      <a16:colId xmlns:a16="http://schemas.microsoft.com/office/drawing/2014/main" val="4150174301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58826797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44683328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829208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45894579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220700914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3729464954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70643493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3733202456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43970096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554665926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279549909"/>
                    </a:ext>
                  </a:extLst>
                </a:gridCol>
              </a:tblGrid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954503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328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090861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135926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56518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1365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262856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24313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815880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00522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02271"/>
                  </a:ext>
                </a:extLst>
              </a:tr>
              <a:tr h="39814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323715"/>
                  </a:ext>
                </a:extLst>
              </a:tr>
            </a:tbl>
          </a:graphicData>
        </a:graphic>
      </p:graphicFrame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A97542F-CD92-ADF5-0FA0-524D9F8BC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25661"/>
            <a:ext cx="6019800" cy="4351338"/>
          </a:xfrm>
        </p:spPr>
        <p:txBody>
          <a:bodyPr>
            <a:normAutofit/>
          </a:bodyPr>
          <a:lstStyle/>
          <a:p>
            <a:r>
              <a:rPr lang="fr-FR" b="0" i="0" dirty="0">
                <a:solidFill>
                  <a:srgbClr val="00B050"/>
                </a:solidFill>
                <a:effectLst/>
                <a:latin typeface="inherit"/>
              </a:rPr>
              <a:t>Étape 1 : +0, +1</a:t>
            </a:r>
            <a:endParaRPr lang="fr-FR" b="0" i="0" dirty="0">
              <a:solidFill>
                <a:srgbClr val="00B050"/>
              </a:solidFill>
              <a:effectLst/>
              <a:latin typeface="Playfair Display" panose="020B0604020202020204" pitchFamily="2" charset="0"/>
            </a:endParaRPr>
          </a:p>
          <a:p>
            <a:endParaRPr lang="fr-FR" dirty="0">
              <a:latin typeface="inherit"/>
            </a:endParaRPr>
          </a:p>
          <a:p>
            <a:pPr marL="0" indent="0">
              <a:buNone/>
            </a:pPr>
            <a:endParaRPr lang="fr-FR" b="0" i="0" dirty="0">
              <a:effectLst/>
              <a:latin typeface="Playfair Display" panose="00000500000000000000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9498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205D3A-D78E-246C-D8E4-BA53F08DF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58B137-7419-4E33-BE2E-087C63085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05B4CD-09D7-54D2-7990-E1DF4025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9D4A35-CC0F-01D6-1DDA-30D2C907C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1F2AAB-4BC5-A6AA-1C89-86FBFB473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990F8D-6338-A1C3-7F5D-AA0A56FB1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/>
          </a:bodyPr>
          <a:lstStyle/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Dans quel ordre (tables d’addition) ?</a:t>
            </a:r>
          </a:p>
        </p:txBody>
      </p:sp>
      <p:graphicFrame>
        <p:nvGraphicFramePr>
          <p:cNvPr id="9" name="Tableau 6">
            <a:extLst>
              <a:ext uri="{FF2B5EF4-FFF2-40B4-BE49-F238E27FC236}">
                <a16:creationId xmlns:a16="http://schemas.microsoft.com/office/drawing/2014/main" id="{F8E874AA-495B-644C-5F9F-F0C037DD8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479040"/>
              </p:ext>
            </p:extLst>
          </p:nvPr>
        </p:nvGraphicFramePr>
        <p:xfrm>
          <a:off x="533400" y="1690688"/>
          <a:ext cx="5105400" cy="4786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450">
                  <a:extLst>
                    <a:ext uri="{9D8B030D-6E8A-4147-A177-3AD203B41FA5}">
                      <a16:colId xmlns:a16="http://schemas.microsoft.com/office/drawing/2014/main" val="4150174301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58826797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44683328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829208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45894579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220700914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3729464954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70643493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3733202456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43970096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554665926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279549909"/>
                    </a:ext>
                  </a:extLst>
                </a:gridCol>
              </a:tblGrid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954503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328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090861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135926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56518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1365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262856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24313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815880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00522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02271"/>
                  </a:ext>
                </a:extLst>
              </a:tr>
              <a:tr h="39814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323715"/>
                  </a:ext>
                </a:extLst>
              </a:tr>
            </a:tbl>
          </a:graphicData>
        </a:graphic>
      </p:graphicFrame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7473E9E-8421-D524-7EE3-6EA069001442}"/>
              </a:ext>
            </a:extLst>
          </p:cNvPr>
          <p:cNvSpPr txBox="1">
            <a:spLocks/>
          </p:cNvSpPr>
          <p:nvPr/>
        </p:nvSpPr>
        <p:spPr>
          <a:xfrm>
            <a:off x="6096000" y="2125661"/>
            <a:ext cx="6019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B050"/>
                </a:solidFill>
                <a:latin typeface="inherit"/>
              </a:rPr>
              <a:t>Étape 1 : +0, +1</a:t>
            </a:r>
            <a:endParaRPr lang="fr-FR" dirty="0">
              <a:solidFill>
                <a:srgbClr val="00B050"/>
              </a:solidFill>
              <a:latin typeface="Playfair Display" panose="020B0604020202020204" pitchFamily="2" charset="0"/>
            </a:endParaRPr>
          </a:p>
          <a:p>
            <a:r>
              <a:rPr lang="fr-FR" dirty="0">
                <a:solidFill>
                  <a:srgbClr val="00B0F0"/>
                </a:solidFill>
                <a:latin typeface="inherit"/>
              </a:rPr>
              <a:t>Étape 2 : +2 et +3</a:t>
            </a:r>
            <a:endParaRPr lang="fr-FR" dirty="0">
              <a:latin typeface="Playfair Display" panose="00000500000000000000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154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05547"/>
            <a:ext cx="10515600" cy="844718"/>
          </a:xfrm>
          <a:prstGeom prst="rect">
            <a:avLst/>
          </a:prstGeom>
        </p:spPr>
        <p:txBody>
          <a:bodyPr vert="horz" wrap="square" lIns="0" tIns="417449" rIns="0" bIns="0" rtlCol="0">
            <a:spAutoFit/>
          </a:bodyPr>
          <a:lstStyle/>
          <a:p>
            <a:pPr marL="608965">
              <a:lnSpc>
                <a:spcPct val="100000"/>
              </a:lnSpc>
              <a:spcBef>
                <a:spcPts val="125"/>
              </a:spcBef>
            </a:pPr>
            <a:r>
              <a:rPr sz="2750" dirty="0">
                <a:latin typeface="+mn-lt"/>
              </a:rPr>
              <a:t>Le</a:t>
            </a:r>
            <a:r>
              <a:rPr sz="2750" spc="40" dirty="0">
                <a:latin typeface="+mn-lt"/>
              </a:rPr>
              <a:t> </a:t>
            </a:r>
            <a:r>
              <a:rPr sz="2750" dirty="0">
                <a:latin typeface="+mn-lt"/>
              </a:rPr>
              <a:t>calcul</a:t>
            </a:r>
            <a:r>
              <a:rPr sz="2750" spc="80" dirty="0">
                <a:latin typeface="+mn-lt"/>
              </a:rPr>
              <a:t> </a:t>
            </a:r>
            <a:r>
              <a:rPr sz="2750" dirty="0">
                <a:latin typeface="+mn-lt"/>
              </a:rPr>
              <a:t>mental</a:t>
            </a:r>
            <a:r>
              <a:rPr sz="2750" spc="5" dirty="0">
                <a:latin typeface="+mn-lt"/>
              </a:rPr>
              <a:t> </a:t>
            </a:r>
            <a:r>
              <a:rPr sz="2750" dirty="0">
                <a:latin typeface="+mn-lt"/>
              </a:rPr>
              <a:t>dans</a:t>
            </a:r>
            <a:r>
              <a:rPr sz="2750" spc="35" dirty="0">
                <a:latin typeface="+mn-lt"/>
              </a:rPr>
              <a:t> </a:t>
            </a:r>
            <a:r>
              <a:rPr sz="2750" dirty="0">
                <a:latin typeface="+mn-lt"/>
              </a:rPr>
              <a:t>le</a:t>
            </a:r>
            <a:r>
              <a:rPr sz="2750" spc="105" dirty="0">
                <a:latin typeface="+mn-lt"/>
              </a:rPr>
              <a:t> </a:t>
            </a:r>
            <a:r>
              <a:rPr sz="2750" dirty="0">
                <a:latin typeface="+mn-lt"/>
              </a:rPr>
              <a:t>programme</a:t>
            </a:r>
            <a:r>
              <a:rPr sz="2750" spc="40" dirty="0">
                <a:latin typeface="+mn-lt"/>
              </a:rPr>
              <a:t> </a:t>
            </a:r>
            <a:r>
              <a:rPr sz="2750" dirty="0">
                <a:latin typeface="+mn-lt"/>
              </a:rPr>
              <a:t>du</a:t>
            </a:r>
            <a:r>
              <a:rPr sz="2750" spc="95" dirty="0">
                <a:latin typeface="+mn-lt"/>
              </a:rPr>
              <a:t> </a:t>
            </a:r>
            <a:r>
              <a:rPr sz="2750" dirty="0">
                <a:latin typeface="+mn-lt"/>
              </a:rPr>
              <a:t>cycle</a:t>
            </a:r>
            <a:r>
              <a:rPr sz="2750" spc="105" dirty="0">
                <a:latin typeface="+mn-lt"/>
              </a:rPr>
              <a:t> </a:t>
            </a:r>
            <a:r>
              <a:rPr sz="2750" spc="-50" dirty="0">
                <a:latin typeface="+mn-lt"/>
              </a:rPr>
              <a:t>2</a:t>
            </a:r>
            <a:endParaRPr sz="2750" dirty="0">
              <a:latin typeface="+mn-l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4" name="object 4"/>
          <p:cNvSpPr/>
          <p:nvPr/>
        </p:nvSpPr>
        <p:spPr>
          <a:xfrm>
            <a:off x="614362" y="6357937"/>
            <a:ext cx="11116310" cy="0"/>
          </a:xfrm>
          <a:custGeom>
            <a:avLst/>
            <a:gdLst/>
            <a:ahLst/>
            <a:cxnLst/>
            <a:rect l="l" t="t" r="r" b="b"/>
            <a:pathLst>
              <a:path w="11116310">
                <a:moveTo>
                  <a:pt x="0" y="0"/>
                </a:moveTo>
                <a:lnTo>
                  <a:pt x="1111624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47642" y="3476517"/>
            <a:ext cx="11616055" cy="1224280"/>
            <a:chOff x="247642" y="3476517"/>
            <a:chExt cx="11616055" cy="12242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642" y="3476517"/>
              <a:ext cx="11615820" cy="12241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799" y="3524249"/>
              <a:ext cx="11458575" cy="10763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5749" y="3505199"/>
              <a:ext cx="11496675" cy="1114425"/>
            </a:xfrm>
            <a:custGeom>
              <a:avLst/>
              <a:gdLst/>
              <a:ahLst/>
              <a:cxnLst/>
              <a:rect l="l" t="t" r="r" b="b"/>
              <a:pathLst>
                <a:path w="11496675" h="1114425">
                  <a:moveTo>
                    <a:pt x="0" y="1114425"/>
                  </a:moveTo>
                  <a:lnTo>
                    <a:pt x="11496675" y="1114425"/>
                  </a:lnTo>
                  <a:lnTo>
                    <a:pt x="11496675" y="0"/>
                  </a:lnTo>
                  <a:lnTo>
                    <a:pt x="0" y="0"/>
                  </a:lnTo>
                  <a:lnTo>
                    <a:pt x="0" y="1114425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17575" y="4622101"/>
            <a:ext cx="10346690" cy="138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54025" algn="r">
              <a:lnSpc>
                <a:spcPts val="2125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Programme</a:t>
            </a:r>
            <a:r>
              <a:rPr sz="1800" u="heavy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cycle</a:t>
            </a:r>
            <a:r>
              <a:rPr sz="1800" u="heavy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2-2025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p5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ts val="2850"/>
              </a:lnSpc>
              <a:spcBef>
                <a:spcPts val="85"/>
              </a:spcBef>
            </a:pP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calcul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ligne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n’apparaît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programme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calcul, </a:t>
            </a:r>
            <a:r>
              <a:rPr sz="2400" dirty="0">
                <a:latin typeface="Calibri"/>
                <a:cs typeface="Calibri"/>
              </a:rPr>
              <a:t>mais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modalité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peut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permettre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soulager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mémoire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travail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des </a:t>
            </a:r>
            <a:r>
              <a:rPr sz="2400" dirty="0">
                <a:latin typeface="Calibri"/>
                <a:cs typeface="Calibri"/>
              </a:rPr>
              <a:t>élèves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qu’ils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ont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besoin.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7575" y="2684462"/>
            <a:ext cx="61385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calcul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mental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privilégier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calcul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posé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9695" y="1752917"/>
            <a:ext cx="11982450" cy="786130"/>
            <a:chOff x="200025" y="1752375"/>
            <a:chExt cx="11982450" cy="78613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025" y="1752375"/>
              <a:ext cx="11982450" cy="78613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175" y="1800225"/>
              <a:ext cx="11820525" cy="63817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8125" y="1781175"/>
              <a:ext cx="11858625" cy="676275"/>
            </a:xfrm>
            <a:custGeom>
              <a:avLst/>
              <a:gdLst/>
              <a:ahLst/>
              <a:cxnLst/>
              <a:rect l="l" t="t" r="r" b="b"/>
              <a:pathLst>
                <a:path w="11858625" h="676275">
                  <a:moveTo>
                    <a:pt x="0" y="676275"/>
                  </a:moveTo>
                  <a:lnTo>
                    <a:pt x="11858625" y="676275"/>
                  </a:lnTo>
                  <a:lnTo>
                    <a:pt x="11858625" y="0"/>
                  </a:lnTo>
                  <a:lnTo>
                    <a:pt x="0" y="0"/>
                  </a:lnTo>
                  <a:lnTo>
                    <a:pt x="0" y="676275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143240" y="2499423"/>
            <a:ext cx="27863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Programme</a:t>
            </a:r>
            <a:r>
              <a:rPr sz="1800" u="heavy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cycle</a:t>
            </a:r>
            <a:r>
              <a:rPr sz="1800" u="heavy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2-2025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p13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A395E7-25CB-748C-A6AE-FA6AC8E68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0B334F-9BDD-5B4C-A90E-3EC2A5E51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BEED3-704A-F81A-E01B-07D7B9E90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0EDE5E-ECC5-2BEE-F154-C4417D202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370789-5242-7854-1CEC-956371EA0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ED21BC-F092-C330-9229-3100BB55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/>
          </a:bodyPr>
          <a:lstStyle/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Dans quel ordre (tables d’addition) ?</a:t>
            </a:r>
          </a:p>
        </p:txBody>
      </p:sp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562B2049-33FD-4839-E424-3E033CA42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406449"/>
              </p:ext>
            </p:extLst>
          </p:nvPr>
        </p:nvGraphicFramePr>
        <p:xfrm>
          <a:off x="533400" y="1690688"/>
          <a:ext cx="5105400" cy="4786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450">
                  <a:extLst>
                    <a:ext uri="{9D8B030D-6E8A-4147-A177-3AD203B41FA5}">
                      <a16:colId xmlns:a16="http://schemas.microsoft.com/office/drawing/2014/main" val="4150174301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58826797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44683328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829208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45894579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220700914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3729464954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70643493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3733202456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43970096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554665926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279549909"/>
                    </a:ext>
                  </a:extLst>
                </a:gridCol>
              </a:tblGrid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954503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328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090861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135926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56518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1365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262856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24313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815880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00522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02271"/>
                  </a:ext>
                </a:extLst>
              </a:tr>
              <a:tr h="39814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323715"/>
                  </a:ext>
                </a:extLst>
              </a:tr>
            </a:tbl>
          </a:graphicData>
        </a:graphic>
      </p:graphicFrame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5915993-EA1F-FE0E-CF69-BBBFBFBB6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25661"/>
            <a:ext cx="6019800" cy="4351338"/>
          </a:xfrm>
        </p:spPr>
        <p:txBody>
          <a:bodyPr>
            <a:normAutofit/>
          </a:bodyPr>
          <a:lstStyle/>
          <a:p>
            <a:r>
              <a:rPr lang="fr-FR" b="0" i="0" dirty="0">
                <a:solidFill>
                  <a:srgbClr val="00B050"/>
                </a:solidFill>
                <a:effectLst/>
                <a:latin typeface="inherit"/>
              </a:rPr>
              <a:t>Étape 1 : +0, +1</a:t>
            </a:r>
            <a:endParaRPr lang="fr-FR" b="0" i="0" dirty="0">
              <a:solidFill>
                <a:srgbClr val="00B050"/>
              </a:solidFill>
              <a:effectLst/>
              <a:latin typeface="Playfair Display" panose="020B0604020202020204" pitchFamily="2" charset="0"/>
            </a:endParaRPr>
          </a:p>
          <a:p>
            <a:r>
              <a:rPr lang="fr-FR" b="0" i="0" dirty="0">
                <a:solidFill>
                  <a:srgbClr val="00B0F0"/>
                </a:solidFill>
                <a:effectLst/>
                <a:latin typeface="inherit"/>
              </a:rPr>
              <a:t>Étape 2 : +2 et +3</a:t>
            </a:r>
            <a:endParaRPr lang="fr-FR" b="0" i="0" dirty="0">
              <a:solidFill>
                <a:srgbClr val="00B0F0"/>
              </a:solidFill>
              <a:effectLst/>
              <a:latin typeface="Playfair Display" panose="00000500000000000000" pitchFamily="2" charset="0"/>
            </a:endParaRPr>
          </a:p>
          <a:p>
            <a:r>
              <a:rPr lang="fr-FR" b="0" i="0" dirty="0">
                <a:solidFill>
                  <a:srgbClr val="B9CC00"/>
                </a:solidFill>
                <a:effectLst/>
                <a:latin typeface="inherit"/>
              </a:rPr>
              <a:t>Étape 3 : tous les doubles </a:t>
            </a:r>
          </a:p>
          <a:p>
            <a:endParaRPr lang="fr-FR" b="0" i="0" dirty="0">
              <a:effectLst/>
              <a:latin typeface="Playfair Display" panose="00000500000000000000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530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B4879-77B5-9354-B6C2-0D8214834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B08F17A-6EBA-49AD-6F83-42A92AAE7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F69B0-916C-5E23-3DD7-5AB00684B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672A8C-8739-E12C-9590-E1A427760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2FF14B-DAA2-BF46-9A29-6D8F5302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656199-DBA4-CF35-FEBC-3FEA07C9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/>
          </a:bodyPr>
          <a:lstStyle/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Dans quel ordre (tables d’addition) ?</a:t>
            </a:r>
          </a:p>
        </p:txBody>
      </p:sp>
      <p:graphicFrame>
        <p:nvGraphicFramePr>
          <p:cNvPr id="8" name="Tableau 6">
            <a:extLst>
              <a:ext uri="{FF2B5EF4-FFF2-40B4-BE49-F238E27FC236}">
                <a16:creationId xmlns:a16="http://schemas.microsoft.com/office/drawing/2014/main" id="{AE17DD3F-97BA-A44E-AE7F-869E861DE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736875"/>
              </p:ext>
            </p:extLst>
          </p:nvPr>
        </p:nvGraphicFramePr>
        <p:xfrm>
          <a:off x="533400" y="1690688"/>
          <a:ext cx="5105400" cy="4786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450">
                  <a:extLst>
                    <a:ext uri="{9D8B030D-6E8A-4147-A177-3AD203B41FA5}">
                      <a16:colId xmlns:a16="http://schemas.microsoft.com/office/drawing/2014/main" val="4150174301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58826797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44683328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829208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45894579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220700914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3729464954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70643493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3733202456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43970096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554665926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279549909"/>
                    </a:ext>
                  </a:extLst>
                </a:gridCol>
              </a:tblGrid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954503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328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090861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135926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56518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1365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262856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24313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815880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00522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02271"/>
                  </a:ext>
                </a:extLst>
              </a:tr>
              <a:tr h="39814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323715"/>
                  </a:ext>
                </a:extLst>
              </a:tr>
            </a:tbl>
          </a:graphicData>
        </a:graphic>
      </p:graphicFrame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DBAF6C3-1E2F-564D-7A54-5D710A2BBBBE}"/>
              </a:ext>
            </a:extLst>
          </p:cNvPr>
          <p:cNvSpPr txBox="1">
            <a:spLocks/>
          </p:cNvSpPr>
          <p:nvPr/>
        </p:nvSpPr>
        <p:spPr>
          <a:xfrm>
            <a:off x="6096000" y="2125661"/>
            <a:ext cx="6019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B050"/>
                </a:solidFill>
                <a:latin typeface="inherit"/>
              </a:rPr>
              <a:t>Étape 1 : +0, +1</a:t>
            </a:r>
            <a:endParaRPr lang="fr-FR" dirty="0">
              <a:solidFill>
                <a:srgbClr val="00B050"/>
              </a:solidFill>
              <a:latin typeface="Playfair Display" panose="020B0604020202020204" pitchFamily="2" charset="0"/>
            </a:endParaRPr>
          </a:p>
          <a:p>
            <a:r>
              <a:rPr lang="fr-FR" dirty="0">
                <a:solidFill>
                  <a:srgbClr val="00B0F0"/>
                </a:solidFill>
                <a:latin typeface="inherit"/>
              </a:rPr>
              <a:t>Étape 2 : +2 et +3</a:t>
            </a:r>
            <a:endParaRPr lang="fr-FR" dirty="0">
              <a:solidFill>
                <a:srgbClr val="00B0F0"/>
              </a:solidFill>
              <a:latin typeface="Playfair Display" panose="00000500000000000000" pitchFamily="2" charset="0"/>
            </a:endParaRPr>
          </a:p>
          <a:p>
            <a:r>
              <a:rPr lang="fr-FR" dirty="0">
                <a:solidFill>
                  <a:srgbClr val="B9CC00"/>
                </a:solidFill>
                <a:latin typeface="inherit"/>
              </a:rPr>
              <a:t>Étape 3 : tous les doubles </a:t>
            </a:r>
          </a:p>
          <a:p>
            <a:r>
              <a:rPr lang="fr-FR" dirty="0">
                <a:solidFill>
                  <a:schemeClr val="accent2"/>
                </a:solidFill>
                <a:latin typeface="inherit"/>
              </a:rPr>
              <a:t>Etape 4 : les presque-doubles</a:t>
            </a:r>
            <a:endParaRPr lang="fr-FR" dirty="0">
              <a:solidFill>
                <a:schemeClr val="accent2"/>
              </a:solidFill>
              <a:latin typeface="Playfair Display" panose="00000500000000000000" pitchFamily="2" charset="0"/>
            </a:endParaRPr>
          </a:p>
          <a:p>
            <a:endParaRPr lang="fr-FR" dirty="0">
              <a:latin typeface="Playfair Display" panose="00000500000000000000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7962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8A3F1E-AAB1-77FA-E31F-7FB2B7C2D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E599A0-2260-C5AD-85C3-11AABCDBE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029FEA-E007-827F-1864-7D702A09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0C9CAF-B451-22C5-911D-3CFFC2A0D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73C5C2-E64C-091E-4185-423066482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C76CCB2-7A81-F51C-B1BC-B5CBA0D4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/>
          </a:bodyPr>
          <a:lstStyle/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Dans quel ordre (tables d’addition) ?</a:t>
            </a:r>
          </a:p>
        </p:txBody>
      </p:sp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A344FA36-A172-092A-25AD-78EC2675B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087003"/>
              </p:ext>
            </p:extLst>
          </p:nvPr>
        </p:nvGraphicFramePr>
        <p:xfrm>
          <a:off x="533400" y="1690688"/>
          <a:ext cx="5105400" cy="4786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450">
                  <a:extLst>
                    <a:ext uri="{9D8B030D-6E8A-4147-A177-3AD203B41FA5}">
                      <a16:colId xmlns:a16="http://schemas.microsoft.com/office/drawing/2014/main" val="4150174301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58826797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44683328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829208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45894579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220700914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3729464954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70643493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3733202456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43970096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554665926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279549909"/>
                    </a:ext>
                  </a:extLst>
                </a:gridCol>
              </a:tblGrid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954503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328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090861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135926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56518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1365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262856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24313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815880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00522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02271"/>
                  </a:ext>
                </a:extLst>
              </a:tr>
              <a:tr h="39814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323715"/>
                  </a:ext>
                </a:extLst>
              </a:tr>
            </a:tbl>
          </a:graphicData>
        </a:graphic>
      </p:graphicFrame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C81BBB3-88FC-9547-F1C2-9C6E4D5EA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25661"/>
            <a:ext cx="6019800" cy="4351338"/>
          </a:xfrm>
        </p:spPr>
        <p:txBody>
          <a:bodyPr>
            <a:normAutofit lnSpcReduction="10000"/>
          </a:bodyPr>
          <a:lstStyle/>
          <a:p>
            <a:r>
              <a:rPr lang="fr-FR" b="0" i="0" dirty="0">
                <a:solidFill>
                  <a:srgbClr val="00B050"/>
                </a:solidFill>
                <a:effectLst/>
                <a:latin typeface="inherit"/>
              </a:rPr>
              <a:t>Étape 1 : +0, +1</a:t>
            </a:r>
            <a:endParaRPr lang="fr-FR" b="0" i="0" dirty="0">
              <a:solidFill>
                <a:srgbClr val="00B050"/>
              </a:solidFill>
              <a:effectLst/>
              <a:latin typeface="Playfair Display" panose="020B0604020202020204" pitchFamily="2" charset="0"/>
            </a:endParaRPr>
          </a:p>
          <a:p>
            <a:r>
              <a:rPr lang="fr-FR" b="0" i="0" dirty="0">
                <a:solidFill>
                  <a:srgbClr val="00B0F0"/>
                </a:solidFill>
                <a:effectLst/>
                <a:latin typeface="inherit"/>
              </a:rPr>
              <a:t>Étape 2 : +2 et +3</a:t>
            </a:r>
            <a:endParaRPr lang="fr-FR" b="0" i="0" dirty="0">
              <a:solidFill>
                <a:srgbClr val="00B0F0"/>
              </a:solidFill>
              <a:effectLst/>
              <a:latin typeface="Playfair Display" panose="00000500000000000000" pitchFamily="2" charset="0"/>
            </a:endParaRPr>
          </a:p>
          <a:p>
            <a:r>
              <a:rPr lang="fr-FR" b="0" i="0" dirty="0">
                <a:solidFill>
                  <a:srgbClr val="B9CC00"/>
                </a:solidFill>
                <a:effectLst/>
                <a:latin typeface="inherit"/>
              </a:rPr>
              <a:t>Étape 3 : tous les doubles </a:t>
            </a:r>
          </a:p>
          <a:p>
            <a:r>
              <a:rPr lang="fr-FR" dirty="0">
                <a:solidFill>
                  <a:schemeClr val="accent2"/>
                </a:solidFill>
                <a:latin typeface="inherit"/>
              </a:rPr>
              <a:t>Etape 4 : les presque-doubles</a:t>
            </a:r>
            <a:endParaRPr lang="fr-FR" b="0" i="0" dirty="0">
              <a:solidFill>
                <a:schemeClr val="accent2"/>
              </a:solidFill>
              <a:effectLst/>
              <a:latin typeface="Playfair Display" panose="00000500000000000000" pitchFamily="2" charset="0"/>
            </a:endParaRPr>
          </a:p>
          <a:p>
            <a:r>
              <a:rPr lang="fr-FR" b="0" i="0" dirty="0">
                <a:solidFill>
                  <a:srgbClr val="7030A0"/>
                </a:solidFill>
                <a:effectLst/>
                <a:latin typeface="inherit"/>
              </a:rPr>
              <a:t>Étape 5 : +10, +9</a:t>
            </a:r>
          </a:p>
          <a:p>
            <a:r>
              <a:rPr lang="fr-FR" b="0" i="0" dirty="0">
                <a:effectLst/>
                <a:latin typeface="inherit"/>
              </a:rPr>
              <a:t>Étape 6 : compléments à dix (révision)</a:t>
            </a:r>
          </a:p>
          <a:p>
            <a:endParaRPr lang="fr-FR" dirty="0">
              <a:latin typeface="inherit"/>
            </a:endParaRPr>
          </a:p>
          <a:p>
            <a:pPr marL="0" indent="0" algn="ctr">
              <a:buNone/>
            </a:pPr>
            <a:r>
              <a:rPr lang="fr-FR" dirty="0">
                <a:latin typeface="inherit"/>
              </a:rPr>
              <a:t>(Il ne manque donc « que » 5 calculs </a:t>
            </a:r>
            <a:r>
              <a:rPr lang="fr-FR" dirty="0">
                <a:latin typeface="inherit"/>
                <a:sym typeface="Wingdings" panose="05000000000000000000" pitchFamily="2" charset="2"/>
              </a:rPr>
              <a:t> 7+4 ; 7+5; 8+4; 8+5; 8+6)</a:t>
            </a:r>
            <a:endParaRPr lang="fr-FR" b="0" i="0" dirty="0">
              <a:effectLst/>
              <a:latin typeface="inherit"/>
            </a:endParaRPr>
          </a:p>
          <a:p>
            <a:endParaRPr lang="fr-FR" b="0" i="0" dirty="0">
              <a:effectLst/>
              <a:latin typeface="Playfair Display" panose="00000500000000000000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95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02C3152-44DA-4491-8694-CC0EC0000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4" y="457200"/>
            <a:ext cx="12125546" cy="5334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56A519F-47C0-43B2-AC9D-1C2221FB9A7E}"/>
              </a:ext>
            </a:extLst>
          </p:cNvPr>
          <p:cNvSpPr txBox="1"/>
          <p:nvPr/>
        </p:nvSpPr>
        <p:spPr>
          <a:xfrm>
            <a:off x="990600" y="6152707"/>
            <a:ext cx="1089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hlinkClick r:id="rId4"/>
              </a:rPr>
              <a:t>https://maths.circo39.ac-besancon.fr/2025/06/05/memoriser-les-faits-numeriques/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6370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6ED3B84-518D-42BB-9338-72EB9FC0A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77"/>
            <a:ext cx="12192000" cy="637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29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3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: Shape 3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0D526C-8DDD-4612-9512-6D9A7FEB9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Exemple en CE1 : tables de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017438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A2A278-6C78-5C27-9185-9048669A2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7E81EB-F558-5364-11A2-82C9C3D7F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E27606-4AB3-19D7-C201-237F15A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67E086-0989-2E08-F415-838717DC8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0C01C0-437F-3E81-4187-B3C190F2F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054882-8188-4EC9-F199-CB11866D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 fontScale="90000"/>
          </a:bodyPr>
          <a:lstStyle/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Enseigner la mémorisation des faits numériques :</a:t>
            </a:r>
          </a:p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l’apprentissage des tables de multiplication au CE1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1F9F6BDF-2801-98A6-4E34-D17C660D6E61}"/>
              </a:ext>
            </a:extLst>
          </p:cNvPr>
          <p:cNvSpPr txBox="1"/>
          <p:nvPr/>
        </p:nvSpPr>
        <p:spPr>
          <a:xfrm>
            <a:off x="551815" y="2478657"/>
            <a:ext cx="11088370" cy="36574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La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question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la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mémorisation ou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la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nécessité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construire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les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tables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…</a:t>
            </a:r>
            <a:endParaRPr sz="2800" dirty="0">
              <a:latin typeface="Calibri"/>
              <a:cs typeface="Calibri"/>
            </a:endParaRPr>
          </a:p>
          <a:p>
            <a:pPr marL="161290" marR="8890" algn="just">
              <a:lnSpc>
                <a:spcPct val="100000"/>
              </a:lnSpc>
              <a:spcBef>
                <a:spcPts val="2495"/>
              </a:spcBef>
            </a:pPr>
            <a:r>
              <a:rPr sz="2400" dirty="0">
                <a:latin typeface="Calibri"/>
                <a:cs typeface="Calibri"/>
              </a:rPr>
              <a:t>Dans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étude,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Michel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Fayol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(séminaire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ministériel,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nov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2007), 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envisagé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procédures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pour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mémoriser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tables:</a:t>
            </a:r>
            <a:endParaRPr sz="2400" dirty="0">
              <a:latin typeface="Calibri"/>
              <a:cs typeface="Calibri"/>
            </a:endParaRPr>
          </a:p>
          <a:p>
            <a:pPr marL="161290" algn="just">
              <a:lnSpc>
                <a:spcPct val="100000"/>
              </a:lnSpc>
              <a:spcBef>
                <a:spcPts val="605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Méthode</a:t>
            </a:r>
            <a:r>
              <a:rPr sz="24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24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lecture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10" dirty="0">
                <a:latin typeface="Calibri"/>
                <a:cs typeface="Calibri"/>
              </a:rPr>
              <a:t> tables</a:t>
            </a:r>
            <a:endParaRPr sz="2400" b="1" dirty="0">
              <a:latin typeface="Calibri"/>
              <a:cs typeface="Calibri"/>
            </a:endParaRPr>
          </a:p>
          <a:p>
            <a:pPr marL="161290" algn="just">
              <a:lnSpc>
                <a:spcPct val="100000"/>
              </a:lnSpc>
              <a:spcBef>
                <a:spcPts val="605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Méthode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’élaboration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répertoire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utilisant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b="1" spc="-10" dirty="0">
                <a:latin typeface="Calibri"/>
                <a:cs typeface="Calibri"/>
              </a:rPr>
              <a:t>calculatrice</a:t>
            </a:r>
            <a:endParaRPr sz="2400" b="1" dirty="0">
              <a:latin typeface="Calibri"/>
              <a:cs typeface="Calibri"/>
            </a:endParaRPr>
          </a:p>
          <a:p>
            <a:pPr marL="161290" algn="just">
              <a:lnSpc>
                <a:spcPct val="100000"/>
              </a:lnSpc>
              <a:spcBef>
                <a:spcPts val="605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Méthode</a:t>
            </a:r>
            <a:r>
              <a:rPr sz="24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construction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 utilisant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moyens</a:t>
            </a:r>
            <a:endParaRPr sz="2400" dirty="0">
              <a:latin typeface="Calibri"/>
              <a:cs typeface="Calibri"/>
            </a:endParaRPr>
          </a:p>
          <a:p>
            <a:pPr marL="161290" marR="5080" algn="just">
              <a:lnSpc>
                <a:spcPct val="100000"/>
              </a:lnSpc>
              <a:spcBef>
                <a:spcPts val="605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Méthode</a:t>
            </a:r>
            <a:r>
              <a:rPr sz="24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</a:t>
            </a:r>
            <a:r>
              <a:rPr sz="24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vérification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ou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discrimination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certains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résultats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multiplicatifs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style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QCM,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lang="fr-FR" sz="2400" dirty="0">
                <a:latin typeface="Calibri"/>
                <a:cs typeface="Calibri"/>
              </a:rPr>
              <a:t>trouer </a:t>
            </a:r>
            <a:r>
              <a:rPr sz="2400" dirty="0" err="1">
                <a:latin typeface="Calibri"/>
                <a:cs typeface="Calibri"/>
              </a:rPr>
              <a:t>celui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qui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convient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justifiant</a:t>
            </a:r>
            <a:r>
              <a:rPr sz="2400" spc="-10" dirty="0">
                <a:latin typeface="Calibri"/>
                <a:cs typeface="Calibri"/>
              </a:rPr>
              <a:t>).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980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047B27-E8DE-5B72-95B3-470197BEA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FEB6DD-AC3B-24A6-60D2-01C875525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2AE75B-BB3D-024B-3A62-527D8D9BF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ACA024-979A-60AD-0AC8-66CE178F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8AE897-F1EB-7002-3F25-9B5C4870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E0A23A-A1AD-605E-B74D-7010FCC7D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 fontScale="90000"/>
          </a:bodyPr>
          <a:lstStyle/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Enseigner la mémorisation des faits numériques :</a:t>
            </a:r>
          </a:p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l’apprentissage des tables de multiplication au CE1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AE5C4495-D345-A50F-CBDC-FFA51CDD5C0C}"/>
              </a:ext>
            </a:extLst>
          </p:cNvPr>
          <p:cNvSpPr txBox="1"/>
          <p:nvPr/>
        </p:nvSpPr>
        <p:spPr>
          <a:xfrm>
            <a:off x="362862" y="1885280"/>
            <a:ext cx="11515725" cy="4490332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lang="fr-FR" sz="2200" b="1" spc="-10" dirty="0">
                <a:latin typeface="Calibri"/>
                <a:cs typeface="Calibri"/>
              </a:rPr>
              <a:t>Pourcentage</a:t>
            </a:r>
            <a:r>
              <a:rPr lang="fr-FR" sz="2200" b="1" spc="-60" dirty="0">
                <a:latin typeface="Calibri"/>
                <a:cs typeface="Calibri"/>
              </a:rPr>
              <a:t> </a:t>
            </a:r>
            <a:r>
              <a:rPr lang="fr-FR" sz="2200" b="1" dirty="0">
                <a:latin typeface="Calibri"/>
                <a:cs typeface="Calibri"/>
              </a:rPr>
              <a:t>de</a:t>
            </a:r>
            <a:r>
              <a:rPr lang="fr-FR" sz="2200" b="1" spc="-5" dirty="0">
                <a:latin typeface="Calibri"/>
                <a:cs typeface="Calibri"/>
              </a:rPr>
              <a:t> </a:t>
            </a:r>
            <a:r>
              <a:rPr lang="fr-FR" sz="2200" b="1" dirty="0">
                <a:latin typeface="Calibri"/>
                <a:cs typeface="Calibri"/>
              </a:rPr>
              <a:t>réussite</a:t>
            </a:r>
            <a:r>
              <a:rPr lang="fr-FR" sz="2200" b="1" spc="-55" dirty="0">
                <a:latin typeface="Calibri"/>
                <a:cs typeface="Calibri"/>
              </a:rPr>
              <a:t> </a:t>
            </a:r>
            <a:r>
              <a:rPr lang="fr-FR" sz="2200" b="1" dirty="0">
                <a:latin typeface="Calibri"/>
                <a:cs typeface="Calibri"/>
              </a:rPr>
              <a:t>selon</a:t>
            </a:r>
            <a:r>
              <a:rPr lang="fr-FR" sz="2200" b="1" spc="-30" dirty="0">
                <a:latin typeface="Calibri"/>
                <a:cs typeface="Calibri"/>
              </a:rPr>
              <a:t> </a:t>
            </a:r>
            <a:r>
              <a:rPr lang="fr-FR" sz="2200" b="1" dirty="0">
                <a:latin typeface="Calibri"/>
                <a:cs typeface="Calibri"/>
              </a:rPr>
              <a:t>la</a:t>
            </a:r>
            <a:r>
              <a:rPr lang="fr-FR" sz="2200" b="1" spc="-70" dirty="0">
                <a:latin typeface="Calibri"/>
                <a:cs typeface="Calibri"/>
              </a:rPr>
              <a:t> </a:t>
            </a:r>
            <a:r>
              <a:rPr lang="fr-FR" sz="2200" b="1" spc="-10" dirty="0">
                <a:latin typeface="Calibri"/>
                <a:cs typeface="Calibri"/>
              </a:rPr>
              <a:t>méthode:</a:t>
            </a:r>
            <a:endParaRPr lang="fr-FR"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fr-FR" sz="2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Méthode</a:t>
            </a:r>
            <a:r>
              <a:rPr lang="fr-FR" sz="22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2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lang="fr-FR" sz="22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:</a:t>
            </a:r>
            <a:r>
              <a:rPr lang="fr-FR" sz="2200" spc="-30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par</a:t>
            </a:r>
            <a:r>
              <a:rPr lang="fr-FR" sz="2200" spc="-4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la</a:t>
            </a:r>
            <a:r>
              <a:rPr lang="fr-FR" sz="2200" spc="-20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lecture</a:t>
            </a:r>
            <a:r>
              <a:rPr lang="fr-FR" sz="2200" spc="-40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des</a:t>
            </a:r>
            <a:r>
              <a:rPr lang="fr-FR" sz="2200" spc="-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tables</a:t>
            </a:r>
            <a:r>
              <a:rPr lang="fr-FR" sz="2200" spc="-2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Wingdings"/>
                <a:cs typeface="Wingdings"/>
              </a:rPr>
              <a:t></a:t>
            </a:r>
            <a:r>
              <a:rPr lang="fr-FR" sz="2200" spc="-90" dirty="0">
                <a:latin typeface="Times New Roman"/>
                <a:cs typeface="Times New Roman"/>
              </a:rPr>
              <a:t> </a:t>
            </a:r>
            <a:r>
              <a:rPr lang="fr-FR" sz="2200" spc="-25" dirty="0">
                <a:latin typeface="Calibri"/>
                <a:cs typeface="Calibri"/>
              </a:rPr>
              <a:t>40%</a:t>
            </a:r>
            <a:endParaRPr lang="fr-FR" sz="2200" dirty="0">
              <a:latin typeface="Calibri"/>
              <a:cs typeface="Calibri"/>
            </a:endParaRPr>
          </a:p>
          <a:p>
            <a:pPr marL="12700" marR="3497579">
              <a:lnSpc>
                <a:spcPct val="125200"/>
              </a:lnSpc>
              <a:spcBef>
                <a:spcPts val="5"/>
              </a:spcBef>
            </a:pPr>
            <a:r>
              <a:rPr lang="fr-FR" sz="2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Méthode</a:t>
            </a:r>
            <a:r>
              <a:rPr lang="fr-FR" sz="22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2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lang="fr-FR" sz="22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:</a:t>
            </a:r>
            <a:r>
              <a:rPr lang="fr-FR" sz="2200" spc="-1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par</a:t>
            </a:r>
            <a:r>
              <a:rPr lang="fr-FR" sz="2200" spc="-3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l</a:t>
            </a:r>
            <a:r>
              <a:rPr lang="fr-FR" sz="2200" spc="-10" dirty="0">
                <a:latin typeface="Calibri"/>
                <a:cs typeface="Calibri"/>
              </a:rPr>
              <a:t> </a:t>
            </a:r>
            <a:r>
              <a:rPr lang="fr-FR" sz="2200" spc="-25" dirty="0">
                <a:latin typeface="Calibri"/>
                <a:cs typeface="Calibri"/>
              </a:rPr>
              <a:t>’élaboration</a:t>
            </a:r>
            <a:r>
              <a:rPr lang="fr-FR" sz="2200" spc="-4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du</a:t>
            </a:r>
            <a:r>
              <a:rPr lang="fr-FR" sz="2200" spc="-25" dirty="0">
                <a:latin typeface="Calibri"/>
                <a:cs typeface="Calibri"/>
              </a:rPr>
              <a:t> </a:t>
            </a:r>
            <a:r>
              <a:rPr lang="fr-FR" sz="2200" spc="-10" dirty="0">
                <a:latin typeface="Calibri"/>
                <a:cs typeface="Calibri"/>
              </a:rPr>
              <a:t>répertoire</a:t>
            </a:r>
            <a:r>
              <a:rPr lang="fr-FR" sz="2200" spc="-2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en utilisant</a:t>
            </a:r>
            <a:r>
              <a:rPr lang="fr-FR" sz="2200" spc="-50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la</a:t>
            </a:r>
            <a:r>
              <a:rPr lang="fr-FR" sz="2200" spc="-5" dirty="0">
                <a:latin typeface="Calibri"/>
                <a:cs typeface="Calibri"/>
              </a:rPr>
              <a:t> </a:t>
            </a:r>
            <a:r>
              <a:rPr lang="fr-FR" sz="2200" spc="-10" dirty="0">
                <a:latin typeface="Calibri"/>
                <a:cs typeface="Calibri"/>
              </a:rPr>
              <a:t>calculatrice</a:t>
            </a:r>
            <a:r>
              <a:rPr lang="fr-FR" sz="2200" spc="-1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Wingdings"/>
                <a:cs typeface="Wingdings"/>
              </a:rPr>
              <a:t></a:t>
            </a:r>
            <a:r>
              <a:rPr lang="fr-FR" sz="2200" spc="-80" dirty="0">
                <a:latin typeface="Times New Roman"/>
                <a:cs typeface="Times New Roman"/>
              </a:rPr>
              <a:t> </a:t>
            </a:r>
            <a:r>
              <a:rPr lang="fr-FR" sz="2200" spc="-25" dirty="0">
                <a:latin typeface="Calibri"/>
                <a:cs typeface="Calibri"/>
              </a:rPr>
              <a:t>45% </a:t>
            </a:r>
            <a:r>
              <a:rPr lang="fr-FR" sz="2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Méthode</a:t>
            </a:r>
            <a:r>
              <a:rPr lang="fr-FR" sz="22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2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</a:t>
            </a:r>
            <a:r>
              <a:rPr lang="fr-FR" sz="22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:</a:t>
            </a:r>
            <a:r>
              <a:rPr lang="fr-FR" sz="2200" spc="-2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par</a:t>
            </a:r>
            <a:r>
              <a:rPr lang="fr-FR" sz="2200" spc="-40" dirty="0">
                <a:latin typeface="Calibri"/>
                <a:cs typeface="Calibri"/>
              </a:rPr>
              <a:t> </a:t>
            </a:r>
            <a:r>
              <a:rPr lang="fr-FR" sz="2200" spc="-10" dirty="0">
                <a:latin typeface="Calibri"/>
                <a:cs typeface="Calibri"/>
              </a:rPr>
              <a:t>construction</a:t>
            </a:r>
            <a:r>
              <a:rPr lang="fr-FR" sz="2200" spc="-2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en</a:t>
            </a:r>
            <a:r>
              <a:rPr lang="fr-FR" sz="2200" spc="-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utilisant</a:t>
            </a:r>
            <a:r>
              <a:rPr lang="fr-FR" sz="2200" spc="-50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ses</a:t>
            </a:r>
            <a:r>
              <a:rPr lang="fr-FR" sz="2200" spc="-40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moyens</a:t>
            </a:r>
            <a:r>
              <a:rPr lang="fr-FR" sz="2200" spc="-1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Wingdings"/>
                <a:cs typeface="Wingdings"/>
              </a:rPr>
              <a:t></a:t>
            </a:r>
            <a:r>
              <a:rPr lang="fr-FR" sz="2200" spc="-90" dirty="0">
                <a:latin typeface="Times New Roman"/>
                <a:cs typeface="Times New Roman"/>
              </a:rPr>
              <a:t> </a:t>
            </a:r>
            <a:r>
              <a:rPr lang="fr-FR" sz="2200" spc="-25" dirty="0">
                <a:latin typeface="Calibri"/>
                <a:cs typeface="Calibri"/>
              </a:rPr>
              <a:t>66%</a:t>
            </a:r>
            <a:endParaRPr lang="fr-FR"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fr-FR" sz="2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Méthode</a:t>
            </a:r>
            <a:r>
              <a:rPr lang="fr-FR" sz="22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2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</a:t>
            </a:r>
            <a:r>
              <a:rPr lang="fr-FR" sz="22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:</a:t>
            </a:r>
            <a:r>
              <a:rPr lang="fr-FR" sz="2200" spc="-2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par</a:t>
            </a:r>
            <a:r>
              <a:rPr lang="fr-FR" sz="2200" spc="-40" dirty="0">
                <a:latin typeface="Calibri"/>
                <a:cs typeface="Calibri"/>
              </a:rPr>
              <a:t> </a:t>
            </a:r>
            <a:r>
              <a:rPr lang="fr-FR" sz="2200" spc="-10" dirty="0">
                <a:latin typeface="Calibri"/>
                <a:cs typeface="Calibri"/>
              </a:rPr>
              <a:t>vérification</a:t>
            </a:r>
            <a:r>
              <a:rPr lang="fr-FR" sz="2200" spc="-4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ou</a:t>
            </a:r>
            <a:r>
              <a:rPr lang="fr-FR" sz="2200" spc="-3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discrimination</a:t>
            </a:r>
            <a:r>
              <a:rPr lang="fr-FR" sz="2200" spc="-4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de</a:t>
            </a:r>
            <a:r>
              <a:rPr lang="fr-FR" sz="2200" spc="-2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certains</a:t>
            </a:r>
            <a:r>
              <a:rPr lang="fr-FR" sz="2200" spc="-50" dirty="0">
                <a:latin typeface="Calibri"/>
                <a:cs typeface="Calibri"/>
              </a:rPr>
              <a:t> </a:t>
            </a:r>
            <a:r>
              <a:rPr lang="fr-FR" sz="2200" spc="-10" dirty="0">
                <a:latin typeface="Calibri"/>
                <a:cs typeface="Calibri"/>
              </a:rPr>
              <a:t>résultats</a:t>
            </a:r>
            <a:r>
              <a:rPr lang="fr-FR" sz="2200" spc="-5" dirty="0">
                <a:latin typeface="Calibri"/>
                <a:cs typeface="Calibri"/>
              </a:rPr>
              <a:t> </a:t>
            </a:r>
            <a:r>
              <a:rPr lang="fr-FR" sz="2200" spc="-10" dirty="0">
                <a:latin typeface="Calibri"/>
                <a:cs typeface="Calibri"/>
              </a:rPr>
              <a:t>multiplicatifs.</a:t>
            </a:r>
            <a:r>
              <a:rPr lang="fr-FR" sz="2200" spc="-30" dirty="0">
                <a:latin typeface="Calibri"/>
                <a:cs typeface="Calibri"/>
              </a:rPr>
              <a:t> </a:t>
            </a:r>
            <a:r>
              <a:rPr lang="fr-FR" sz="2200" dirty="0">
                <a:latin typeface="Wingdings"/>
                <a:cs typeface="Wingdings"/>
              </a:rPr>
              <a:t></a:t>
            </a:r>
            <a:r>
              <a:rPr lang="fr-FR" sz="2200" spc="-85" dirty="0">
                <a:latin typeface="Times New Roman"/>
                <a:cs typeface="Times New Roman"/>
              </a:rPr>
              <a:t> </a:t>
            </a:r>
            <a:r>
              <a:rPr lang="fr-FR" sz="2200" spc="-25" dirty="0">
                <a:latin typeface="Calibri"/>
                <a:cs typeface="Calibri"/>
              </a:rPr>
              <a:t>64%</a:t>
            </a:r>
            <a:endParaRPr lang="fr-FR"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lang="fr-FR" sz="2200" b="1" dirty="0">
                <a:latin typeface="Calibri"/>
                <a:cs typeface="Calibri"/>
              </a:rPr>
              <a:t>Dans</a:t>
            </a:r>
            <a:r>
              <a:rPr lang="fr-FR" sz="2200" b="1" spc="-15" dirty="0">
                <a:latin typeface="Calibri"/>
                <a:cs typeface="Calibri"/>
              </a:rPr>
              <a:t> </a:t>
            </a:r>
            <a:r>
              <a:rPr lang="fr-FR" sz="2200" b="1" dirty="0">
                <a:latin typeface="Calibri"/>
                <a:cs typeface="Calibri"/>
              </a:rPr>
              <a:t>sa</a:t>
            </a:r>
            <a:r>
              <a:rPr lang="fr-FR" sz="2200" b="1" spc="-65" dirty="0">
                <a:latin typeface="Calibri"/>
                <a:cs typeface="Calibri"/>
              </a:rPr>
              <a:t> </a:t>
            </a:r>
            <a:r>
              <a:rPr lang="fr-FR" sz="2200" b="1" dirty="0">
                <a:latin typeface="Calibri"/>
                <a:cs typeface="Calibri"/>
              </a:rPr>
              <a:t>conclusion,</a:t>
            </a:r>
            <a:r>
              <a:rPr lang="fr-FR" sz="2200" b="1" spc="-75" dirty="0">
                <a:latin typeface="Calibri"/>
                <a:cs typeface="Calibri"/>
              </a:rPr>
              <a:t> </a:t>
            </a:r>
            <a:r>
              <a:rPr lang="fr-FR" sz="2200" b="1" dirty="0">
                <a:latin typeface="Calibri"/>
                <a:cs typeface="Calibri"/>
              </a:rPr>
              <a:t>Michel</a:t>
            </a:r>
            <a:r>
              <a:rPr lang="fr-FR" sz="2200" b="1" spc="-50" dirty="0">
                <a:latin typeface="Calibri"/>
                <a:cs typeface="Calibri"/>
              </a:rPr>
              <a:t> </a:t>
            </a:r>
            <a:r>
              <a:rPr lang="fr-FR" sz="2200" b="1" spc="-10" dirty="0">
                <a:latin typeface="Calibri"/>
                <a:cs typeface="Calibri"/>
              </a:rPr>
              <a:t>Fayol</a:t>
            </a:r>
            <a:r>
              <a:rPr lang="fr-FR" sz="2200" b="1" spc="-50" dirty="0">
                <a:latin typeface="Calibri"/>
                <a:cs typeface="Calibri"/>
              </a:rPr>
              <a:t> </a:t>
            </a:r>
            <a:r>
              <a:rPr lang="fr-FR" sz="2200" b="1" dirty="0">
                <a:latin typeface="Calibri"/>
                <a:cs typeface="Calibri"/>
              </a:rPr>
              <a:t>souligne</a:t>
            </a:r>
            <a:r>
              <a:rPr lang="fr-FR" sz="2200" b="1" spc="-5" dirty="0">
                <a:latin typeface="Calibri"/>
                <a:cs typeface="Calibri"/>
              </a:rPr>
              <a:t> </a:t>
            </a:r>
            <a:r>
              <a:rPr lang="fr-FR" sz="2200" b="1" dirty="0">
                <a:latin typeface="Calibri"/>
                <a:cs typeface="Calibri"/>
              </a:rPr>
              <a:t>que</a:t>
            </a:r>
            <a:r>
              <a:rPr lang="fr-FR" sz="2200" b="1" spc="-55" dirty="0">
                <a:latin typeface="Calibri"/>
                <a:cs typeface="Calibri"/>
              </a:rPr>
              <a:t> </a:t>
            </a:r>
            <a:r>
              <a:rPr lang="fr-FR" sz="2200" b="1" dirty="0">
                <a:latin typeface="Calibri"/>
                <a:cs typeface="Calibri"/>
              </a:rPr>
              <a:t>ce</a:t>
            </a:r>
            <a:r>
              <a:rPr lang="fr-FR" sz="2200" b="1" spc="-25" dirty="0">
                <a:latin typeface="Calibri"/>
                <a:cs typeface="Calibri"/>
              </a:rPr>
              <a:t> </a:t>
            </a:r>
            <a:r>
              <a:rPr lang="fr-FR" sz="2200" b="1" dirty="0">
                <a:latin typeface="Calibri"/>
                <a:cs typeface="Calibri"/>
              </a:rPr>
              <a:t>qui</a:t>
            </a:r>
            <a:r>
              <a:rPr lang="fr-FR" sz="2200" b="1" spc="-55" dirty="0">
                <a:latin typeface="Calibri"/>
                <a:cs typeface="Calibri"/>
              </a:rPr>
              <a:t> </a:t>
            </a:r>
            <a:r>
              <a:rPr lang="fr-FR" sz="2200" b="1" dirty="0">
                <a:latin typeface="Calibri"/>
                <a:cs typeface="Calibri"/>
              </a:rPr>
              <a:t>est</a:t>
            </a:r>
            <a:r>
              <a:rPr lang="fr-FR" sz="2200" b="1" spc="-45" dirty="0">
                <a:latin typeface="Calibri"/>
                <a:cs typeface="Calibri"/>
              </a:rPr>
              <a:t> </a:t>
            </a:r>
            <a:r>
              <a:rPr lang="fr-FR" sz="2200" b="1" spc="-10" dirty="0">
                <a:latin typeface="Calibri"/>
                <a:cs typeface="Calibri"/>
              </a:rPr>
              <a:t>déterminant </a:t>
            </a:r>
            <a:r>
              <a:rPr lang="fr-FR" sz="2200" b="1" spc="-20" dirty="0">
                <a:latin typeface="Calibri"/>
                <a:cs typeface="Calibri"/>
              </a:rPr>
              <a:t>c’est</a:t>
            </a:r>
            <a:r>
              <a:rPr lang="fr-FR" sz="2200" b="1" spc="-35" dirty="0">
                <a:latin typeface="Calibri"/>
                <a:cs typeface="Calibri"/>
              </a:rPr>
              <a:t> </a:t>
            </a:r>
            <a:r>
              <a:rPr lang="fr-FR" sz="2200" b="1" spc="-10" dirty="0">
                <a:latin typeface="Calibri"/>
                <a:cs typeface="Calibri"/>
              </a:rPr>
              <a:t>l’activité</a:t>
            </a:r>
            <a:r>
              <a:rPr lang="fr-FR" sz="2200" b="1" spc="-45" dirty="0">
                <a:latin typeface="Calibri"/>
                <a:cs typeface="Calibri"/>
              </a:rPr>
              <a:t> </a:t>
            </a:r>
            <a:r>
              <a:rPr lang="fr-FR" sz="2200" b="1" dirty="0">
                <a:latin typeface="Calibri"/>
                <a:cs typeface="Calibri"/>
              </a:rPr>
              <a:t>du</a:t>
            </a:r>
            <a:r>
              <a:rPr lang="fr-FR" sz="2200" b="1" spc="-15" dirty="0">
                <a:latin typeface="Calibri"/>
                <a:cs typeface="Calibri"/>
              </a:rPr>
              <a:t> </a:t>
            </a:r>
            <a:r>
              <a:rPr lang="fr-FR" sz="2200" b="1" dirty="0">
                <a:latin typeface="Calibri"/>
                <a:cs typeface="Calibri"/>
              </a:rPr>
              <a:t>sujet</a:t>
            </a:r>
            <a:r>
              <a:rPr lang="fr-FR" sz="2200" b="1" spc="-20" dirty="0">
                <a:latin typeface="Calibri"/>
                <a:cs typeface="Calibri"/>
              </a:rPr>
              <a:t> </a:t>
            </a:r>
            <a:r>
              <a:rPr lang="fr-FR" sz="2200" b="1" spc="-10" dirty="0">
                <a:latin typeface="Calibri"/>
                <a:cs typeface="Calibri"/>
              </a:rPr>
              <a:t>apprenant.</a:t>
            </a:r>
            <a:endParaRPr lang="fr-FR" sz="22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805"/>
              </a:spcBef>
            </a:pPr>
            <a:r>
              <a:rPr lang="fr-FR" sz="2200" dirty="0">
                <a:latin typeface="Calibri"/>
                <a:cs typeface="Calibri"/>
              </a:rPr>
              <a:t>Méthodes</a:t>
            </a:r>
            <a:r>
              <a:rPr lang="fr-FR" sz="2200" spc="16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1 et 2,</a:t>
            </a:r>
            <a:r>
              <a:rPr lang="fr-FR" sz="2200" spc="18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le</a:t>
            </a:r>
            <a:r>
              <a:rPr lang="fr-FR" sz="2200" spc="200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sujet</a:t>
            </a:r>
            <a:r>
              <a:rPr lang="fr-FR" sz="2200" spc="19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est relativement passif (il « lit » les résultats / la calculatrice)</a:t>
            </a:r>
          </a:p>
          <a:p>
            <a:pPr marL="12700" marR="5080" algn="just">
              <a:lnSpc>
                <a:spcPct val="100000"/>
              </a:lnSpc>
              <a:spcBef>
                <a:spcPts val="1805"/>
              </a:spcBef>
            </a:pPr>
            <a:r>
              <a:rPr lang="fr-FR" sz="2200" dirty="0">
                <a:latin typeface="Calibri"/>
                <a:cs typeface="Calibri"/>
              </a:rPr>
              <a:t>Méthodes 3</a:t>
            </a:r>
            <a:r>
              <a:rPr lang="fr-FR" sz="2200" spc="-2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et</a:t>
            </a:r>
            <a:r>
              <a:rPr lang="fr-FR" sz="2200" spc="10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4,</a:t>
            </a:r>
            <a:r>
              <a:rPr lang="fr-FR" sz="2200" spc="-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il</a:t>
            </a:r>
            <a:r>
              <a:rPr lang="fr-FR" sz="2200" spc="10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est</a:t>
            </a:r>
            <a:r>
              <a:rPr lang="fr-FR" sz="2200" spc="-3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beaucoup</a:t>
            </a:r>
            <a:r>
              <a:rPr lang="fr-FR" sz="2200" spc="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plus</a:t>
            </a:r>
            <a:r>
              <a:rPr lang="fr-FR" sz="2200" spc="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actif</a:t>
            </a:r>
            <a:r>
              <a:rPr lang="fr-FR" sz="2200" spc="20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(il </a:t>
            </a:r>
            <a:r>
              <a:rPr lang="fr-FR" sz="2200" spc="-10" dirty="0">
                <a:latin typeface="Calibri"/>
                <a:cs typeface="Calibri"/>
              </a:rPr>
              <a:t>construit </a:t>
            </a:r>
            <a:r>
              <a:rPr lang="fr-FR" sz="2200" dirty="0">
                <a:latin typeface="Calibri"/>
                <a:cs typeface="Calibri"/>
              </a:rPr>
              <a:t>les</a:t>
            </a:r>
            <a:r>
              <a:rPr lang="fr-FR" sz="2200" spc="-40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résultats</a:t>
            </a:r>
            <a:r>
              <a:rPr lang="fr-FR" sz="2200" spc="10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en</a:t>
            </a:r>
            <a:r>
              <a:rPr lang="fr-FR" sz="2200" spc="1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prenant appui</a:t>
            </a:r>
            <a:r>
              <a:rPr lang="fr-FR" sz="2200" spc="-1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sur</a:t>
            </a:r>
            <a:r>
              <a:rPr lang="fr-FR" sz="2200" spc="-3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ce</a:t>
            </a:r>
            <a:r>
              <a:rPr lang="fr-FR" sz="2200" spc="20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qu’il connaît/ justifie</a:t>
            </a:r>
            <a:r>
              <a:rPr lang="fr-FR" sz="2200" spc="1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ses</a:t>
            </a:r>
            <a:r>
              <a:rPr lang="fr-FR" sz="2200" spc="-10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choix,</a:t>
            </a:r>
            <a:r>
              <a:rPr lang="fr-FR" sz="2200" spc="5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ce</a:t>
            </a:r>
            <a:r>
              <a:rPr lang="fr-FR" sz="2200" spc="20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qui</a:t>
            </a:r>
            <a:r>
              <a:rPr lang="fr-FR" sz="2200" spc="-5" dirty="0">
                <a:latin typeface="Calibri"/>
                <a:cs typeface="Calibri"/>
              </a:rPr>
              <a:t> </a:t>
            </a:r>
            <a:r>
              <a:rPr lang="fr-FR" sz="2200" spc="-10" dirty="0">
                <a:latin typeface="Calibri"/>
                <a:cs typeface="Calibri"/>
              </a:rPr>
              <a:t>l’oblige </a:t>
            </a:r>
            <a:r>
              <a:rPr lang="fr-FR" sz="2200" dirty="0">
                <a:latin typeface="Calibri"/>
                <a:cs typeface="Calibri"/>
              </a:rPr>
              <a:t>à</a:t>
            </a:r>
            <a:r>
              <a:rPr lang="fr-FR" sz="2200" spc="-60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analyser</a:t>
            </a:r>
            <a:r>
              <a:rPr lang="fr-FR" sz="2200" spc="-30" dirty="0">
                <a:latin typeface="Calibri"/>
                <a:cs typeface="Calibri"/>
              </a:rPr>
              <a:t> </a:t>
            </a:r>
            <a:r>
              <a:rPr lang="fr-FR" sz="2200" dirty="0">
                <a:latin typeface="Calibri"/>
                <a:cs typeface="Calibri"/>
              </a:rPr>
              <a:t>chaque</a:t>
            </a:r>
            <a:r>
              <a:rPr lang="fr-FR" sz="2200" spc="-45" dirty="0">
                <a:latin typeface="Calibri"/>
                <a:cs typeface="Calibri"/>
              </a:rPr>
              <a:t> </a:t>
            </a:r>
            <a:r>
              <a:rPr lang="fr-FR" sz="2200" spc="-10" dirty="0">
                <a:latin typeface="Calibri"/>
                <a:cs typeface="Calibri"/>
              </a:rPr>
              <a:t>proposition).</a:t>
            </a:r>
            <a:endParaRPr lang="fr-FR"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3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03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93A9FC5-7BE2-4156-870E-1BA92302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8028840" cy="1225650"/>
          </a:xfrm>
        </p:spPr>
        <p:txBody>
          <a:bodyPr anchor="b">
            <a:normAutofit/>
          </a:bodyPr>
          <a:lstStyle/>
          <a:p>
            <a:r>
              <a:rPr lang="fr-FR" sz="3800">
                <a:solidFill>
                  <a:schemeClr val="bg1"/>
                </a:solidFill>
              </a:rPr>
              <a:t>Quel ordre ? (tables de multiplication)</a:t>
            </a:r>
          </a:p>
        </p:txBody>
      </p:sp>
      <p:cxnSp>
        <p:nvCxnSpPr>
          <p:cNvPr id="1040" name="Straight Connector 103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D99E33-47FA-437A-BD25-660B365DE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933" y="2519658"/>
            <a:ext cx="8755946" cy="34176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Y a-t-il un ordre qui paraitrait plus efficient ?</a:t>
            </a:r>
            <a:endParaRPr lang="fr-FR" sz="36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fr-FR" sz="36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fr-FR" sz="36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Analyse d’un support : le Bâton de calcul</a:t>
            </a:r>
            <a:endParaRPr lang="fr-FR" sz="36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cxnSp>
        <p:nvCxnSpPr>
          <p:cNvPr id="1041" name="Straight Connector 103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D64B51-18B9-48E9-B486-1D5EAA58E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34" r="12031"/>
          <a:stretch/>
        </p:blipFill>
        <p:spPr bwMode="auto">
          <a:xfrm>
            <a:off x="10507981" y="0"/>
            <a:ext cx="13736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320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3074C3A-B4B7-4C2D-9B34-87C34AE57034}"/>
              </a:ext>
            </a:extLst>
          </p:cNvPr>
          <p:cNvSpPr txBox="1"/>
          <p:nvPr/>
        </p:nvSpPr>
        <p:spPr>
          <a:xfrm>
            <a:off x="1790700" y="2514600"/>
            <a:ext cx="86105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/>
              <a:t>VIDEO NON INTEGREE 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>
                <a:hlinkClick r:id="rId2"/>
              </a:rPr>
              <a:t>https://www.youtube.com/watch?v=ly9HnV_r8g8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845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449" rIns="0" bIns="0" rtlCol="0">
            <a:spAutoFit/>
          </a:bodyPr>
          <a:lstStyle/>
          <a:p>
            <a:pPr marL="608965">
              <a:lnSpc>
                <a:spcPct val="100000"/>
              </a:lnSpc>
              <a:spcBef>
                <a:spcPts val="125"/>
              </a:spcBef>
            </a:pPr>
            <a:r>
              <a:rPr sz="2750" dirty="0"/>
              <a:t>Le</a:t>
            </a:r>
            <a:r>
              <a:rPr sz="2750" spc="40" dirty="0"/>
              <a:t> </a:t>
            </a:r>
            <a:r>
              <a:rPr sz="2750" dirty="0"/>
              <a:t>calcul</a:t>
            </a:r>
            <a:r>
              <a:rPr sz="2750" spc="80" dirty="0"/>
              <a:t> </a:t>
            </a:r>
            <a:r>
              <a:rPr sz="2750" dirty="0"/>
              <a:t>mental</a:t>
            </a:r>
            <a:r>
              <a:rPr sz="2750" spc="5" dirty="0"/>
              <a:t> </a:t>
            </a:r>
            <a:r>
              <a:rPr sz="2750" dirty="0"/>
              <a:t>dans</a:t>
            </a:r>
            <a:r>
              <a:rPr sz="2750" spc="35" dirty="0"/>
              <a:t> </a:t>
            </a:r>
            <a:r>
              <a:rPr sz="2750" dirty="0"/>
              <a:t>le</a:t>
            </a:r>
            <a:r>
              <a:rPr sz="2750" spc="105" dirty="0"/>
              <a:t> </a:t>
            </a:r>
            <a:r>
              <a:rPr sz="2750" dirty="0"/>
              <a:t>programme</a:t>
            </a:r>
            <a:r>
              <a:rPr sz="2750" spc="40" dirty="0"/>
              <a:t> </a:t>
            </a:r>
            <a:r>
              <a:rPr sz="2750" dirty="0"/>
              <a:t>du</a:t>
            </a:r>
            <a:r>
              <a:rPr sz="2750" spc="95" dirty="0"/>
              <a:t> </a:t>
            </a:r>
            <a:r>
              <a:rPr sz="2750" dirty="0"/>
              <a:t>cycle</a:t>
            </a:r>
            <a:r>
              <a:rPr sz="2750" spc="105" dirty="0"/>
              <a:t> </a:t>
            </a:r>
            <a:r>
              <a:rPr sz="2750" spc="-50" dirty="0"/>
              <a:t>2</a:t>
            </a:r>
            <a:endParaRPr sz="275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grpSp>
        <p:nvGrpSpPr>
          <p:cNvPr id="3" name="object 3"/>
          <p:cNvGrpSpPr/>
          <p:nvPr/>
        </p:nvGrpSpPr>
        <p:grpSpPr>
          <a:xfrm>
            <a:off x="276225" y="1380997"/>
            <a:ext cx="11834876" cy="3717164"/>
            <a:chOff x="276225" y="1380997"/>
            <a:chExt cx="11834876" cy="371716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225" y="1380997"/>
              <a:ext cx="11834876" cy="21289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425" y="1457325"/>
              <a:ext cx="11630025" cy="19240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33375" y="1438275"/>
              <a:ext cx="11668125" cy="1962150"/>
            </a:xfrm>
            <a:custGeom>
              <a:avLst/>
              <a:gdLst/>
              <a:ahLst/>
              <a:cxnLst/>
              <a:rect l="l" t="t" r="r" b="b"/>
              <a:pathLst>
                <a:path w="11668125" h="1962150">
                  <a:moveTo>
                    <a:pt x="0" y="1962150"/>
                  </a:moveTo>
                  <a:lnTo>
                    <a:pt x="11668125" y="1962150"/>
                  </a:lnTo>
                  <a:lnTo>
                    <a:pt x="11668125" y="0"/>
                  </a:lnTo>
                  <a:lnTo>
                    <a:pt x="0" y="0"/>
                  </a:lnTo>
                  <a:lnTo>
                    <a:pt x="0" y="1962150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34151" y="4310126"/>
              <a:ext cx="360680" cy="788035"/>
            </a:xfrm>
            <a:custGeom>
              <a:avLst/>
              <a:gdLst/>
              <a:ahLst/>
              <a:cxnLst/>
              <a:rect l="l" t="t" r="r" b="b"/>
              <a:pathLst>
                <a:path w="360679" h="788035">
                  <a:moveTo>
                    <a:pt x="180975" y="0"/>
                  </a:moveTo>
                  <a:lnTo>
                    <a:pt x="180975" y="787781"/>
                  </a:lnTo>
                  <a:lnTo>
                    <a:pt x="360679" y="787781"/>
                  </a:lnTo>
                </a:path>
                <a:path w="360679" h="788035">
                  <a:moveTo>
                    <a:pt x="179704" y="0"/>
                  </a:moveTo>
                  <a:lnTo>
                    <a:pt x="179704" y="787781"/>
                  </a:lnTo>
                  <a:lnTo>
                    <a:pt x="0" y="787781"/>
                  </a:lnTo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43576" y="3452876"/>
              <a:ext cx="1933575" cy="857250"/>
            </a:xfrm>
            <a:custGeom>
              <a:avLst/>
              <a:gdLst/>
              <a:ahLst/>
              <a:cxnLst/>
              <a:rect l="l" t="t" r="r" b="b"/>
              <a:pathLst>
                <a:path w="1933575" h="857250">
                  <a:moveTo>
                    <a:pt x="1933575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1933575" y="857250"/>
                  </a:lnTo>
                  <a:lnTo>
                    <a:pt x="193357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43576" y="3452876"/>
              <a:ext cx="1933575" cy="857250"/>
            </a:xfrm>
            <a:custGeom>
              <a:avLst/>
              <a:gdLst/>
              <a:ahLst/>
              <a:cxnLst/>
              <a:rect l="l" t="t" r="r" b="b"/>
              <a:pathLst>
                <a:path w="1933575" h="857250">
                  <a:moveTo>
                    <a:pt x="0" y="857250"/>
                  </a:moveTo>
                  <a:lnTo>
                    <a:pt x="1933575" y="857250"/>
                  </a:lnTo>
                  <a:lnTo>
                    <a:pt x="1933575" y="0"/>
                  </a:lnTo>
                  <a:lnTo>
                    <a:pt x="0" y="0"/>
                  </a:lnTo>
                  <a:lnTo>
                    <a:pt x="0" y="8572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614362" y="6357937"/>
            <a:ext cx="11116310" cy="0"/>
          </a:xfrm>
          <a:custGeom>
            <a:avLst/>
            <a:gdLst/>
            <a:ahLst/>
            <a:cxnLst/>
            <a:rect l="l" t="t" r="r" b="b"/>
            <a:pathLst>
              <a:path w="11116310">
                <a:moveTo>
                  <a:pt x="0" y="0"/>
                </a:moveTo>
                <a:lnTo>
                  <a:pt x="1111624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43576" y="3452876"/>
            <a:ext cx="1933575" cy="857250"/>
          </a:xfrm>
          <a:prstGeom prst="rect">
            <a:avLst/>
          </a:prstGeom>
        </p:spPr>
        <p:txBody>
          <a:bodyPr vert="horz" wrap="square" lIns="0" tIns="230505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1815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Calcul</a:t>
            </a:r>
            <a:r>
              <a:rPr sz="215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mental</a:t>
            </a:r>
            <a:endParaRPr sz="215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03701" y="4665726"/>
            <a:ext cx="2336800" cy="869950"/>
            <a:chOff x="3703701" y="4665726"/>
            <a:chExt cx="2336800" cy="869950"/>
          </a:xfrm>
        </p:grpSpPr>
        <p:sp>
          <p:nvSpPr>
            <p:cNvPr id="14" name="object 14"/>
            <p:cNvSpPr/>
            <p:nvPr/>
          </p:nvSpPr>
          <p:spPr>
            <a:xfrm>
              <a:off x="3710051" y="4672076"/>
              <a:ext cx="2324100" cy="857250"/>
            </a:xfrm>
            <a:custGeom>
              <a:avLst/>
              <a:gdLst/>
              <a:ahLst/>
              <a:cxnLst/>
              <a:rect l="l" t="t" r="r" b="b"/>
              <a:pathLst>
                <a:path w="2324100" h="857250">
                  <a:moveTo>
                    <a:pt x="232410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2324100" y="857250"/>
                  </a:lnTo>
                  <a:lnTo>
                    <a:pt x="232410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10051" y="4672076"/>
              <a:ext cx="2324100" cy="857250"/>
            </a:xfrm>
            <a:custGeom>
              <a:avLst/>
              <a:gdLst/>
              <a:ahLst/>
              <a:cxnLst/>
              <a:rect l="l" t="t" r="r" b="b"/>
              <a:pathLst>
                <a:path w="2324100" h="857250">
                  <a:moveTo>
                    <a:pt x="0" y="857250"/>
                  </a:moveTo>
                  <a:lnTo>
                    <a:pt x="2324100" y="857250"/>
                  </a:lnTo>
                  <a:lnTo>
                    <a:pt x="2324100" y="0"/>
                  </a:lnTo>
                  <a:lnTo>
                    <a:pt x="0" y="0"/>
                  </a:lnTo>
                  <a:lnTo>
                    <a:pt x="0" y="8572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710051" y="4672076"/>
            <a:ext cx="2324100" cy="8572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8270">
              <a:lnSpc>
                <a:spcPts val="2530"/>
              </a:lnSpc>
              <a:spcBef>
                <a:spcPts val="59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Mémorisation</a:t>
            </a:r>
            <a:r>
              <a:rPr sz="215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endParaRPr sz="2150">
              <a:latin typeface="Calibri"/>
              <a:cs typeface="Calibri"/>
            </a:endParaRPr>
          </a:p>
          <a:p>
            <a:pPr marL="184150">
              <a:lnSpc>
                <a:spcPts val="2530"/>
              </a:lnSpc>
            </a:pPr>
            <a:r>
              <a:rPr sz="2150" b="1" dirty="0">
                <a:solidFill>
                  <a:srgbClr val="FFFFFF"/>
                </a:solidFill>
                <a:latin typeface="Calibri"/>
                <a:cs typeface="Calibri"/>
              </a:rPr>
              <a:t>faits</a:t>
            </a:r>
            <a:r>
              <a:rPr sz="21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-10" dirty="0">
                <a:solidFill>
                  <a:srgbClr val="FFFFFF"/>
                </a:solidFill>
                <a:latin typeface="Calibri"/>
                <a:cs typeface="Calibri"/>
              </a:rPr>
              <a:t>numériques</a:t>
            </a:r>
            <a:endParaRPr sz="215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389751" y="4665726"/>
            <a:ext cx="2432050" cy="869950"/>
            <a:chOff x="6389751" y="4665726"/>
            <a:chExt cx="2432050" cy="869950"/>
          </a:xfrm>
        </p:grpSpPr>
        <p:sp>
          <p:nvSpPr>
            <p:cNvPr id="18" name="object 18"/>
            <p:cNvSpPr/>
            <p:nvPr/>
          </p:nvSpPr>
          <p:spPr>
            <a:xfrm>
              <a:off x="6396101" y="4672076"/>
              <a:ext cx="2419350" cy="857250"/>
            </a:xfrm>
            <a:custGeom>
              <a:avLst/>
              <a:gdLst/>
              <a:ahLst/>
              <a:cxnLst/>
              <a:rect l="l" t="t" r="r" b="b"/>
              <a:pathLst>
                <a:path w="2419350" h="857250">
                  <a:moveTo>
                    <a:pt x="241935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2419350" y="857250"/>
                  </a:lnTo>
                  <a:lnTo>
                    <a:pt x="241935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96101" y="4672076"/>
              <a:ext cx="2419350" cy="857250"/>
            </a:xfrm>
            <a:custGeom>
              <a:avLst/>
              <a:gdLst/>
              <a:ahLst/>
              <a:cxnLst/>
              <a:rect l="l" t="t" r="r" b="b"/>
              <a:pathLst>
                <a:path w="2419350" h="857250">
                  <a:moveTo>
                    <a:pt x="0" y="857250"/>
                  </a:moveTo>
                  <a:lnTo>
                    <a:pt x="2419350" y="857250"/>
                  </a:lnTo>
                  <a:lnTo>
                    <a:pt x="2419350" y="0"/>
                  </a:lnTo>
                  <a:lnTo>
                    <a:pt x="0" y="0"/>
                  </a:lnTo>
                  <a:lnTo>
                    <a:pt x="0" y="8572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396101" y="4672076"/>
            <a:ext cx="2419350" cy="8572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algn="ctr">
              <a:lnSpc>
                <a:spcPts val="2530"/>
              </a:lnSpc>
              <a:spcBef>
                <a:spcPts val="59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Maîtrise</a:t>
            </a:r>
            <a:r>
              <a:rPr sz="215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endParaRPr sz="2150">
              <a:latin typeface="Calibri"/>
              <a:cs typeface="Calibri"/>
            </a:endParaRPr>
          </a:p>
          <a:p>
            <a:pPr algn="ctr">
              <a:lnSpc>
                <a:spcPts val="2530"/>
              </a:lnSpc>
            </a:pPr>
            <a:r>
              <a:rPr sz="2150" b="1" dirty="0">
                <a:solidFill>
                  <a:srgbClr val="FFFFFF"/>
                </a:solidFill>
                <a:latin typeface="Calibri"/>
                <a:cs typeface="Calibri"/>
              </a:rPr>
              <a:t>procédures</a:t>
            </a:r>
            <a:r>
              <a:rPr sz="215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efficaces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15434" y="5694045"/>
            <a:ext cx="321818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dirty="0">
                <a:latin typeface="Calibri"/>
                <a:cs typeface="Calibri"/>
              </a:rPr>
              <a:t>Les</a:t>
            </a:r>
            <a:r>
              <a:rPr sz="2750" b="1" spc="4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deux</a:t>
            </a:r>
            <a:r>
              <a:rPr sz="2750" b="1" spc="11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s’enseignent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234169" y="3433381"/>
            <a:ext cx="208851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Programme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cycle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2-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2025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25" dirty="0">
                <a:latin typeface="Calibri"/>
                <a:cs typeface="Calibri"/>
              </a:rPr>
              <a:t> p5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903726" y="4532376"/>
            <a:ext cx="4718050" cy="69850"/>
            <a:chOff x="3903726" y="4532376"/>
            <a:chExt cx="4718050" cy="69850"/>
          </a:xfrm>
        </p:grpSpPr>
        <p:sp>
          <p:nvSpPr>
            <p:cNvPr id="24" name="object 24"/>
            <p:cNvSpPr/>
            <p:nvPr/>
          </p:nvSpPr>
          <p:spPr>
            <a:xfrm>
              <a:off x="3910076" y="4538726"/>
              <a:ext cx="4705350" cy="57150"/>
            </a:xfrm>
            <a:custGeom>
              <a:avLst/>
              <a:gdLst/>
              <a:ahLst/>
              <a:cxnLst/>
              <a:rect l="l" t="t" r="r" b="b"/>
              <a:pathLst>
                <a:path w="4705350" h="57150">
                  <a:moveTo>
                    <a:pt x="4676775" y="0"/>
                  </a:moveTo>
                  <a:lnTo>
                    <a:pt x="4676775" y="14224"/>
                  </a:lnTo>
                  <a:lnTo>
                    <a:pt x="28575" y="14224"/>
                  </a:lnTo>
                  <a:lnTo>
                    <a:pt x="28575" y="0"/>
                  </a:lnTo>
                  <a:lnTo>
                    <a:pt x="0" y="28575"/>
                  </a:lnTo>
                  <a:lnTo>
                    <a:pt x="28575" y="57150"/>
                  </a:lnTo>
                  <a:lnTo>
                    <a:pt x="28575" y="42799"/>
                  </a:lnTo>
                  <a:lnTo>
                    <a:pt x="4676775" y="42799"/>
                  </a:lnTo>
                  <a:lnTo>
                    <a:pt x="4676775" y="57150"/>
                  </a:lnTo>
                  <a:lnTo>
                    <a:pt x="4705350" y="28575"/>
                  </a:lnTo>
                  <a:lnTo>
                    <a:pt x="467677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10076" y="4538726"/>
              <a:ext cx="4705350" cy="57150"/>
            </a:xfrm>
            <a:custGeom>
              <a:avLst/>
              <a:gdLst/>
              <a:ahLst/>
              <a:cxnLst/>
              <a:rect l="l" t="t" r="r" b="b"/>
              <a:pathLst>
                <a:path w="4705350" h="57150">
                  <a:moveTo>
                    <a:pt x="0" y="28575"/>
                  </a:moveTo>
                  <a:lnTo>
                    <a:pt x="28575" y="0"/>
                  </a:lnTo>
                  <a:lnTo>
                    <a:pt x="28575" y="14224"/>
                  </a:lnTo>
                  <a:lnTo>
                    <a:pt x="4676775" y="14224"/>
                  </a:lnTo>
                  <a:lnTo>
                    <a:pt x="4676775" y="0"/>
                  </a:lnTo>
                  <a:lnTo>
                    <a:pt x="4705350" y="28575"/>
                  </a:lnTo>
                  <a:lnTo>
                    <a:pt x="4676775" y="57150"/>
                  </a:lnTo>
                  <a:lnTo>
                    <a:pt x="4676775" y="42799"/>
                  </a:lnTo>
                  <a:lnTo>
                    <a:pt x="28575" y="42799"/>
                  </a:lnTo>
                  <a:lnTo>
                    <a:pt x="28575" y="57150"/>
                  </a:lnTo>
                  <a:lnTo>
                    <a:pt x="0" y="2857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909820" y="4335398"/>
            <a:ext cx="262255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dirty="0">
                <a:latin typeface="Calibri"/>
                <a:cs typeface="Calibri"/>
              </a:rPr>
              <a:t>En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appui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sur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connaissances </a:t>
            </a:r>
            <a:r>
              <a:rPr sz="1100" dirty="0">
                <a:latin typeface="Calibri"/>
                <a:cs typeface="Calibri"/>
              </a:rPr>
              <a:t>en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numération</a:t>
            </a:r>
            <a:endParaRPr sz="1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89B85E-0179-0DFC-0E80-DE8496867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111CDF-75F5-2F4D-99FD-84903C046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B76AD0-5746-8A02-AEB2-ECC41A39B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41B01B-6E0D-9866-4A2C-1C8864B22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65E4F3-5606-8088-29B0-42AD8C83A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7D51A3-EBF0-F50E-060A-8CF6ED6E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/>
          </a:bodyPr>
          <a:lstStyle/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Quel ordre (tables de multiplication)?</a:t>
            </a:r>
          </a:p>
          <a:p>
            <a:endParaRPr lang="fr-FR" sz="4000" dirty="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7A8CC22-576F-7A2B-AAEA-DDD3AA663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600"/>
            <a:ext cx="10515600" cy="765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/>
              <a:t>Y a-t-il un ordre qui paraitrait plus efficient ?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C1360B2-68B2-F469-BE12-8B3AB1F40886}"/>
              </a:ext>
            </a:extLst>
          </p:cNvPr>
          <p:cNvSpPr txBox="1">
            <a:spLocks/>
          </p:cNvSpPr>
          <p:nvPr/>
        </p:nvSpPr>
        <p:spPr>
          <a:xfrm>
            <a:off x="4038600" y="3516313"/>
            <a:ext cx="3657600" cy="2759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800" dirty="0"/>
              <a:t>0, 1, 2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4800" dirty="0"/>
              <a:t>5, 10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4800" dirty="0"/>
              <a:t>4, 8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4800" dirty="0"/>
              <a:t>3, 6, 9</a:t>
            </a:r>
          </a:p>
        </p:txBody>
      </p:sp>
    </p:spTree>
    <p:extLst>
      <p:ext uri="{BB962C8B-B14F-4D97-AF65-F5344CB8AC3E}">
        <p14:creationId xmlns:p14="http://schemas.microsoft.com/office/powerpoint/2010/main" val="240173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7B7DAF-34DE-A341-6CEE-FD2741C28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057EE9-3869-8423-F9F9-3A1622C88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752291-D55E-F4EA-2A35-FF57DBE7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A9F7E6-4E89-842A-6639-D85655BB6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4BC90C-2324-38FA-0F5B-0B6EE1F48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6076DE1-8304-06D2-1753-C3AEB419C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/>
          </a:bodyPr>
          <a:lstStyle/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Quel ordre (tables de multiplication)?</a:t>
            </a:r>
          </a:p>
          <a:p>
            <a:endParaRPr lang="fr-FR" sz="4000" dirty="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93AEA1B7-F105-2755-D074-C6C8F1350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139710"/>
              </p:ext>
            </p:extLst>
          </p:nvPr>
        </p:nvGraphicFramePr>
        <p:xfrm>
          <a:off x="533400" y="1690688"/>
          <a:ext cx="5105400" cy="4786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450">
                  <a:extLst>
                    <a:ext uri="{9D8B030D-6E8A-4147-A177-3AD203B41FA5}">
                      <a16:colId xmlns:a16="http://schemas.microsoft.com/office/drawing/2014/main" val="4150174301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58826797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44683328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829208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45894579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220700914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3729464954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70643493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3733202456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43970096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554665926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279549909"/>
                    </a:ext>
                  </a:extLst>
                </a:gridCol>
              </a:tblGrid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954503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328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090861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135926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56518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1365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262856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24313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815880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00522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02271"/>
                  </a:ext>
                </a:extLst>
              </a:tr>
              <a:tr h="39814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323715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94C76C4B-0D55-0230-DC68-C29A378F74CA}"/>
              </a:ext>
            </a:extLst>
          </p:cNvPr>
          <p:cNvSpPr txBox="1"/>
          <p:nvPr/>
        </p:nvSpPr>
        <p:spPr>
          <a:xfrm>
            <a:off x="7391400" y="1690688"/>
            <a:ext cx="381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4800" dirty="0"/>
              <a:t>0, 1, 2 </a:t>
            </a:r>
          </a:p>
        </p:txBody>
      </p:sp>
    </p:spTree>
    <p:extLst>
      <p:ext uri="{BB962C8B-B14F-4D97-AF65-F5344CB8AC3E}">
        <p14:creationId xmlns:p14="http://schemas.microsoft.com/office/powerpoint/2010/main" val="2808959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977C5E-2B9E-1F86-4336-281E3CF77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50A7CA3-9643-8258-E7D6-07637772B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BA143C-9BEB-0626-6536-1F317E878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EC54E8-A85A-4FBB-4A7D-89CA18D98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424BA8-DB47-0358-602D-04E7D039C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E77A862-CEAF-CC04-5B52-B69B8375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/>
          </a:bodyPr>
          <a:lstStyle/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Quel ordre (tables de multiplication)?</a:t>
            </a:r>
          </a:p>
          <a:p>
            <a:endParaRPr lang="fr-FR" sz="4000" dirty="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C0E35FB-5E4D-39FD-2D5A-2ED2DF7BB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849835"/>
              </p:ext>
            </p:extLst>
          </p:nvPr>
        </p:nvGraphicFramePr>
        <p:xfrm>
          <a:off x="533400" y="1690688"/>
          <a:ext cx="5105400" cy="4786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450">
                  <a:extLst>
                    <a:ext uri="{9D8B030D-6E8A-4147-A177-3AD203B41FA5}">
                      <a16:colId xmlns:a16="http://schemas.microsoft.com/office/drawing/2014/main" val="4150174301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58826797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44683328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829208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45894579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220700914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3729464954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70643493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3733202456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43970096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554665926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279549909"/>
                    </a:ext>
                  </a:extLst>
                </a:gridCol>
              </a:tblGrid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954503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328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090861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135926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56518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1365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262856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24313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815880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00522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02271"/>
                  </a:ext>
                </a:extLst>
              </a:tr>
              <a:tr h="39814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323715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78290F7-6E2B-B370-5893-A3567ABE5C7B}"/>
              </a:ext>
            </a:extLst>
          </p:cNvPr>
          <p:cNvSpPr txBox="1"/>
          <p:nvPr/>
        </p:nvSpPr>
        <p:spPr>
          <a:xfrm>
            <a:off x="7391400" y="1690688"/>
            <a:ext cx="3810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4800" dirty="0"/>
              <a:t>0, 1, 2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4800" dirty="0"/>
              <a:t>5, 10</a:t>
            </a:r>
          </a:p>
        </p:txBody>
      </p:sp>
    </p:spTree>
    <p:extLst>
      <p:ext uri="{BB962C8B-B14F-4D97-AF65-F5344CB8AC3E}">
        <p14:creationId xmlns:p14="http://schemas.microsoft.com/office/powerpoint/2010/main" val="19013196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AA7F2E-06FF-3755-85F3-066B0CBFD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9FB8EB-3670-5B56-1787-8F2539DBC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8C11AA-65C3-B6D7-588A-25A3F1106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94A3AF-603B-3F08-F326-8D62F045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17CB73-C799-DC76-555C-A2ACC5B02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EB0D347-AAB5-0B14-F29A-6EB32108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/>
          </a:bodyPr>
          <a:lstStyle/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Quel ordre (tables de multiplication)?</a:t>
            </a:r>
          </a:p>
          <a:p>
            <a:endParaRPr lang="fr-FR" sz="4000" dirty="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F38283-E118-0B12-D78E-C42FB74F52B2}"/>
              </a:ext>
            </a:extLst>
          </p:cNvPr>
          <p:cNvSpPr txBox="1"/>
          <p:nvPr/>
        </p:nvSpPr>
        <p:spPr>
          <a:xfrm>
            <a:off x="7391400" y="1690688"/>
            <a:ext cx="3810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4800" dirty="0"/>
              <a:t>0, 1, 2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4800" dirty="0"/>
              <a:t>5, 10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4800" dirty="0"/>
              <a:t>4, 8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7CF11F16-4901-498F-0C29-901087115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693472"/>
              </p:ext>
            </p:extLst>
          </p:nvPr>
        </p:nvGraphicFramePr>
        <p:xfrm>
          <a:off x="533400" y="1690688"/>
          <a:ext cx="5105400" cy="4786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450">
                  <a:extLst>
                    <a:ext uri="{9D8B030D-6E8A-4147-A177-3AD203B41FA5}">
                      <a16:colId xmlns:a16="http://schemas.microsoft.com/office/drawing/2014/main" val="4150174301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58826797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44683328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829208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45894579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220700914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3729464954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70643493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3733202456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43970096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554665926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279549909"/>
                    </a:ext>
                  </a:extLst>
                </a:gridCol>
              </a:tblGrid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954503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328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090861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135926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56518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1365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262856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24313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815880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00522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02271"/>
                  </a:ext>
                </a:extLst>
              </a:tr>
              <a:tr h="39814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323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843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CDC624-E03C-83CD-AA2C-2C79030AD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FADA30-8FB6-7C8A-F06C-1549ECFBC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568ECC-214F-0981-C732-878270862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AD189C-9929-F9A5-CE23-E2D5580C4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3FBCF2-A04B-BA88-F8A7-7721900B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DAC6058-A8B8-EE8A-C839-797B79B3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/>
          </a:bodyPr>
          <a:lstStyle/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Quel ordre (tables de multiplication)?</a:t>
            </a:r>
          </a:p>
          <a:p>
            <a:endParaRPr lang="fr-FR" sz="4000" dirty="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7FAA702-3021-C5B7-BDB5-54428DD7FC69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690688"/>
          <a:ext cx="5105400" cy="4786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450">
                  <a:extLst>
                    <a:ext uri="{9D8B030D-6E8A-4147-A177-3AD203B41FA5}">
                      <a16:colId xmlns:a16="http://schemas.microsoft.com/office/drawing/2014/main" val="4150174301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58826797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44683328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829208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458945797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220700914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3729464954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70643493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3733202456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43970096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554665926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1279549909"/>
                    </a:ext>
                  </a:extLst>
                </a:gridCol>
              </a:tblGrid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954503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328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090861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135926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56518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1365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262856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24313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815880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00522"/>
                  </a:ext>
                </a:extLst>
              </a:tr>
              <a:tr h="398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02271"/>
                  </a:ext>
                </a:extLst>
              </a:tr>
              <a:tr h="39814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323715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4083A5BD-CD6C-247D-75FB-493DCD5E98AD}"/>
              </a:ext>
            </a:extLst>
          </p:cNvPr>
          <p:cNvSpPr txBox="1"/>
          <p:nvPr/>
        </p:nvSpPr>
        <p:spPr>
          <a:xfrm>
            <a:off x="7391400" y="1690688"/>
            <a:ext cx="3810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fr-FR" sz="4800" dirty="0"/>
              <a:t>0, 1, 2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4800" dirty="0"/>
              <a:t>5, 10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4800" dirty="0"/>
              <a:t>4, 8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4800" dirty="0"/>
              <a:t>3, 6, 9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48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800" i="1" dirty="0"/>
              <a:t>(et le 7x7…)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800" i="1" dirty="0"/>
              <a:t>Attention : 7x6, 7x8 et 7x9)</a:t>
            </a:r>
          </a:p>
        </p:txBody>
      </p:sp>
    </p:spTree>
    <p:extLst>
      <p:ext uri="{BB962C8B-B14F-4D97-AF65-F5344CB8AC3E}">
        <p14:creationId xmlns:p14="http://schemas.microsoft.com/office/powerpoint/2010/main" val="3725332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E3CFD2-36B5-7757-FB00-73D2F4AE3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36AE8C-03C9-DFC6-03C7-6FFB11290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203A83-5711-A3F7-DF9C-E81675FE4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522880-97AB-62CB-EF84-847842819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55A077-6197-5853-D68F-C09913554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A62153B-C315-AF74-342D-E243481E8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 fontScale="90000"/>
          </a:bodyPr>
          <a:lstStyle/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Enseigner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la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mémorisation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faits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numériques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:</a:t>
            </a:r>
          </a:p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l’apprentissage</a:t>
            </a:r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tables de multiplication au CE1</a:t>
            </a:r>
            <a:endParaRPr lang="fr-FR" sz="400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77E2F8B-3CF4-5A98-B2D0-248DF24C4845}"/>
              </a:ext>
            </a:extLst>
          </p:cNvPr>
          <p:cNvSpPr txBox="1"/>
          <p:nvPr/>
        </p:nvSpPr>
        <p:spPr>
          <a:xfrm>
            <a:off x="491874" y="2633290"/>
            <a:ext cx="105009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Construire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résultats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tables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amener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élèves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observer,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explorer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liens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22" name="object 6">
            <a:extLst>
              <a:ext uri="{FF2B5EF4-FFF2-40B4-BE49-F238E27FC236}">
                <a16:creationId xmlns:a16="http://schemas.microsoft.com/office/drawing/2014/main" id="{339C89B9-213B-81E0-0363-2B91F537A263}"/>
              </a:ext>
            </a:extLst>
          </p:cNvPr>
          <p:cNvGrpSpPr/>
          <p:nvPr/>
        </p:nvGrpSpPr>
        <p:grpSpPr>
          <a:xfrm>
            <a:off x="3195386" y="3274018"/>
            <a:ext cx="5093420" cy="3082494"/>
            <a:chOff x="3238794" y="2460802"/>
            <a:chExt cx="5093420" cy="3082494"/>
          </a:xfrm>
        </p:grpSpPr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E75490DD-49FB-10AF-8B6F-F90A27D4DA5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8794" y="2460802"/>
              <a:ext cx="5093420" cy="2733141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6FDC5F99-A377-28CF-A220-34D86DD2ACCA}"/>
                </a:ext>
              </a:extLst>
            </p:cNvPr>
            <p:cNvSpPr/>
            <p:nvPr/>
          </p:nvSpPr>
          <p:spPr>
            <a:xfrm>
              <a:off x="5929376" y="5043551"/>
              <a:ext cx="1291590" cy="499745"/>
            </a:xfrm>
            <a:custGeom>
              <a:avLst/>
              <a:gdLst/>
              <a:ahLst/>
              <a:cxnLst/>
              <a:rect l="l" t="t" r="r" b="b"/>
              <a:pathLst>
                <a:path w="1291590" h="499745">
                  <a:moveTo>
                    <a:pt x="524510" y="462026"/>
                  </a:moveTo>
                  <a:lnTo>
                    <a:pt x="58991" y="48183"/>
                  </a:lnTo>
                  <a:lnTo>
                    <a:pt x="66484" y="39751"/>
                  </a:lnTo>
                  <a:lnTo>
                    <a:pt x="82169" y="22098"/>
                  </a:lnTo>
                  <a:lnTo>
                    <a:pt x="0" y="0"/>
                  </a:lnTo>
                  <a:lnTo>
                    <a:pt x="31623" y="78994"/>
                  </a:lnTo>
                  <a:lnTo>
                    <a:pt x="54813" y="52882"/>
                  </a:lnTo>
                  <a:lnTo>
                    <a:pt x="520319" y="466725"/>
                  </a:lnTo>
                  <a:lnTo>
                    <a:pt x="524510" y="462026"/>
                  </a:lnTo>
                  <a:close/>
                </a:path>
                <a:path w="1291590" h="499745">
                  <a:moveTo>
                    <a:pt x="1291590" y="9525"/>
                  </a:moveTo>
                  <a:lnTo>
                    <a:pt x="1210691" y="36068"/>
                  </a:lnTo>
                  <a:lnTo>
                    <a:pt x="1235240" y="60858"/>
                  </a:lnTo>
                  <a:lnTo>
                    <a:pt x="797814" y="494792"/>
                  </a:lnTo>
                  <a:lnTo>
                    <a:pt x="802259" y="499237"/>
                  </a:lnTo>
                  <a:lnTo>
                    <a:pt x="1239723" y="65379"/>
                  </a:lnTo>
                  <a:lnTo>
                    <a:pt x="1264285" y="90170"/>
                  </a:lnTo>
                  <a:lnTo>
                    <a:pt x="1277226" y="51943"/>
                  </a:lnTo>
                  <a:lnTo>
                    <a:pt x="1291590" y="9525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id="{AC92CFCF-C734-47E7-5260-B235E7E2A50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8926" y="2805176"/>
              <a:ext cx="285750" cy="433197"/>
            </a:xfrm>
            <a:prstGeom prst="rect">
              <a:avLst/>
            </a:prstGeom>
          </p:spPr>
        </p:pic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D266434E-F426-6195-9E94-011E5BC967BE}"/>
                </a:ext>
              </a:extLst>
            </p:cNvPr>
            <p:cNvSpPr/>
            <p:nvPr/>
          </p:nvSpPr>
          <p:spPr>
            <a:xfrm>
              <a:off x="6138926" y="2805176"/>
              <a:ext cx="285750" cy="433705"/>
            </a:xfrm>
            <a:custGeom>
              <a:avLst/>
              <a:gdLst/>
              <a:ahLst/>
              <a:cxnLst/>
              <a:rect l="l" t="t" r="r" b="b"/>
              <a:pathLst>
                <a:path w="285750" h="433705">
                  <a:moveTo>
                    <a:pt x="285750" y="236727"/>
                  </a:moveTo>
                  <a:lnTo>
                    <a:pt x="263282" y="172368"/>
                  </a:lnTo>
                  <a:lnTo>
                    <a:pt x="236926" y="144281"/>
                  </a:lnTo>
                  <a:lnTo>
                    <a:pt x="202025" y="119808"/>
                  </a:lnTo>
                  <a:lnTo>
                    <a:pt x="159729" y="99616"/>
                  </a:lnTo>
                  <a:lnTo>
                    <a:pt x="111192" y="84369"/>
                  </a:lnTo>
                  <a:lnTo>
                    <a:pt x="57565" y="74733"/>
                  </a:lnTo>
                  <a:lnTo>
                    <a:pt x="0" y="71374"/>
                  </a:lnTo>
                  <a:lnTo>
                    <a:pt x="0" y="0"/>
                  </a:lnTo>
                  <a:lnTo>
                    <a:pt x="57565" y="3354"/>
                  </a:lnTo>
                  <a:lnTo>
                    <a:pt x="111192" y="12975"/>
                  </a:lnTo>
                  <a:lnTo>
                    <a:pt x="159729" y="28202"/>
                  </a:lnTo>
                  <a:lnTo>
                    <a:pt x="202025" y="48371"/>
                  </a:lnTo>
                  <a:lnTo>
                    <a:pt x="236926" y="72820"/>
                  </a:lnTo>
                  <a:lnTo>
                    <a:pt x="263282" y="100887"/>
                  </a:lnTo>
                  <a:lnTo>
                    <a:pt x="285750" y="165226"/>
                  </a:lnTo>
                  <a:lnTo>
                    <a:pt x="285750" y="236727"/>
                  </a:lnTo>
                  <a:lnTo>
                    <a:pt x="278046" y="274876"/>
                  </a:lnTo>
                  <a:lnTo>
                    <a:pt x="255883" y="310300"/>
                  </a:lnTo>
                  <a:lnTo>
                    <a:pt x="220681" y="341737"/>
                  </a:lnTo>
                  <a:lnTo>
                    <a:pt x="173859" y="367926"/>
                  </a:lnTo>
                  <a:lnTo>
                    <a:pt x="116839" y="387603"/>
                  </a:lnTo>
                  <a:lnTo>
                    <a:pt x="116839" y="433197"/>
                  </a:lnTo>
                  <a:lnTo>
                    <a:pt x="0" y="366395"/>
                  </a:lnTo>
                  <a:lnTo>
                    <a:pt x="116839" y="270637"/>
                  </a:lnTo>
                  <a:lnTo>
                    <a:pt x="116839" y="316229"/>
                  </a:lnTo>
                  <a:lnTo>
                    <a:pt x="174200" y="296356"/>
                  </a:lnTo>
                  <a:lnTo>
                    <a:pt x="221487" y="269732"/>
                  </a:lnTo>
                  <a:lnTo>
                    <a:pt x="256964" y="237559"/>
                  </a:lnTo>
                  <a:lnTo>
                    <a:pt x="278891" y="201040"/>
                  </a:lnTo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D82E57E5-E56A-AD94-EAE5-ECA4475622C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67501" y="3233801"/>
              <a:ext cx="285750" cy="424053"/>
            </a:xfrm>
            <a:prstGeom prst="rect">
              <a:avLst/>
            </a:prstGeom>
          </p:spPr>
        </p:pic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F251898C-DAA4-3E79-0B8B-6AFCB0E56CEC}"/>
                </a:ext>
              </a:extLst>
            </p:cNvPr>
            <p:cNvSpPr/>
            <p:nvPr/>
          </p:nvSpPr>
          <p:spPr>
            <a:xfrm>
              <a:off x="6167501" y="3233801"/>
              <a:ext cx="285750" cy="424180"/>
            </a:xfrm>
            <a:custGeom>
              <a:avLst/>
              <a:gdLst/>
              <a:ahLst/>
              <a:cxnLst/>
              <a:rect l="l" t="t" r="r" b="b"/>
              <a:pathLst>
                <a:path w="285750" h="424179">
                  <a:moveTo>
                    <a:pt x="285750" y="231901"/>
                  </a:moveTo>
                  <a:lnTo>
                    <a:pt x="263282" y="169421"/>
                  </a:lnTo>
                  <a:lnTo>
                    <a:pt x="202025" y="118395"/>
                  </a:lnTo>
                  <a:lnTo>
                    <a:pt x="159729" y="98792"/>
                  </a:lnTo>
                  <a:lnTo>
                    <a:pt x="111192" y="83990"/>
                  </a:lnTo>
                  <a:lnTo>
                    <a:pt x="57565" y="74635"/>
                  </a:lnTo>
                  <a:lnTo>
                    <a:pt x="0" y="71374"/>
                  </a:lnTo>
                  <a:lnTo>
                    <a:pt x="0" y="0"/>
                  </a:lnTo>
                  <a:lnTo>
                    <a:pt x="57565" y="3261"/>
                  </a:lnTo>
                  <a:lnTo>
                    <a:pt x="111192" y="12616"/>
                  </a:lnTo>
                  <a:lnTo>
                    <a:pt x="159729" y="27418"/>
                  </a:lnTo>
                  <a:lnTo>
                    <a:pt x="202025" y="47021"/>
                  </a:lnTo>
                  <a:lnTo>
                    <a:pt x="236926" y="70780"/>
                  </a:lnTo>
                  <a:lnTo>
                    <a:pt x="279941" y="128179"/>
                  </a:lnTo>
                  <a:lnTo>
                    <a:pt x="285750" y="160527"/>
                  </a:lnTo>
                  <a:lnTo>
                    <a:pt x="285750" y="231901"/>
                  </a:lnTo>
                  <a:lnTo>
                    <a:pt x="255883" y="303442"/>
                  </a:lnTo>
                  <a:lnTo>
                    <a:pt x="220681" y="333985"/>
                  </a:lnTo>
                  <a:lnTo>
                    <a:pt x="173859" y="359401"/>
                  </a:lnTo>
                  <a:lnTo>
                    <a:pt x="116839" y="378460"/>
                  </a:lnTo>
                  <a:lnTo>
                    <a:pt x="116839" y="424053"/>
                  </a:lnTo>
                  <a:lnTo>
                    <a:pt x="0" y="356870"/>
                  </a:lnTo>
                  <a:lnTo>
                    <a:pt x="116839" y="261493"/>
                  </a:lnTo>
                  <a:lnTo>
                    <a:pt x="116839" y="307086"/>
                  </a:lnTo>
                  <a:lnTo>
                    <a:pt x="173855" y="287940"/>
                  </a:lnTo>
                  <a:lnTo>
                    <a:pt x="220916" y="262318"/>
                  </a:lnTo>
                  <a:lnTo>
                    <a:pt x="256357" y="231362"/>
                  </a:lnTo>
                  <a:lnTo>
                    <a:pt x="278511" y="196214"/>
                  </a:lnTo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3">
              <a:extLst>
                <a:ext uri="{FF2B5EF4-FFF2-40B4-BE49-F238E27FC236}">
                  <a16:creationId xmlns:a16="http://schemas.microsoft.com/office/drawing/2014/main" id="{451E51B7-6A76-3141-8CEC-0C1B3F1820A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0101" y="2824226"/>
              <a:ext cx="285750" cy="424052"/>
            </a:xfrm>
            <a:prstGeom prst="rect">
              <a:avLst/>
            </a:prstGeom>
          </p:spPr>
        </p:pic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D8C67583-C4EC-9562-8414-B80020FBE5CE}"/>
                </a:ext>
              </a:extLst>
            </p:cNvPr>
            <p:cNvSpPr/>
            <p:nvPr/>
          </p:nvSpPr>
          <p:spPr>
            <a:xfrm>
              <a:off x="7920101" y="2824226"/>
              <a:ext cx="285750" cy="424180"/>
            </a:xfrm>
            <a:custGeom>
              <a:avLst/>
              <a:gdLst/>
              <a:ahLst/>
              <a:cxnLst/>
              <a:rect l="l" t="t" r="r" b="b"/>
              <a:pathLst>
                <a:path w="285750" h="424180">
                  <a:moveTo>
                    <a:pt x="285750" y="231901"/>
                  </a:moveTo>
                  <a:lnTo>
                    <a:pt x="263282" y="169421"/>
                  </a:lnTo>
                  <a:lnTo>
                    <a:pt x="202025" y="118395"/>
                  </a:lnTo>
                  <a:lnTo>
                    <a:pt x="159729" y="98792"/>
                  </a:lnTo>
                  <a:lnTo>
                    <a:pt x="111192" y="83990"/>
                  </a:lnTo>
                  <a:lnTo>
                    <a:pt x="57565" y="74635"/>
                  </a:lnTo>
                  <a:lnTo>
                    <a:pt x="0" y="71374"/>
                  </a:lnTo>
                  <a:lnTo>
                    <a:pt x="0" y="0"/>
                  </a:lnTo>
                  <a:lnTo>
                    <a:pt x="57565" y="3261"/>
                  </a:lnTo>
                  <a:lnTo>
                    <a:pt x="111192" y="12616"/>
                  </a:lnTo>
                  <a:lnTo>
                    <a:pt x="159729" y="27418"/>
                  </a:lnTo>
                  <a:lnTo>
                    <a:pt x="202025" y="47021"/>
                  </a:lnTo>
                  <a:lnTo>
                    <a:pt x="236926" y="70780"/>
                  </a:lnTo>
                  <a:lnTo>
                    <a:pt x="279941" y="128179"/>
                  </a:lnTo>
                  <a:lnTo>
                    <a:pt x="285750" y="160527"/>
                  </a:lnTo>
                  <a:lnTo>
                    <a:pt x="285750" y="231901"/>
                  </a:lnTo>
                  <a:lnTo>
                    <a:pt x="255883" y="303442"/>
                  </a:lnTo>
                  <a:lnTo>
                    <a:pt x="220681" y="333985"/>
                  </a:lnTo>
                  <a:lnTo>
                    <a:pt x="173859" y="359401"/>
                  </a:lnTo>
                  <a:lnTo>
                    <a:pt x="116840" y="378460"/>
                  </a:lnTo>
                  <a:lnTo>
                    <a:pt x="116840" y="424052"/>
                  </a:lnTo>
                  <a:lnTo>
                    <a:pt x="0" y="356870"/>
                  </a:lnTo>
                  <a:lnTo>
                    <a:pt x="116840" y="261493"/>
                  </a:lnTo>
                  <a:lnTo>
                    <a:pt x="116840" y="307086"/>
                  </a:lnTo>
                  <a:lnTo>
                    <a:pt x="173855" y="287940"/>
                  </a:lnTo>
                  <a:lnTo>
                    <a:pt x="220916" y="262318"/>
                  </a:lnTo>
                  <a:lnTo>
                    <a:pt x="256357" y="231362"/>
                  </a:lnTo>
                  <a:lnTo>
                    <a:pt x="278510" y="196214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5">
              <a:extLst>
                <a:ext uri="{FF2B5EF4-FFF2-40B4-BE49-F238E27FC236}">
                  <a16:creationId xmlns:a16="http://schemas.microsoft.com/office/drawing/2014/main" id="{04904595-5649-77FD-1007-13DB04E19A7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77251" y="3833876"/>
              <a:ext cx="285750" cy="424053"/>
            </a:xfrm>
            <a:prstGeom prst="rect">
              <a:avLst/>
            </a:prstGeom>
          </p:spPr>
        </p:pic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27C358AD-FE31-0D4B-FA79-8522C60062DC}"/>
                </a:ext>
              </a:extLst>
            </p:cNvPr>
            <p:cNvSpPr/>
            <p:nvPr/>
          </p:nvSpPr>
          <p:spPr>
            <a:xfrm>
              <a:off x="7977251" y="3833876"/>
              <a:ext cx="285750" cy="424180"/>
            </a:xfrm>
            <a:custGeom>
              <a:avLst/>
              <a:gdLst/>
              <a:ahLst/>
              <a:cxnLst/>
              <a:rect l="l" t="t" r="r" b="b"/>
              <a:pathLst>
                <a:path w="285750" h="424179">
                  <a:moveTo>
                    <a:pt x="285750" y="231901"/>
                  </a:moveTo>
                  <a:lnTo>
                    <a:pt x="263282" y="169421"/>
                  </a:lnTo>
                  <a:lnTo>
                    <a:pt x="202025" y="118395"/>
                  </a:lnTo>
                  <a:lnTo>
                    <a:pt x="159729" y="98792"/>
                  </a:lnTo>
                  <a:lnTo>
                    <a:pt x="111192" y="83990"/>
                  </a:lnTo>
                  <a:lnTo>
                    <a:pt x="57565" y="74635"/>
                  </a:lnTo>
                  <a:lnTo>
                    <a:pt x="0" y="71374"/>
                  </a:lnTo>
                  <a:lnTo>
                    <a:pt x="0" y="0"/>
                  </a:lnTo>
                  <a:lnTo>
                    <a:pt x="57565" y="3261"/>
                  </a:lnTo>
                  <a:lnTo>
                    <a:pt x="111192" y="12616"/>
                  </a:lnTo>
                  <a:lnTo>
                    <a:pt x="159729" y="27418"/>
                  </a:lnTo>
                  <a:lnTo>
                    <a:pt x="202025" y="47021"/>
                  </a:lnTo>
                  <a:lnTo>
                    <a:pt x="236926" y="70780"/>
                  </a:lnTo>
                  <a:lnTo>
                    <a:pt x="279941" y="128179"/>
                  </a:lnTo>
                  <a:lnTo>
                    <a:pt x="285750" y="160528"/>
                  </a:lnTo>
                  <a:lnTo>
                    <a:pt x="285750" y="231901"/>
                  </a:lnTo>
                  <a:lnTo>
                    <a:pt x="255883" y="303442"/>
                  </a:lnTo>
                  <a:lnTo>
                    <a:pt x="220681" y="333985"/>
                  </a:lnTo>
                  <a:lnTo>
                    <a:pt x="173859" y="359401"/>
                  </a:lnTo>
                  <a:lnTo>
                    <a:pt x="116840" y="378460"/>
                  </a:lnTo>
                  <a:lnTo>
                    <a:pt x="116840" y="424053"/>
                  </a:lnTo>
                  <a:lnTo>
                    <a:pt x="0" y="356869"/>
                  </a:lnTo>
                  <a:lnTo>
                    <a:pt x="116840" y="261493"/>
                  </a:lnTo>
                  <a:lnTo>
                    <a:pt x="116840" y="307086"/>
                  </a:lnTo>
                  <a:lnTo>
                    <a:pt x="173855" y="287940"/>
                  </a:lnTo>
                  <a:lnTo>
                    <a:pt x="220916" y="262318"/>
                  </a:lnTo>
                  <a:lnTo>
                    <a:pt x="256357" y="231362"/>
                  </a:lnTo>
                  <a:lnTo>
                    <a:pt x="278510" y="19621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18">
            <a:extLst>
              <a:ext uri="{FF2B5EF4-FFF2-40B4-BE49-F238E27FC236}">
                <a16:creationId xmlns:a16="http://schemas.microsoft.com/office/drawing/2014/main" id="{5F671CE4-3FB5-E998-2719-1AF74F11AAF8}"/>
              </a:ext>
            </a:extLst>
          </p:cNvPr>
          <p:cNvGrpSpPr/>
          <p:nvPr/>
        </p:nvGrpSpPr>
        <p:grpSpPr>
          <a:xfrm>
            <a:off x="9597040" y="1462331"/>
            <a:ext cx="2590800" cy="1166509"/>
            <a:chOff x="9510776" y="671576"/>
            <a:chExt cx="2590800" cy="1166509"/>
          </a:xfrm>
        </p:grpSpPr>
        <p:pic>
          <p:nvPicPr>
            <p:cNvPr id="24" name="object 19">
              <a:extLst>
                <a:ext uri="{FF2B5EF4-FFF2-40B4-BE49-F238E27FC236}">
                  <a16:creationId xmlns:a16="http://schemas.microsoft.com/office/drawing/2014/main" id="{024528BD-6E82-E1F2-8428-82B97997CFB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20250" y="804196"/>
              <a:ext cx="2453355" cy="1033889"/>
            </a:xfrm>
            <a:prstGeom prst="rect">
              <a:avLst/>
            </a:prstGeom>
          </p:spPr>
        </p:pic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6C97DAAC-5EEC-A546-A33C-F6367BC37DB5}"/>
                </a:ext>
              </a:extLst>
            </p:cNvPr>
            <p:cNvSpPr/>
            <p:nvPr/>
          </p:nvSpPr>
          <p:spPr>
            <a:xfrm>
              <a:off x="9510776" y="671576"/>
              <a:ext cx="2590800" cy="447675"/>
            </a:xfrm>
            <a:custGeom>
              <a:avLst/>
              <a:gdLst/>
              <a:ahLst/>
              <a:cxnLst/>
              <a:rect l="l" t="t" r="r" b="b"/>
              <a:pathLst>
                <a:path w="2590800" h="447675">
                  <a:moveTo>
                    <a:pt x="0" y="223774"/>
                  </a:moveTo>
                  <a:lnTo>
                    <a:pt x="19424" y="184954"/>
                  </a:lnTo>
                  <a:lnTo>
                    <a:pt x="52943" y="160248"/>
                  </a:lnTo>
                  <a:lnTo>
                    <a:pt x="101786" y="136677"/>
                  </a:lnTo>
                  <a:lnTo>
                    <a:pt x="164980" y="114410"/>
                  </a:lnTo>
                  <a:lnTo>
                    <a:pt x="201656" y="103818"/>
                  </a:lnTo>
                  <a:lnTo>
                    <a:pt x="241555" y="93615"/>
                  </a:lnTo>
                  <a:lnTo>
                    <a:pt x="284557" y="83821"/>
                  </a:lnTo>
                  <a:lnTo>
                    <a:pt x="330539" y="74458"/>
                  </a:lnTo>
                  <a:lnTo>
                    <a:pt x="379380" y="65547"/>
                  </a:lnTo>
                  <a:lnTo>
                    <a:pt x="430960" y="57109"/>
                  </a:lnTo>
                  <a:lnTo>
                    <a:pt x="485156" y="49165"/>
                  </a:lnTo>
                  <a:lnTo>
                    <a:pt x="541847" y="41736"/>
                  </a:lnTo>
                  <a:lnTo>
                    <a:pt x="600912" y="34842"/>
                  </a:lnTo>
                  <a:lnTo>
                    <a:pt x="662229" y="28506"/>
                  </a:lnTo>
                  <a:lnTo>
                    <a:pt x="725677" y="22747"/>
                  </a:lnTo>
                  <a:lnTo>
                    <a:pt x="791134" y="17587"/>
                  </a:lnTo>
                  <a:lnTo>
                    <a:pt x="858479" y="13047"/>
                  </a:lnTo>
                  <a:lnTo>
                    <a:pt x="927591" y="9148"/>
                  </a:lnTo>
                  <a:lnTo>
                    <a:pt x="998348" y="5910"/>
                  </a:lnTo>
                  <a:lnTo>
                    <a:pt x="1070629" y="3356"/>
                  </a:lnTo>
                  <a:lnTo>
                    <a:pt x="1144312" y="1505"/>
                  </a:lnTo>
                  <a:lnTo>
                    <a:pt x="1219276" y="379"/>
                  </a:lnTo>
                  <a:lnTo>
                    <a:pt x="1295400" y="0"/>
                  </a:lnTo>
                  <a:lnTo>
                    <a:pt x="1371510" y="379"/>
                  </a:lnTo>
                  <a:lnTo>
                    <a:pt x="1446463" y="1505"/>
                  </a:lnTo>
                  <a:lnTo>
                    <a:pt x="1520137" y="3356"/>
                  </a:lnTo>
                  <a:lnTo>
                    <a:pt x="1592411" y="5910"/>
                  </a:lnTo>
                  <a:lnTo>
                    <a:pt x="1663162" y="9148"/>
                  </a:lnTo>
                  <a:lnTo>
                    <a:pt x="1732269" y="13047"/>
                  </a:lnTo>
                  <a:lnTo>
                    <a:pt x="1799611" y="17587"/>
                  </a:lnTo>
                  <a:lnTo>
                    <a:pt x="1865067" y="22747"/>
                  </a:lnTo>
                  <a:lnTo>
                    <a:pt x="1928514" y="28506"/>
                  </a:lnTo>
                  <a:lnTo>
                    <a:pt x="1989831" y="34842"/>
                  </a:lnTo>
                  <a:lnTo>
                    <a:pt x="2048897" y="41736"/>
                  </a:lnTo>
                  <a:lnTo>
                    <a:pt x="2105590" y="49165"/>
                  </a:lnTo>
                  <a:lnTo>
                    <a:pt x="2159788" y="57109"/>
                  </a:lnTo>
                  <a:lnTo>
                    <a:pt x="2211371" y="65547"/>
                  </a:lnTo>
                  <a:lnTo>
                    <a:pt x="2260216" y="74458"/>
                  </a:lnTo>
                  <a:lnTo>
                    <a:pt x="2306202" y="83821"/>
                  </a:lnTo>
                  <a:lnTo>
                    <a:pt x="2349208" y="93615"/>
                  </a:lnTo>
                  <a:lnTo>
                    <a:pt x="2389112" y="103818"/>
                  </a:lnTo>
                  <a:lnTo>
                    <a:pt x="2425792" y="114410"/>
                  </a:lnTo>
                  <a:lnTo>
                    <a:pt x="2488995" y="136677"/>
                  </a:lnTo>
                  <a:lnTo>
                    <a:pt x="2537846" y="160248"/>
                  </a:lnTo>
                  <a:lnTo>
                    <a:pt x="2571372" y="184954"/>
                  </a:lnTo>
                  <a:lnTo>
                    <a:pt x="2590800" y="223774"/>
                  </a:lnTo>
                  <a:lnTo>
                    <a:pt x="2588600" y="236921"/>
                  </a:lnTo>
                  <a:lnTo>
                    <a:pt x="2556585" y="275085"/>
                  </a:lnTo>
                  <a:lnTo>
                    <a:pt x="2515275" y="299252"/>
                  </a:lnTo>
                  <a:lnTo>
                    <a:pt x="2459127" y="322202"/>
                  </a:lnTo>
                  <a:lnTo>
                    <a:pt x="2389112" y="343766"/>
                  </a:lnTo>
                  <a:lnTo>
                    <a:pt x="2349208" y="353976"/>
                  </a:lnTo>
                  <a:lnTo>
                    <a:pt x="2306202" y="363776"/>
                  </a:lnTo>
                  <a:lnTo>
                    <a:pt x="2260216" y="373145"/>
                  </a:lnTo>
                  <a:lnTo>
                    <a:pt x="2211371" y="382063"/>
                  </a:lnTo>
                  <a:lnTo>
                    <a:pt x="2159788" y="390508"/>
                  </a:lnTo>
                  <a:lnTo>
                    <a:pt x="2105590" y="398459"/>
                  </a:lnTo>
                  <a:lnTo>
                    <a:pt x="2048897" y="405895"/>
                  </a:lnTo>
                  <a:lnTo>
                    <a:pt x="1989831" y="412795"/>
                  </a:lnTo>
                  <a:lnTo>
                    <a:pt x="1928514" y="419137"/>
                  </a:lnTo>
                  <a:lnTo>
                    <a:pt x="1865067" y="424902"/>
                  </a:lnTo>
                  <a:lnTo>
                    <a:pt x="1799611" y="430067"/>
                  </a:lnTo>
                  <a:lnTo>
                    <a:pt x="1732269" y="434612"/>
                  </a:lnTo>
                  <a:lnTo>
                    <a:pt x="1663162" y="438516"/>
                  </a:lnTo>
                  <a:lnTo>
                    <a:pt x="1592411" y="441757"/>
                  </a:lnTo>
                  <a:lnTo>
                    <a:pt x="1520137" y="444314"/>
                  </a:lnTo>
                  <a:lnTo>
                    <a:pt x="1446463" y="446167"/>
                  </a:lnTo>
                  <a:lnTo>
                    <a:pt x="1371510" y="447294"/>
                  </a:lnTo>
                  <a:lnTo>
                    <a:pt x="1295400" y="447675"/>
                  </a:lnTo>
                  <a:lnTo>
                    <a:pt x="1219276" y="447294"/>
                  </a:lnTo>
                  <a:lnTo>
                    <a:pt x="1144312" y="446167"/>
                  </a:lnTo>
                  <a:lnTo>
                    <a:pt x="1070629" y="444314"/>
                  </a:lnTo>
                  <a:lnTo>
                    <a:pt x="998348" y="441757"/>
                  </a:lnTo>
                  <a:lnTo>
                    <a:pt x="927591" y="438516"/>
                  </a:lnTo>
                  <a:lnTo>
                    <a:pt x="858479" y="434612"/>
                  </a:lnTo>
                  <a:lnTo>
                    <a:pt x="791134" y="430067"/>
                  </a:lnTo>
                  <a:lnTo>
                    <a:pt x="725677" y="424902"/>
                  </a:lnTo>
                  <a:lnTo>
                    <a:pt x="662229" y="419137"/>
                  </a:lnTo>
                  <a:lnTo>
                    <a:pt x="600912" y="412795"/>
                  </a:lnTo>
                  <a:lnTo>
                    <a:pt x="541847" y="405895"/>
                  </a:lnTo>
                  <a:lnTo>
                    <a:pt x="485156" y="398459"/>
                  </a:lnTo>
                  <a:lnTo>
                    <a:pt x="430960" y="390508"/>
                  </a:lnTo>
                  <a:lnTo>
                    <a:pt x="379380" y="382063"/>
                  </a:lnTo>
                  <a:lnTo>
                    <a:pt x="330539" y="373145"/>
                  </a:lnTo>
                  <a:lnTo>
                    <a:pt x="284557" y="363776"/>
                  </a:lnTo>
                  <a:lnTo>
                    <a:pt x="241555" y="353976"/>
                  </a:lnTo>
                  <a:lnTo>
                    <a:pt x="201656" y="343766"/>
                  </a:lnTo>
                  <a:lnTo>
                    <a:pt x="164980" y="333168"/>
                  </a:lnTo>
                  <a:lnTo>
                    <a:pt x="101786" y="310890"/>
                  </a:lnTo>
                  <a:lnTo>
                    <a:pt x="52943" y="287310"/>
                  </a:lnTo>
                  <a:lnTo>
                    <a:pt x="19424" y="262598"/>
                  </a:lnTo>
                  <a:lnTo>
                    <a:pt x="0" y="22377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81650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22CA73-BB65-D2BF-4CF0-A3DDB5DDD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B8ECDB-80D1-57F0-B7AE-07805AFFD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B0317B-F865-937E-2E16-5745A5E8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00EBE1-E715-E37E-5BF1-3F0D4E6BB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CE32BD-675C-53FD-D8F8-B70570C06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146045-2DE5-E45C-640D-77F16379D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 fontScale="90000"/>
          </a:bodyPr>
          <a:lstStyle/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Enseigner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la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mémorisation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faits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numériques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:</a:t>
            </a:r>
          </a:p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l’apprentissage</a:t>
            </a:r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tables de multiplication au CE1</a:t>
            </a:r>
            <a:endParaRPr lang="fr-FR" sz="400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grpSp>
        <p:nvGrpSpPr>
          <p:cNvPr id="26" name="object 18">
            <a:extLst>
              <a:ext uri="{FF2B5EF4-FFF2-40B4-BE49-F238E27FC236}">
                <a16:creationId xmlns:a16="http://schemas.microsoft.com/office/drawing/2014/main" id="{31E9FC15-CAE2-F14A-1AB8-CF613FB4FCC4}"/>
              </a:ext>
            </a:extLst>
          </p:cNvPr>
          <p:cNvGrpSpPr/>
          <p:nvPr/>
        </p:nvGrpSpPr>
        <p:grpSpPr>
          <a:xfrm>
            <a:off x="9597040" y="1462331"/>
            <a:ext cx="2590800" cy="1166509"/>
            <a:chOff x="9510776" y="671576"/>
            <a:chExt cx="2590800" cy="1166509"/>
          </a:xfrm>
        </p:grpSpPr>
        <p:pic>
          <p:nvPicPr>
            <p:cNvPr id="24" name="object 19">
              <a:extLst>
                <a:ext uri="{FF2B5EF4-FFF2-40B4-BE49-F238E27FC236}">
                  <a16:creationId xmlns:a16="http://schemas.microsoft.com/office/drawing/2014/main" id="{F7B8CF5A-4B16-AF68-2D85-919004C44CF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0250" y="804196"/>
              <a:ext cx="2453355" cy="1033889"/>
            </a:xfrm>
            <a:prstGeom prst="rect">
              <a:avLst/>
            </a:prstGeom>
          </p:spPr>
        </p:pic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35EAB979-0C46-BFDF-83F7-5DDFA025B7C2}"/>
                </a:ext>
              </a:extLst>
            </p:cNvPr>
            <p:cNvSpPr/>
            <p:nvPr/>
          </p:nvSpPr>
          <p:spPr>
            <a:xfrm>
              <a:off x="9510776" y="671576"/>
              <a:ext cx="2590800" cy="447675"/>
            </a:xfrm>
            <a:custGeom>
              <a:avLst/>
              <a:gdLst/>
              <a:ahLst/>
              <a:cxnLst/>
              <a:rect l="l" t="t" r="r" b="b"/>
              <a:pathLst>
                <a:path w="2590800" h="447675">
                  <a:moveTo>
                    <a:pt x="0" y="223774"/>
                  </a:moveTo>
                  <a:lnTo>
                    <a:pt x="19424" y="184954"/>
                  </a:lnTo>
                  <a:lnTo>
                    <a:pt x="52943" y="160248"/>
                  </a:lnTo>
                  <a:lnTo>
                    <a:pt x="101786" y="136677"/>
                  </a:lnTo>
                  <a:lnTo>
                    <a:pt x="164980" y="114410"/>
                  </a:lnTo>
                  <a:lnTo>
                    <a:pt x="201656" y="103818"/>
                  </a:lnTo>
                  <a:lnTo>
                    <a:pt x="241555" y="93615"/>
                  </a:lnTo>
                  <a:lnTo>
                    <a:pt x="284557" y="83821"/>
                  </a:lnTo>
                  <a:lnTo>
                    <a:pt x="330539" y="74458"/>
                  </a:lnTo>
                  <a:lnTo>
                    <a:pt x="379380" y="65547"/>
                  </a:lnTo>
                  <a:lnTo>
                    <a:pt x="430960" y="57109"/>
                  </a:lnTo>
                  <a:lnTo>
                    <a:pt x="485156" y="49165"/>
                  </a:lnTo>
                  <a:lnTo>
                    <a:pt x="541847" y="41736"/>
                  </a:lnTo>
                  <a:lnTo>
                    <a:pt x="600912" y="34842"/>
                  </a:lnTo>
                  <a:lnTo>
                    <a:pt x="662229" y="28506"/>
                  </a:lnTo>
                  <a:lnTo>
                    <a:pt x="725677" y="22747"/>
                  </a:lnTo>
                  <a:lnTo>
                    <a:pt x="791134" y="17587"/>
                  </a:lnTo>
                  <a:lnTo>
                    <a:pt x="858479" y="13047"/>
                  </a:lnTo>
                  <a:lnTo>
                    <a:pt x="927591" y="9148"/>
                  </a:lnTo>
                  <a:lnTo>
                    <a:pt x="998348" y="5910"/>
                  </a:lnTo>
                  <a:lnTo>
                    <a:pt x="1070629" y="3356"/>
                  </a:lnTo>
                  <a:lnTo>
                    <a:pt x="1144312" y="1505"/>
                  </a:lnTo>
                  <a:lnTo>
                    <a:pt x="1219276" y="379"/>
                  </a:lnTo>
                  <a:lnTo>
                    <a:pt x="1295400" y="0"/>
                  </a:lnTo>
                  <a:lnTo>
                    <a:pt x="1371510" y="379"/>
                  </a:lnTo>
                  <a:lnTo>
                    <a:pt x="1446463" y="1505"/>
                  </a:lnTo>
                  <a:lnTo>
                    <a:pt x="1520137" y="3356"/>
                  </a:lnTo>
                  <a:lnTo>
                    <a:pt x="1592411" y="5910"/>
                  </a:lnTo>
                  <a:lnTo>
                    <a:pt x="1663162" y="9148"/>
                  </a:lnTo>
                  <a:lnTo>
                    <a:pt x="1732269" y="13047"/>
                  </a:lnTo>
                  <a:lnTo>
                    <a:pt x="1799611" y="17587"/>
                  </a:lnTo>
                  <a:lnTo>
                    <a:pt x="1865067" y="22747"/>
                  </a:lnTo>
                  <a:lnTo>
                    <a:pt x="1928514" y="28506"/>
                  </a:lnTo>
                  <a:lnTo>
                    <a:pt x="1989831" y="34842"/>
                  </a:lnTo>
                  <a:lnTo>
                    <a:pt x="2048897" y="41736"/>
                  </a:lnTo>
                  <a:lnTo>
                    <a:pt x="2105590" y="49165"/>
                  </a:lnTo>
                  <a:lnTo>
                    <a:pt x="2159788" y="57109"/>
                  </a:lnTo>
                  <a:lnTo>
                    <a:pt x="2211371" y="65547"/>
                  </a:lnTo>
                  <a:lnTo>
                    <a:pt x="2260216" y="74458"/>
                  </a:lnTo>
                  <a:lnTo>
                    <a:pt x="2306202" y="83821"/>
                  </a:lnTo>
                  <a:lnTo>
                    <a:pt x="2349208" y="93615"/>
                  </a:lnTo>
                  <a:lnTo>
                    <a:pt x="2389112" y="103818"/>
                  </a:lnTo>
                  <a:lnTo>
                    <a:pt x="2425792" y="114410"/>
                  </a:lnTo>
                  <a:lnTo>
                    <a:pt x="2488995" y="136677"/>
                  </a:lnTo>
                  <a:lnTo>
                    <a:pt x="2537846" y="160248"/>
                  </a:lnTo>
                  <a:lnTo>
                    <a:pt x="2571372" y="184954"/>
                  </a:lnTo>
                  <a:lnTo>
                    <a:pt x="2590800" y="223774"/>
                  </a:lnTo>
                  <a:lnTo>
                    <a:pt x="2588600" y="236921"/>
                  </a:lnTo>
                  <a:lnTo>
                    <a:pt x="2556585" y="275085"/>
                  </a:lnTo>
                  <a:lnTo>
                    <a:pt x="2515275" y="299252"/>
                  </a:lnTo>
                  <a:lnTo>
                    <a:pt x="2459127" y="322202"/>
                  </a:lnTo>
                  <a:lnTo>
                    <a:pt x="2389112" y="343766"/>
                  </a:lnTo>
                  <a:lnTo>
                    <a:pt x="2349208" y="353976"/>
                  </a:lnTo>
                  <a:lnTo>
                    <a:pt x="2306202" y="363776"/>
                  </a:lnTo>
                  <a:lnTo>
                    <a:pt x="2260216" y="373145"/>
                  </a:lnTo>
                  <a:lnTo>
                    <a:pt x="2211371" y="382063"/>
                  </a:lnTo>
                  <a:lnTo>
                    <a:pt x="2159788" y="390508"/>
                  </a:lnTo>
                  <a:lnTo>
                    <a:pt x="2105590" y="398459"/>
                  </a:lnTo>
                  <a:lnTo>
                    <a:pt x="2048897" y="405895"/>
                  </a:lnTo>
                  <a:lnTo>
                    <a:pt x="1989831" y="412795"/>
                  </a:lnTo>
                  <a:lnTo>
                    <a:pt x="1928514" y="419137"/>
                  </a:lnTo>
                  <a:lnTo>
                    <a:pt x="1865067" y="424902"/>
                  </a:lnTo>
                  <a:lnTo>
                    <a:pt x="1799611" y="430067"/>
                  </a:lnTo>
                  <a:lnTo>
                    <a:pt x="1732269" y="434612"/>
                  </a:lnTo>
                  <a:lnTo>
                    <a:pt x="1663162" y="438516"/>
                  </a:lnTo>
                  <a:lnTo>
                    <a:pt x="1592411" y="441757"/>
                  </a:lnTo>
                  <a:lnTo>
                    <a:pt x="1520137" y="444314"/>
                  </a:lnTo>
                  <a:lnTo>
                    <a:pt x="1446463" y="446167"/>
                  </a:lnTo>
                  <a:lnTo>
                    <a:pt x="1371510" y="447294"/>
                  </a:lnTo>
                  <a:lnTo>
                    <a:pt x="1295400" y="447675"/>
                  </a:lnTo>
                  <a:lnTo>
                    <a:pt x="1219276" y="447294"/>
                  </a:lnTo>
                  <a:lnTo>
                    <a:pt x="1144312" y="446167"/>
                  </a:lnTo>
                  <a:lnTo>
                    <a:pt x="1070629" y="444314"/>
                  </a:lnTo>
                  <a:lnTo>
                    <a:pt x="998348" y="441757"/>
                  </a:lnTo>
                  <a:lnTo>
                    <a:pt x="927591" y="438516"/>
                  </a:lnTo>
                  <a:lnTo>
                    <a:pt x="858479" y="434612"/>
                  </a:lnTo>
                  <a:lnTo>
                    <a:pt x="791134" y="430067"/>
                  </a:lnTo>
                  <a:lnTo>
                    <a:pt x="725677" y="424902"/>
                  </a:lnTo>
                  <a:lnTo>
                    <a:pt x="662229" y="419137"/>
                  </a:lnTo>
                  <a:lnTo>
                    <a:pt x="600912" y="412795"/>
                  </a:lnTo>
                  <a:lnTo>
                    <a:pt x="541847" y="405895"/>
                  </a:lnTo>
                  <a:lnTo>
                    <a:pt x="485156" y="398459"/>
                  </a:lnTo>
                  <a:lnTo>
                    <a:pt x="430960" y="390508"/>
                  </a:lnTo>
                  <a:lnTo>
                    <a:pt x="379380" y="382063"/>
                  </a:lnTo>
                  <a:lnTo>
                    <a:pt x="330539" y="373145"/>
                  </a:lnTo>
                  <a:lnTo>
                    <a:pt x="284557" y="363776"/>
                  </a:lnTo>
                  <a:lnTo>
                    <a:pt x="241555" y="353976"/>
                  </a:lnTo>
                  <a:lnTo>
                    <a:pt x="201656" y="343766"/>
                  </a:lnTo>
                  <a:lnTo>
                    <a:pt x="164980" y="333168"/>
                  </a:lnTo>
                  <a:lnTo>
                    <a:pt x="101786" y="310890"/>
                  </a:lnTo>
                  <a:lnTo>
                    <a:pt x="52943" y="287310"/>
                  </a:lnTo>
                  <a:lnTo>
                    <a:pt x="19424" y="262598"/>
                  </a:lnTo>
                  <a:lnTo>
                    <a:pt x="0" y="22377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2">
            <a:extLst>
              <a:ext uri="{FF2B5EF4-FFF2-40B4-BE49-F238E27FC236}">
                <a16:creationId xmlns:a16="http://schemas.microsoft.com/office/drawing/2014/main" id="{B56094EF-CE75-5CE7-3ADD-9B4035A6682D}"/>
              </a:ext>
            </a:extLst>
          </p:cNvPr>
          <p:cNvSpPr txBox="1"/>
          <p:nvPr/>
        </p:nvSpPr>
        <p:spPr>
          <a:xfrm>
            <a:off x="519243" y="2077946"/>
            <a:ext cx="8933863" cy="1101584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/>
          <a:p>
            <a:pPr marL="12700"/>
            <a:r>
              <a:rPr lang="fr-FR" sz="2400" b="1">
                <a:latin typeface="Calibri"/>
                <a:cs typeface="Calibri"/>
              </a:rPr>
              <a:t>Construire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-50">
                <a:latin typeface="Calibri"/>
                <a:cs typeface="Calibri"/>
              </a:rPr>
              <a:t> </a:t>
            </a:r>
            <a:r>
              <a:rPr sz="2400" b="1" spc="-10" err="1">
                <a:latin typeface="Calibri"/>
                <a:cs typeface="Calibri"/>
              </a:rPr>
              <a:t>résultats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tables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 err="1">
                <a:latin typeface="Calibri"/>
                <a:cs typeface="Calibri"/>
              </a:rPr>
              <a:t>amener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 err="1">
                <a:latin typeface="Calibri"/>
                <a:cs typeface="Calibri"/>
              </a:rPr>
              <a:t>élèves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observer,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explorer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liens</a:t>
            </a:r>
            <a:endParaRPr lang="fr-FR" sz="2400" dirty="0">
              <a:latin typeface="Calibri"/>
              <a:ea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280"/>
              </a:spcBef>
            </a:pPr>
            <a:r>
              <a:rPr sz="2000" dirty="0" err="1">
                <a:latin typeface="Calibri"/>
                <a:cs typeface="Calibri"/>
              </a:rPr>
              <a:t>Exemple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similaire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manière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 number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stick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»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ou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bâton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calcul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»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8" name="object 3">
            <a:extLst>
              <a:ext uri="{FF2B5EF4-FFF2-40B4-BE49-F238E27FC236}">
                <a16:creationId xmlns:a16="http://schemas.microsoft.com/office/drawing/2014/main" id="{CDCDF0FB-DB2C-8027-E165-ECE55063BCCF}"/>
              </a:ext>
            </a:extLst>
          </p:cNvPr>
          <p:cNvGrpSpPr/>
          <p:nvPr/>
        </p:nvGrpSpPr>
        <p:grpSpPr>
          <a:xfrm>
            <a:off x="2040916" y="5156443"/>
            <a:ext cx="8137525" cy="391160"/>
            <a:chOff x="2026539" y="4538217"/>
            <a:chExt cx="8137525" cy="391160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25506B3D-CAF5-84B9-AD16-7BDE2C65A439}"/>
                </a:ext>
              </a:extLst>
            </p:cNvPr>
            <p:cNvSpPr/>
            <p:nvPr/>
          </p:nvSpPr>
          <p:spPr>
            <a:xfrm>
              <a:off x="2032635" y="4544313"/>
              <a:ext cx="8125459" cy="365760"/>
            </a:xfrm>
            <a:custGeom>
              <a:avLst/>
              <a:gdLst/>
              <a:ahLst/>
              <a:cxnLst/>
              <a:rect l="l" t="t" r="r" b="b"/>
              <a:pathLst>
                <a:path w="8125459" h="365760">
                  <a:moveTo>
                    <a:pt x="812520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812520" y="365760"/>
                  </a:lnTo>
                  <a:lnTo>
                    <a:pt x="812520" y="0"/>
                  </a:lnTo>
                  <a:close/>
                </a:path>
                <a:path w="8125459" h="365760">
                  <a:moveTo>
                    <a:pt x="1625066" y="0"/>
                  </a:moveTo>
                  <a:lnTo>
                    <a:pt x="812546" y="0"/>
                  </a:lnTo>
                  <a:lnTo>
                    <a:pt x="812546" y="365760"/>
                  </a:lnTo>
                  <a:lnTo>
                    <a:pt x="1625066" y="365760"/>
                  </a:lnTo>
                  <a:lnTo>
                    <a:pt x="1625066" y="0"/>
                  </a:lnTo>
                  <a:close/>
                </a:path>
                <a:path w="8125459" h="365760">
                  <a:moveTo>
                    <a:pt x="2437612" y="0"/>
                  </a:moveTo>
                  <a:lnTo>
                    <a:pt x="1625092" y="0"/>
                  </a:lnTo>
                  <a:lnTo>
                    <a:pt x="1625092" y="365760"/>
                  </a:lnTo>
                  <a:lnTo>
                    <a:pt x="2437612" y="365760"/>
                  </a:lnTo>
                  <a:lnTo>
                    <a:pt x="2437612" y="0"/>
                  </a:lnTo>
                  <a:close/>
                </a:path>
                <a:path w="8125459" h="365760">
                  <a:moveTo>
                    <a:pt x="3250158" y="0"/>
                  </a:moveTo>
                  <a:lnTo>
                    <a:pt x="2437638" y="0"/>
                  </a:lnTo>
                  <a:lnTo>
                    <a:pt x="2437638" y="365760"/>
                  </a:lnTo>
                  <a:lnTo>
                    <a:pt x="3250158" y="365760"/>
                  </a:lnTo>
                  <a:lnTo>
                    <a:pt x="3250158" y="0"/>
                  </a:lnTo>
                  <a:close/>
                </a:path>
                <a:path w="8125459" h="365760">
                  <a:moveTo>
                    <a:pt x="4875123" y="0"/>
                  </a:moveTo>
                  <a:lnTo>
                    <a:pt x="4062704" y="0"/>
                  </a:lnTo>
                  <a:lnTo>
                    <a:pt x="3250184" y="0"/>
                  </a:lnTo>
                  <a:lnTo>
                    <a:pt x="3250184" y="365760"/>
                  </a:lnTo>
                  <a:lnTo>
                    <a:pt x="4062603" y="365760"/>
                  </a:lnTo>
                  <a:lnTo>
                    <a:pt x="4875123" y="365760"/>
                  </a:lnTo>
                  <a:lnTo>
                    <a:pt x="4875123" y="0"/>
                  </a:lnTo>
                  <a:close/>
                </a:path>
                <a:path w="8125459" h="365760">
                  <a:moveTo>
                    <a:pt x="5687657" y="0"/>
                  </a:moveTo>
                  <a:lnTo>
                    <a:pt x="4875149" y="0"/>
                  </a:lnTo>
                  <a:lnTo>
                    <a:pt x="4875149" y="365760"/>
                  </a:lnTo>
                  <a:lnTo>
                    <a:pt x="5687657" y="365760"/>
                  </a:lnTo>
                  <a:lnTo>
                    <a:pt x="5687657" y="0"/>
                  </a:lnTo>
                  <a:close/>
                </a:path>
                <a:path w="8125459" h="365760">
                  <a:moveTo>
                    <a:pt x="6500203" y="0"/>
                  </a:moveTo>
                  <a:lnTo>
                    <a:pt x="5687695" y="0"/>
                  </a:lnTo>
                  <a:lnTo>
                    <a:pt x="5687695" y="365760"/>
                  </a:lnTo>
                  <a:lnTo>
                    <a:pt x="6500203" y="365760"/>
                  </a:lnTo>
                  <a:lnTo>
                    <a:pt x="6500203" y="0"/>
                  </a:lnTo>
                  <a:close/>
                </a:path>
                <a:path w="8125459" h="365760">
                  <a:moveTo>
                    <a:pt x="7312761" y="0"/>
                  </a:moveTo>
                  <a:lnTo>
                    <a:pt x="6500241" y="0"/>
                  </a:lnTo>
                  <a:lnTo>
                    <a:pt x="6500241" y="365760"/>
                  </a:lnTo>
                  <a:lnTo>
                    <a:pt x="7312761" y="365760"/>
                  </a:lnTo>
                  <a:lnTo>
                    <a:pt x="7312761" y="0"/>
                  </a:lnTo>
                  <a:close/>
                </a:path>
                <a:path w="8125459" h="365760">
                  <a:moveTo>
                    <a:pt x="8125307" y="0"/>
                  </a:moveTo>
                  <a:lnTo>
                    <a:pt x="7312787" y="0"/>
                  </a:lnTo>
                  <a:lnTo>
                    <a:pt x="7312787" y="365760"/>
                  </a:lnTo>
                  <a:lnTo>
                    <a:pt x="8125307" y="365760"/>
                  </a:lnTo>
                  <a:lnTo>
                    <a:pt x="812530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">
              <a:extLst>
                <a:ext uri="{FF2B5EF4-FFF2-40B4-BE49-F238E27FC236}">
                  <a16:creationId xmlns:a16="http://schemas.microsoft.com/office/drawing/2014/main" id="{A7BFC6E9-3196-1EBF-B8D5-4A72BCFCED23}"/>
                </a:ext>
              </a:extLst>
            </p:cNvPr>
            <p:cNvSpPr/>
            <p:nvPr/>
          </p:nvSpPr>
          <p:spPr>
            <a:xfrm>
              <a:off x="2026539" y="4538217"/>
              <a:ext cx="8137525" cy="391160"/>
            </a:xfrm>
            <a:custGeom>
              <a:avLst/>
              <a:gdLst/>
              <a:ahLst/>
              <a:cxnLst/>
              <a:rect l="l" t="t" r="r" b="b"/>
              <a:pathLst>
                <a:path w="8137525" h="391160">
                  <a:moveTo>
                    <a:pt x="818642" y="0"/>
                  </a:moveTo>
                  <a:lnTo>
                    <a:pt x="818642" y="390905"/>
                  </a:lnTo>
                </a:path>
                <a:path w="8137525" h="391160">
                  <a:moveTo>
                    <a:pt x="1631188" y="0"/>
                  </a:moveTo>
                  <a:lnTo>
                    <a:pt x="1631188" y="390905"/>
                  </a:lnTo>
                </a:path>
                <a:path w="8137525" h="391160">
                  <a:moveTo>
                    <a:pt x="2443734" y="0"/>
                  </a:moveTo>
                  <a:lnTo>
                    <a:pt x="2443734" y="390905"/>
                  </a:lnTo>
                </a:path>
                <a:path w="8137525" h="391160">
                  <a:moveTo>
                    <a:pt x="3256280" y="0"/>
                  </a:moveTo>
                  <a:lnTo>
                    <a:pt x="3256280" y="390905"/>
                  </a:lnTo>
                </a:path>
                <a:path w="8137525" h="391160">
                  <a:moveTo>
                    <a:pt x="4068699" y="0"/>
                  </a:moveTo>
                  <a:lnTo>
                    <a:pt x="4068699" y="390905"/>
                  </a:lnTo>
                </a:path>
                <a:path w="8137525" h="391160">
                  <a:moveTo>
                    <a:pt x="4881245" y="0"/>
                  </a:moveTo>
                  <a:lnTo>
                    <a:pt x="4881245" y="390905"/>
                  </a:lnTo>
                </a:path>
                <a:path w="8137525" h="391160">
                  <a:moveTo>
                    <a:pt x="5693791" y="0"/>
                  </a:moveTo>
                  <a:lnTo>
                    <a:pt x="5693791" y="390905"/>
                  </a:lnTo>
                </a:path>
                <a:path w="8137525" h="391160">
                  <a:moveTo>
                    <a:pt x="6506336" y="0"/>
                  </a:moveTo>
                  <a:lnTo>
                    <a:pt x="6506336" y="390905"/>
                  </a:lnTo>
                </a:path>
                <a:path w="8137525" h="391160">
                  <a:moveTo>
                    <a:pt x="7318883" y="0"/>
                  </a:moveTo>
                  <a:lnTo>
                    <a:pt x="7318883" y="390905"/>
                  </a:lnTo>
                </a:path>
                <a:path w="8137525" h="391160">
                  <a:moveTo>
                    <a:pt x="6096" y="0"/>
                  </a:moveTo>
                  <a:lnTo>
                    <a:pt x="6096" y="390905"/>
                  </a:lnTo>
                </a:path>
                <a:path w="8137525" h="391160">
                  <a:moveTo>
                    <a:pt x="8131302" y="0"/>
                  </a:moveTo>
                  <a:lnTo>
                    <a:pt x="8131302" y="390905"/>
                  </a:lnTo>
                </a:path>
                <a:path w="8137525" h="391160">
                  <a:moveTo>
                    <a:pt x="0" y="6095"/>
                  </a:moveTo>
                  <a:lnTo>
                    <a:pt x="8137398" y="6095"/>
                  </a:lnTo>
                </a:path>
              </a:pathLst>
            </a:custGeom>
            <a:ln w="12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3D21E8D9-7EBE-8EB2-B155-B7AB661E1C5B}"/>
                </a:ext>
              </a:extLst>
            </p:cNvPr>
            <p:cNvSpPr/>
            <p:nvPr/>
          </p:nvSpPr>
          <p:spPr>
            <a:xfrm>
              <a:off x="2026539" y="4910073"/>
              <a:ext cx="8137525" cy="0"/>
            </a:xfrm>
            <a:custGeom>
              <a:avLst/>
              <a:gdLst/>
              <a:ahLst/>
              <a:cxnLst/>
              <a:rect l="l" t="t" r="r" b="b"/>
              <a:pathLst>
                <a:path w="8137525">
                  <a:moveTo>
                    <a:pt x="0" y="0"/>
                  </a:moveTo>
                  <a:lnTo>
                    <a:pt x="8137398" y="0"/>
                  </a:lnTo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7">
            <a:extLst>
              <a:ext uri="{FF2B5EF4-FFF2-40B4-BE49-F238E27FC236}">
                <a16:creationId xmlns:a16="http://schemas.microsoft.com/office/drawing/2014/main" id="{B939918B-F0DA-5B10-4BF7-CAEBAF320EAE}"/>
              </a:ext>
            </a:extLst>
          </p:cNvPr>
          <p:cNvSpPr txBox="1"/>
          <p:nvPr/>
        </p:nvSpPr>
        <p:spPr>
          <a:xfrm>
            <a:off x="4980457" y="3670289"/>
            <a:ext cx="244030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dirty="0">
                <a:solidFill>
                  <a:srgbClr val="FF0000"/>
                </a:solidFill>
                <a:latin typeface="Arial MT"/>
                <a:cs typeface="Arial MT"/>
              </a:rPr>
              <a:t>multiplié</a:t>
            </a:r>
            <a:r>
              <a:rPr sz="2750" spc="1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FF0000"/>
                </a:solidFill>
                <a:latin typeface="Arial MT"/>
                <a:cs typeface="Arial MT"/>
              </a:rPr>
              <a:t>par</a:t>
            </a:r>
            <a:r>
              <a:rPr sz="2750" spc="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750" spc="-25" dirty="0">
                <a:solidFill>
                  <a:srgbClr val="FF0000"/>
                </a:solidFill>
                <a:latin typeface="Arial MT"/>
                <a:cs typeface="Arial MT"/>
              </a:rPr>
              <a:t>10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DF6AF0B0-A198-94C3-EC0F-84515B8493E8}"/>
              </a:ext>
            </a:extLst>
          </p:cNvPr>
          <p:cNvSpPr txBox="1"/>
          <p:nvPr/>
        </p:nvSpPr>
        <p:spPr>
          <a:xfrm>
            <a:off x="1891437" y="4663493"/>
            <a:ext cx="40259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25" dirty="0">
                <a:latin typeface="Arial MT"/>
                <a:cs typeface="Arial MT"/>
              </a:rPr>
              <a:t>x0</a:t>
            </a:r>
            <a:endParaRPr sz="2750">
              <a:latin typeface="Arial MT"/>
              <a:cs typeface="Arial MT"/>
            </a:endParaRPr>
          </a:p>
        </p:txBody>
      </p:sp>
      <p:pic>
        <p:nvPicPr>
          <p:cNvPr id="34" name="object 9" descr="Une image contenant Caractère coloré, Graphique, art&#10;&#10;Le contenu généré par l’IA peut être incorrect.">
            <a:extLst>
              <a:ext uri="{FF2B5EF4-FFF2-40B4-BE49-F238E27FC236}">
                <a16:creationId xmlns:a16="http://schemas.microsoft.com/office/drawing/2014/main" id="{66014DF0-1520-6432-280F-6E911958B6A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84628" y="4102724"/>
            <a:ext cx="7290562" cy="822451"/>
          </a:xfrm>
          <a:prstGeom prst="rect">
            <a:avLst/>
          </a:prstGeom>
        </p:spPr>
      </p:pic>
      <p:sp>
        <p:nvSpPr>
          <p:cNvPr id="36" name="object 10">
            <a:extLst>
              <a:ext uri="{FF2B5EF4-FFF2-40B4-BE49-F238E27FC236}">
                <a16:creationId xmlns:a16="http://schemas.microsoft.com/office/drawing/2014/main" id="{E91AD65D-CDD0-2C0F-8BC7-DF895F021E7B}"/>
              </a:ext>
            </a:extLst>
          </p:cNvPr>
          <p:cNvSpPr txBox="1"/>
          <p:nvPr/>
        </p:nvSpPr>
        <p:spPr>
          <a:xfrm>
            <a:off x="2675281" y="4687560"/>
            <a:ext cx="40830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25" dirty="0">
                <a:solidFill>
                  <a:srgbClr val="FF0000"/>
                </a:solidFill>
                <a:latin typeface="Arial MT"/>
                <a:cs typeface="Arial MT"/>
              </a:rPr>
              <a:t>x1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38" name="object 11">
            <a:extLst>
              <a:ext uri="{FF2B5EF4-FFF2-40B4-BE49-F238E27FC236}">
                <a16:creationId xmlns:a16="http://schemas.microsoft.com/office/drawing/2014/main" id="{F5380341-5404-2FED-00D1-D86A7291A743}"/>
              </a:ext>
            </a:extLst>
          </p:cNvPr>
          <p:cNvSpPr txBox="1"/>
          <p:nvPr/>
        </p:nvSpPr>
        <p:spPr>
          <a:xfrm>
            <a:off x="5930036" y="4729787"/>
            <a:ext cx="40767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25" dirty="0">
                <a:solidFill>
                  <a:srgbClr val="FF0000"/>
                </a:solidFill>
                <a:latin typeface="Arial MT"/>
                <a:cs typeface="Arial MT"/>
              </a:rPr>
              <a:t>x5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AB79CE3-6383-C676-57A8-26059CCA4129}"/>
              </a:ext>
            </a:extLst>
          </p:cNvPr>
          <p:cNvSpPr txBox="1"/>
          <p:nvPr/>
        </p:nvSpPr>
        <p:spPr>
          <a:xfrm>
            <a:off x="9818142" y="4742487"/>
            <a:ext cx="59372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25" dirty="0">
                <a:solidFill>
                  <a:srgbClr val="FF0000"/>
                </a:solidFill>
                <a:latin typeface="Arial MT"/>
                <a:cs typeface="Arial MT"/>
              </a:rPr>
              <a:t>x10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42" name="object 13">
            <a:extLst>
              <a:ext uri="{FF2B5EF4-FFF2-40B4-BE49-F238E27FC236}">
                <a16:creationId xmlns:a16="http://schemas.microsoft.com/office/drawing/2014/main" id="{684B6A80-5483-2C82-56CD-7B07A961C7A8}"/>
              </a:ext>
            </a:extLst>
          </p:cNvPr>
          <p:cNvSpPr txBox="1"/>
          <p:nvPr/>
        </p:nvSpPr>
        <p:spPr>
          <a:xfrm>
            <a:off x="2781706" y="5548111"/>
            <a:ext cx="22225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FR" sz="2750" spc="-50" dirty="0">
                <a:solidFill>
                  <a:srgbClr val="FF0000"/>
                </a:solidFill>
                <a:latin typeface="Arial MT"/>
                <a:cs typeface="Arial MT"/>
              </a:rPr>
              <a:t>7</a:t>
            </a:r>
            <a:endParaRPr sz="2750" dirty="0">
              <a:latin typeface="Arial MT"/>
              <a:cs typeface="Arial MT"/>
            </a:endParaRPr>
          </a:p>
        </p:txBody>
      </p:sp>
      <p:sp>
        <p:nvSpPr>
          <p:cNvPr id="44" name="object 14">
            <a:extLst>
              <a:ext uri="{FF2B5EF4-FFF2-40B4-BE49-F238E27FC236}">
                <a16:creationId xmlns:a16="http://schemas.microsoft.com/office/drawing/2014/main" id="{1FE82DE0-DD49-EB2C-7107-BF153BF3125E}"/>
              </a:ext>
            </a:extLst>
          </p:cNvPr>
          <p:cNvSpPr txBox="1"/>
          <p:nvPr/>
        </p:nvSpPr>
        <p:spPr>
          <a:xfrm>
            <a:off x="1816887" y="5531474"/>
            <a:ext cx="435609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25" dirty="0">
                <a:latin typeface="Arial MT"/>
                <a:cs typeface="Arial MT"/>
              </a:rPr>
              <a:t>=0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46" name="object 15">
            <a:extLst>
              <a:ext uri="{FF2B5EF4-FFF2-40B4-BE49-F238E27FC236}">
                <a16:creationId xmlns:a16="http://schemas.microsoft.com/office/drawing/2014/main" id="{6FD6FD44-8A81-49FA-0AEA-D89D2DAA66FB}"/>
              </a:ext>
            </a:extLst>
          </p:cNvPr>
          <p:cNvSpPr txBox="1"/>
          <p:nvPr/>
        </p:nvSpPr>
        <p:spPr>
          <a:xfrm>
            <a:off x="5930672" y="5571860"/>
            <a:ext cx="42545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FR" sz="2750" spc="-25" dirty="0">
                <a:solidFill>
                  <a:srgbClr val="FF0000"/>
                </a:solidFill>
                <a:latin typeface="Arial MT"/>
                <a:cs typeface="Arial MT"/>
              </a:rPr>
              <a:t>35</a:t>
            </a:r>
            <a:endParaRPr sz="2750" dirty="0">
              <a:latin typeface="Arial MT"/>
              <a:cs typeface="Arial MT"/>
            </a:endParaRPr>
          </a:p>
        </p:txBody>
      </p:sp>
      <p:sp>
        <p:nvSpPr>
          <p:cNvPr id="48" name="object 16">
            <a:extLst>
              <a:ext uri="{FF2B5EF4-FFF2-40B4-BE49-F238E27FC236}">
                <a16:creationId xmlns:a16="http://schemas.microsoft.com/office/drawing/2014/main" id="{1A72E107-3B9F-6525-4151-18D55473A0EC}"/>
              </a:ext>
            </a:extLst>
          </p:cNvPr>
          <p:cNvSpPr txBox="1"/>
          <p:nvPr/>
        </p:nvSpPr>
        <p:spPr>
          <a:xfrm>
            <a:off x="9917836" y="5571860"/>
            <a:ext cx="42545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FR" sz="2750" spc="-25" dirty="0">
                <a:solidFill>
                  <a:srgbClr val="FF0000"/>
                </a:solidFill>
                <a:latin typeface="Arial MT"/>
                <a:cs typeface="Arial MT"/>
              </a:rPr>
              <a:t>7</a:t>
            </a:r>
            <a:r>
              <a:rPr sz="2750" spc="-25" dirty="0">
                <a:solidFill>
                  <a:srgbClr val="FF0000"/>
                </a:solidFill>
                <a:latin typeface="Arial MT"/>
                <a:cs typeface="Arial MT"/>
              </a:rPr>
              <a:t>0</a:t>
            </a:r>
            <a:endParaRPr sz="2750" dirty="0">
              <a:latin typeface="Arial MT"/>
              <a:cs typeface="Arial MT"/>
            </a:endParaRPr>
          </a:p>
        </p:txBody>
      </p:sp>
      <p:sp>
        <p:nvSpPr>
          <p:cNvPr id="50" name="object 17">
            <a:extLst>
              <a:ext uri="{FF2B5EF4-FFF2-40B4-BE49-F238E27FC236}">
                <a16:creationId xmlns:a16="http://schemas.microsoft.com/office/drawing/2014/main" id="{7BFC0D72-8ECB-AD2D-EDD9-FCC0C07D37E7}"/>
              </a:ext>
            </a:extLst>
          </p:cNvPr>
          <p:cNvSpPr txBox="1"/>
          <p:nvPr/>
        </p:nvSpPr>
        <p:spPr>
          <a:xfrm>
            <a:off x="813842" y="3547862"/>
            <a:ext cx="218313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dirty="0">
                <a:latin typeface="Arial"/>
                <a:cs typeface="Arial"/>
              </a:rPr>
              <a:t>La</a:t>
            </a:r>
            <a:r>
              <a:rPr sz="2750" b="1" spc="30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table</a:t>
            </a:r>
            <a:r>
              <a:rPr sz="2750" b="1" spc="125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de</a:t>
            </a:r>
            <a:r>
              <a:rPr sz="2750" b="1" spc="120" dirty="0">
                <a:latin typeface="Arial"/>
                <a:cs typeface="Arial"/>
              </a:rPr>
              <a:t> </a:t>
            </a:r>
            <a:r>
              <a:rPr lang="fr-FR" sz="2750" b="1" spc="-50" dirty="0">
                <a:latin typeface="Arial"/>
                <a:cs typeface="Arial"/>
              </a:rPr>
              <a:t>7</a:t>
            </a:r>
            <a:endParaRPr sz="2750" dirty="0">
              <a:latin typeface="Arial"/>
              <a:cs typeface="Arial"/>
            </a:endParaRPr>
          </a:p>
        </p:txBody>
      </p:sp>
      <p:sp>
        <p:nvSpPr>
          <p:cNvPr id="52" name="object 18">
            <a:extLst>
              <a:ext uri="{FF2B5EF4-FFF2-40B4-BE49-F238E27FC236}">
                <a16:creationId xmlns:a16="http://schemas.microsoft.com/office/drawing/2014/main" id="{D5258BCF-B5F2-3A68-D60B-D5915AC0BA97}"/>
              </a:ext>
            </a:extLst>
          </p:cNvPr>
          <p:cNvSpPr txBox="1"/>
          <p:nvPr/>
        </p:nvSpPr>
        <p:spPr>
          <a:xfrm>
            <a:off x="7374027" y="4523095"/>
            <a:ext cx="134747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dirty="0">
                <a:solidFill>
                  <a:srgbClr val="FF0000"/>
                </a:solidFill>
                <a:latin typeface="Arial MT"/>
                <a:cs typeface="Arial MT"/>
              </a:rPr>
              <a:t>la</a:t>
            </a:r>
            <a:r>
              <a:rPr sz="275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Arial MT"/>
                <a:cs typeface="Arial MT"/>
              </a:rPr>
              <a:t>moitié</a:t>
            </a:r>
            <a:endParaRPr sz="275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8807942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DA83BD-2695-1928-6167-90E2756E0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65EB50-4419-8E76-6F0E-B12092E23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FE662B-EF0A-278B-B4E4-008199368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394E32-4F7B-373D-B7F2-37AEE1470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D6AFEB-D481-C950-CEE8-B50A80AE2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207E61-FCC6-88A0-EDBB-0ACE3C3F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 fontScale="90000"/>
          </a:bodyPr>
          <a:lstStyle/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Enseigner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la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mémorisation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faits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numériques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:</a:t>
            </a:r>
          </a:p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l’apprentissage</a:t>
            </a:r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tables de multiplication au CE1</a:t>
            </a:r>
            <a:endParaRPr lang="fr-FR" sz="400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grpSp>
        <p:nvGrpSpPr>
          <p:cNvPr id="26" name="object 18">
            <a:extLst>
              <a:ext uri="{FF2B5EF4-FFF2-40B4-BE49-F238E27FC236}">
                <a16:creationId xmlns:a16="http://schemas.microsoft.com/office/drawing/2014/main" id="{82D80DD6-277C-5CED-756E-06599DFD3D00}"/>
              </a:ext>
            </a:extLst>
          </p:cNvPr>
          <p:cNvGrpSpPr/>
          <p:nvPr/>
        </p:nvGrpSpPr>
        <p:grpSpPr>
          <a:xfrm>
            <a:off x="9597040" y="1462331"/>
            <a:ext cx="2590800" cy="1166509"/>
            <a:chOff x="9510776" y="671576"/>
            <a:chExt cx="2590800" cy="1166509"/>
          </a:xfrm>
        </p:grpSpPr>
        <p:pic>
          <p:nvPicPr>
            <p:cNvPr id="24" name="object 19">
              <a:extLst>
                <a:ext uri="{FF2B5EF4-FFF2-40B4-BE49-F238E27FC236}">
                  <a16:creationId xmlns:a16="http://schemas.microsoft.com/office/drawing/2014/main" id="{628E6B5E-FEB2-2B54-1956-3ED9E24ED80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0250" y="804196"/>
              <a:ext cx="2453355" cy="1033889"/>
            </a:xfrm>
            <a:prstGeom prst="rect">
              <a:avLst/>
            </a:prstGeom>
          </p:spPr>
        </p:pic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9DC9FCBC-A74A-F04F-F301-180D04F9A57D}"/>
                </a:ext>
              </a:extLst>
            </p:cNvPr>
            <p:cNvSpPr/>
            <p:nvPr/>
          </p:nvSpPr>
          <p:spPr>
            <a:xfrm>
              <a:off x="9510776" y="671576"/>
              <a:ext cx="2590800" cy="447675"/>
            </a:xfrm>
            <a:custGeom>
              <a:avLst/>
              <a:gdLst/>
              <a:ahLst/>
              <a:cxnLst/>
              <a:rect l="l" t="t" r="r" b="b"/>
              <a:pathLst>
                <a:path w="2590800" h="447675">
                  <a:moveTo>
                    <a:pt x="0" y="223774"/>
                  </a:moveTo>
                  <a:lnTo>
                    <a:pt x="19424" y="184954"/>
                  </a:lnTo>
                  <a:lnTo>
                    <a:pt x="52943" y="160248"/>
                  </a:lnTo>
                  <a:lnTo>
                    <a:pt x="101786" y="136677"/>
                  </a:lnTo>
                  <a:lnTo>
                    <a:pt x="164980" y="114410"/>
                  </a:lnTo>
                  <a:lnTo>
                    <a:pt x="201656" y="103818"/>
                  </a:lnTo>
                  <a:lnTo>
                    <a:pt x="241555" y="93615"/>
                  </a:lnTo>
                  <a:lnTo>
                    <a:pt x="284557" y="83821"/>
                  </a:lnTo>
                  <a:lnTo>
                    <a:pt x="330539" y="74458"/>
                  </a:lnTo>
                  <a:lnTo>
                    <a:pt x="379380" y="65547"/>
                  </a:lnTo>
                  <a:lnTo>
                    <a:pt x="430960" y="57109"/>
                  </a:lnTo>
                  <a:lnTo>
                    <a:pt x="485156" y="49165"/>
                  </a:lnTo>
                  <a:lnTo>
                    <a:pt x="541847" y="41736"/>
                  </a:lnTo>
                  <a:lnTo>
                    <a:pt x="600912" y="34842"/>
                  </a:lnTo>
                  <a:lnTo>
                    <a:pt x="662229" y="28506"/>
                  </a:lnTo>
                  <a:lnTo>
                    <a:pt x="725677" y="22747"/>
                  </a:lnTo>
                  <a:lnTo>
                    <a:pt x="791134" y="17587"/>
                  </a:lnTo>
                  <a:lnTo>
                    <a:pt x="858479" y="13047"/>
                  </a:lnTo>
                  <a:lnTo>
                    <a:pt x="927591" y="9148"/>
                  </a:lnTo>
                  <a:lnTo>
                    <a:pt x="998348" y="5910"/>
                  </a:lnTo>
                  <a:lnTo>
                    <a:pt x="1070629" y="3356"/>
                  </a:lnTo>
                  <a:lnTo>
                    <a:pt x="1144312" y="1505"/>
                  </a:lnTo>
                  <a:lnTo>
                    <a:pt x="1219276" y="379"/>
                  </a:lnTo>
                  <a:lnTo>
                    <a:pt x="1295400" y="0"/>
                  </a:lnTo>
                  <a:lnTo>
                    <a:pt x="1371510" y="379"/>
                  </a:lnTo>
                  <a:lnTo>
                    <a:pt x="1446463" y="1505"/>
                  </a:lnTo>
                  <a:lnTo>
                    <a:pt x="1520137" y="3356"/>
                  </a:lnTo>
                  <a:lnTo>
                    <a:pt x="1592411" y="5910"/>
                  </a:lnTo>
                  <a:lnTo>
                    <a:pt x="1663162" y="9148"/>
                  </a:lnTo>
                  <a:lnTo>
                    <a:pt x="1732269" y="13047"/>
                  </a:lnTo>
                  <a:lnTo>
                    <a:pt x="1799611" y="17587"/>
                  </a:lnTo>
                  <a:lnTo>
                    <a:pt x="1865067" y="22747"/>
                  </a:lnTo>
                  <a:lnTo>
                    <a:pt x="1928514" y="28506"/>
                  </a:lnTo>
                  <a:lnTo>
                    <a:pt x="1989831" y="34842"/>
                  </a:lnTo>
                  <a:lnTo>
                    <a:pt x="2048897" y="41736"/>
                  </a:lnTo>
                  <a:lnTo>
                    <a:pt x="2105590" y="49165"/>
                  </a:lnTo>
                  <a:lnTo>
                    <a:pt x="2159788" y="57109"/>
                  </a:lnTo>
                  <a:lnTo>
                    <a:pt x="2211371" y="65547"/>
                  </a:lnTo>
                  <a:lnTo>
                    <a:pt x="2260216" y="74458"/>
                  </a:lnTo>
                  <a:lnTo>
                    <a:pt x="2306202" y="83821"/>
                  </a:lnTo>
                  <a:lnTo>
                    <a:pt x="2349208" y="93615"/>
                  </a:lnTo>
                  <a:lnTo>
                    <a:pt x="2389112" y="103818"/>
                  </a:lnTo>
                  <a:lnTo>
                    <a:pt x="2425792" y="114410"/>
                  </a:lnTo>
                  <a:lnTo>
                    <a:pt x="2488995" y="136677"/>
                  </a:lnTo>
                  <a:lnTo>
                    <a:pt x="2537846" y="160248"/>
                  </a:lnTo>
                  <a:lnTo>
                    <a:pt x="2571372" y="184954"/>
                  </a:lnTo>
                  <a:lnTo>
                    <a:pt x="2590800" y="223774"/>
                  </a:lnTo>
                  <a:lnTo>
                    <a:pt x="2588600" y="236921"/>
                  </a:lnTo>
                  <a:lnTo>
                    <a:pt x="2556585" y="275085"/>
                  </a:lnTo>
                  <a:lnTo>
                    <a:pt x="2515275" y="299252"/>
                  </a:lnTo>
                  <a:lnTo>
                    <a:pt x="2459127" y="322202"/>
                  </a:lnTo>
                  <a:lnTo>
                    <a:pt x="2389112" y="343766"/>
                  </a:lnTo>
                  <a:lnTo>
                    <a:pt x="2349208" y="353976"/>
                  </a:lnTo>
                  <a:lnTo>
                    <a:pt x="2306202" y="363776"/>
                  </a:lnTo>
                  <a:lnTo>
                    <a:pt x="2260216" y="373145"/>
                  </a:lnTo>
                  <a:lnTo>
                    <a:pt x="2211371" y="382063"/>
                  </a:lnTo>
                  <a:lnTo>
                    <a:pt x="2159788" y="390508"/>
                  </a:lnTo>
                  <a:lnTo>
                    <a:pt x="2105590" y="398459"/>
                  </a:lnTo>
                  <a:lnTo>
                    <a:pt x="2048897" y="405895"/>
                  </a:lnTo>
                  <a:lnTo>
                    <a:pt x="1989831" y="412795"/>
                  </a:lnTo>
                  <a:lnTo>
                    <a:pt x="1928514" y="419137"/>
                  </a:lnTo>
                  <a:lnTo>
                    <a:pt x="1865067" y="424902"/>
                  </a:lnTo>
                  <a:lnTo>
                    <a:pt x="1799611" y="430067"/>
                  </a:lnTo>
                  <a:lnTo>
                    <a:pt x="1732269" y="434612"/>
                  </a:lnTo>
                  <a:lnTo>
                    <a:pt x="1663162" y="438516"/>
                  </a:lnTo>
                  <a:lnTo>
                    <a:pt x="1592411" y="441757"/>
                  </a:lnTo>
                  <a:lnTo>
                    <a:pt x="1520137" y="444314"/>
                  </a:lnTo>
                  <a:lnTo>
                    <a:pt x="1446463" y="446167"/>
                  </a:lnTo>
                  <a:lnTo>
                    <a:pt x="1371510" y="447294"/>
                  </a:lnTo>
                  <a:lnTo>
                    <a:pt x="1295400" y="447675"/>
                  </a:lnTo>
                  <a:lnTo>
                    <a:pt x="1219276" y="447294"/>
                  </a:lnTo>
                  <a:lnTo>
                    <a:pt x="1144312" y="446167"/>
                  </a:lnTo>
                  <a:lnTo>
                    <a:pt x="1070629" y="444314"/>
                  </a:lnTo>
                  <a:lnTo>
                    <a:pt x="998348" y="441757"/>
                  </a:lnTo>
                  <a:lnTo>
                    <a:pt x="927591" y="438516"/>
                  </a:lnTo>
                  <a:lnTo>
                    <a:pt x="858479" y="434612"/>
                  </a:lnTo>
                  <a:lnTo>
                    <a:pt x="791134" y="430067"/>
                  </a:lnTo>
                  <a:lnTo>
                    <a:pt x="725677" y="424902"/>
                  </a:lnTo>
                  <a:lnTo>
                    <a:pt x="662229" y="419137"/>
                  </a:lnTo>
                  <a:lnTo>
                    <a:pt x="600912" y="412795"/>
                  </a:lnTo>
                  <a:lnTo>
                    <a:pt x="541847" y="405895"/>
                  </a:lnTo>
                  <a:lnTo>
                    <a:pt x="485156" y="398459"/>
                  </a:lnTo>
                  <a:lnTo>
                    <a:pt x="430960" y="390508"/>
                  </a:lnTo>
                  <a:lnTo>
                    <a:pt x="379380" y="382063"/>
                  </a:lnTo>
                  <a:lnTo>
                    <a:pt x="330539" y="373145"/>
                  </a:lnTo>
                  <a:lnTo>
                    <a:pt x="284557" y="363776"/>
                  </a:lnTo>
                  <a:lnTo>
                    <a:pt x="241555" y="353976"/>
                  </a:lnTo>
                  <a:lnTo>
                    <a:pt x="201656" y="343766"/>
                  </a:lnTo>
                  <a:lnTo>
                    <a:pt x="164980" y="333168"/>
                  </a:lnTo>
                  <a:lnTo>
                    <a:pt x="101786" y="310890"/>
                  </a:lnTo>
                  <a:lnTo>
                    <a:pt x="52943" y="287310"/>
                  </a:lnTo>
                  <a:lnTo>
                    <a:pt x="19424" y="262598"/>
                  </a:lnTo>
                  <a:lnTo>
                    <a:pt x="0" y="22377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2" descr="Une image contenant texte, lign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9B87C2C-4E32-BA1D-DB85-0A3F7CA26A1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5249" y="1956427"/>
            <a:ext cx="5745457" cy="1324899"/>
          </a:xfrm>
          <a:prstGeom prst="rect">
            <a:avLst/>
          </a:prstGeom>
        </p:spPr>
      </p:pic>
      <p:grpSp>
        <p:nvGrpSpPr>
          <p:cNvPr id="13" name="object 3">
            <a:extLst>
              <a:ext uri="{FF2B5EF4-FFF2-40B4-BE49-F238E27FC236}">
                <a16:creationId xmlns:a16="http://schemas.microsoft.com/office/drawing/2014/main" id="{86FD42A6-F4BA-258D-D2B2-81FD5DD66039}"/>
              </a:ext>
            </a:extLst>
          </p:cNvPr>
          <p:cNvGrpSpPr/>
          <p:nvPr/>
        </p:nvGrpSpPr>
        <p:grpSpPr>
          <a:xfrm>
            <a:off x="2027301" y="4835652"/>
            <a:ext cx="8137525" cy="391160"/>
            <a:chOff x="2027301" y="4835652"/>
            <a:chExt cx="8137525" cy="391160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BF23E68D-67AC-CCD6-25AD-426A38A44653}"/>
                </a:ext>
              </a:extLst>
            </p:cNvPr>
            <p:cNvSpPr/>
            <p:nvPr/>
          </p:nvSpPr>
          <p:spPr>
            <a:xfrm>
              <a:off x="2033397" y="4841875"/>
              <a:ext cx="8125459" cy="366395"/>
            </a:xfrm>
            <a:custGeom>
              <a:avLst/>
              <a:gdLst/>
              <a:ahLst/>
              <a:cxnLst/>
              <a:rect l="l" t="t" r="r" b="b"/>
              <a:pathLst>
                <a:path w="8125459" h="366395">
                  <a:moveTo>
                    <a:pt x="812520" y="0"/>
                  </a:moveTo>
                  <a:lnTo>
                    <a:pt x="0" y="0"/>
                  </a:lnTo>
                  <a:lnTo>
                    <a:pt x="0" y="365772"/>
                  </a:lnTo>
                  <a:lnTo>
                    <a:pt x="812520" y="365772"/>
                  </a:lnTo>
                  <a:lnTo>
                    <a:pt x="812520" y="0"/>
                  </a:lnTo>
                  <a:close/>
                </a:path>
                <a:path w="8125459" h="366395">
                  <a:moveTo>
                    <a:pt x="1625066" y="0"/>
                  </a:moveTo>
                  <a:lnTo>
                    <a:pt x="812546" y="0"/>
                  </a:lnTo>
                  <a:lnTo>
                    <a:pt x="812546" y="365772"/>
                  </a:lnTo>
                  <a:lnTo>
                    <a:pt x="1625066" y="365772"/>
                  </a:lnTo>
                  <a:lnTo>
                    <a:pt x="1625066" y="0"/>
                  </a:lnTo>
                  <a:close/>
                </a:path>
                <a:path w="8125459" h="366395">
                  <a:moveTo>
                    <a:pt x="3250031" y="0"/>
                  </a:moveTo>
                  <a:lnTo>
                    <a:pt x="2437612" y="0"/>
                  </a:lnTo>
                  <a:lnTo>
                    <a:pt x="1625092" y="0"/>
                  </a:lnTo>
                  <a:lnTo>
                    <a:pt x="1625092" y="365772"/>
                  </a:lnTo>
                  <a:lnTo>
                    <a:pt x="2437511" y="365772"/>
                  </a:lnTo>
                  <a:lnTo>
                    <a:pt x="3250031" y="365772"/>
                  </a:lnTo>
                  <a:lnTo>
                    <a:pt x="3250031" y="0"/>
                  </a:lnTo>
                  <a:close/>
                </a:path>
                <a:path w="8125459" h="366395">
                  <a:moveTo>
                    <a:pt x="4062577" y="0"/>
                  </a:moveTo>
                  <a:lnTo>
                    <a:pt x="3250057" y="0"/>
                  </a:lnTo>
                  <a:lnTo>
                    <a:pt x="3250057" y="365772"/>
                  </a:lnTo>
                  <a:lnTo>
                    <a:pt x="4062577" y="365772"/>
                  </a:lnTo>
                  <a:lnTo>
                    <a:pt x="4062577" y="0"/>
                  </a:lnTo>
                  <a:close/>
                </a:path>
                <a:path w="8125459" h="366395">
                  <a:moveTo>
                    <a:pt x="4875123" y="0"/>
                  </a:moveTo>
                  <a:lnTo>
                    <a:pt x="4062603" y="0"/>
                  </a:lnTo>
                  <a:lnTo>
                    <a:pt x="4062603" y="365772"/>
                  </a:lnTo>
                  <a:lnTo>
                    <a:pt x="4875123" y="365772"/>
                  </a:lnTo>
                  <a:lnTo>
                    <a:pt x="4875123" y="0"/>
                  </a:lnTo>
                  <a:close/>
                </a:path>
                <a:path w="8125459" h="366395">
                  <a:moveTo>
                    <a:pt x="5687669" y="0"/>
                  </a:moveTo>
                  <a:lnTo>
                    <a:pt x="4875149" y="0"/>
                  </a:lnTo>
                  <a:lnTo>
                    <a:pt x="4875149" y="365772"/>
                  </a:lnTo>
                  <a:lnTo>
                    <a:pt x="5687669" y="365772"/>
                  </a:lnTo>
                  <a:lnTo>
                    <a:pt x="5687669" y="0"/>
                  </a:lnTo>
                  <a:close/>
                </a:path>
                <a:path w="8125459" h="366395">
                  <a:moveTo>
                    <a:pt x="7312622" y="0"/>
                  </a:moveTo>
                  <a:lnTo>
                    <a:pt x="6500215" y="0"/>
                  </a:lnTo>
                  <a:lnTo>
                    <a:pt x="5687695" y="0"/>
                  </a:lnTo>
                  <a:lnTo>
                    <a:pt x="5687695" y="365772"/>
                  </a:lnTo>
                  <a:lnTo>
                    <a:pt x="6500114" y="365772"/>
                  </a:lnTo>
                  <a:lnTo>
                    <a:pt x="7312622" y="365772"/>
                  </a:lnTo>
                  <a:lnTo>
                    <a:pt x="7312622" y="0"/>
                  </a:lnTo>
                  <a:close/>
                </a:path>
                <a:path w="8125459" h="366395">
                  <a:moveTo>
                    <a:pt x="8125168" y="0"/>
                  </a:moveTo>
                  <a:lnTo>
                    <a:pt x="7312660" y="0"/>
                  </a:lnTo>
                  <a:lnTo>
                    <a:pt x="7312660" y="365772"/>
                  </a:lnTo>
                  <a:lnTo>
                    <a:pt x="8125168" y="365772"/>
                  </a:lnTo>
                  <a:lnTo>
                    <a:pt x="812516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AE2E116-B342-B305-1FDA-69F7EB20F3E4}"/>
                </a:ext>
              </a:extLst>
            </p:cNvPr>
            <p:cNvSpPr/>
            <p:nvPr/>
          </p:nvSpPr>
          <p:spPr>
            <a:xfrm>
              <a:off x="2027301" y="4835652"/>
              <a:ext cx="8137525" cy="391160"/>
            </a:xfrm>
            <a:custGeom>
              <a:avLst/>
              <a:gdLst/>
              <a:ahLst/>
              <a:cxnLst/>
              <a:rect l="l" t="t" r="r" b="b"/>
              <a:pathLst>
                <a:path w="8137525" h="391160">
                  <a:moveTo>
                    <a:pt x="818642" y="0"/>
                  </a:moveTo>
                  <a:lnTo>
                    <a:pt x="818642" y="391033"/>
                  </a:lnTo>
                </a:path>
                <a:path w="8137525" h="391160">
                  <a:moveTo>
                    <a:pt x="1631188" y="0"/>
                  </a:moveTo>
                  <a:lnTo>
                    <a:pt x="1631188" y="391033"/>
                  </a:lnTo>
                </a:path>
                <a:path w="8137525" h="391160">
                  <a:moveTo>
                    <a:pt x="2443607" y="0"/>
                  </a:moveTo>
                  <a:lnTo>
                    <a:pt x="2443607" y="391033"/>
                  </a:lnTo>
                </a:path>
                <a:path w="8137525" h="391160">
                  <a:moveTo>
                    <a:pt x="3256153" y="0"/>
                  </a:moveTo>
                  <a:lnTo>
                    <a:pt x="3256153" y="391033"/>
                  </a:lnTo>
                </a:path>
                <a:path w="8137525" h="391160">
                  <a:moveTo>
                    <a:pt x="4068699" y="0"/>
                  </a:moveTo>
                  <a:lnTo>
                    <a:pt x="4068699" y="391033"/>
                  </a:lnTo>
                </a:path>
                <a:path w="8137525" h="391160">
                  <a:moveTo>
                    <a:pt x="4881245" y="0"/>
                  </a:moveTo>
                  <a:lnTo>
                    <a:pt x="4881245" y="391033"/>
                  </a:lnTo>
                </a:path>
                <a:path w="8137525" h="391160">
                  <a:moveTo>
                    <a:pt x="5693791" y="0"/>
                  </a:moveTo>
                  <a:lnTo>
                    <a:pt x="5693791" y="391033"/>
                  </a:lnTo>
                </a:path>
                <a:path w="8137525" h="391160">
                  <a:moveTo>
                    <a:pt x="6506209" y="0"/>
                  </a:moveTo>
                  <a:lnTo>
                    <a:pt x="6506209" y="391033"/>
                  </a:lnTo>
                </a:path>
                <a:path w="8137525" h="391160">
                  <a:moveTo>
                    <a:pt x="7318756" y="0"/>
                  </a:moveTo>
                  <a:lnTo>
                    <a:pt x="7318756" y="391033"/>
                  </a:lnTo>
                </a:path>
                <a:path w="8137525" h="391160">
                  <a:moveTo>
                    <a:pt x="6096" y="0"/>
                  </a:moveTo>
                  <a:lnTo>
                    <a:pt x="6096" y="391033"/>
                  </a:lnTo>
                </a:path>
                <a:path w="8137525" h="391160">
                  <a:moveTo>
                    <a:pt x="8131302" y="0"/>
                  </a:moveTo>
                  <a:lnTo>
                    <a:pt x="8131302" y="391033"/>
                  </a:lnTo>
                </a:path>
                <a:path w="8137525" h="391160">
                  <a:moveTo>
                    <a:pt x="0" y="6223"/>
                  </a:moveTo>
                  <a:lnTo>
                    <a:pt x="8137398" y="6223"/>
                  </a:lnTo>
                </a:path>
              </a:pathLst>
            </a:custGeom>
            <a:ln w="12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2F813B4F-04DB-4D60-32FB-2F83ABD797B9}"/>
                </a:ext>
              </a:extLst>
            </p:cNvPr>
            <p:cNvSpPr/>
            <p:nvPr/>
          </p:nvSpPr>
          <p:spPr>
            <a:xfrm>
              <a:off x="2027301" y="5207635"/>
              <a:ext cx="8137525" cy="0"/>
            </a:xfrm>
            <a:custGeom>
              <a:avLst/>
              <a:gdLst/>
              <a:ahLst/>
              <a:cxnLst/>
              <a:rect l="l" t="t" r="r" b="b"/>
              <a:pathLst>
                <a:path w="8137525">
                  <a:moveTo>
                    <a:pt x="0" y="0"/>
                  </a:moveTo>
                  <a:lnTo>
                    <a:pt x="8137398" y="0"/>
                  </a:lnTo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7">
            <a:extLst>
              <a:ext uri="{FF2B5EF4-FFF2-40B4-BE49-F238E27FC236}">
                <a16:creationId xmlns:a16="http://schemas.microsoft.com/office/drawing/2014/main" id="{639B6E7D-30E2-D905-A4D2-1CC34DF3AA46}"/>
              </a:ext>
            </a:extLst>
          </p:cNvPr>
          <p:cNvSpPr txBox="1"/>
          <p:nvPr/>
        </p:nvSpPr>
        <p:spPr>
          <a:xfrm>
            <a:off x="5910579" y="4409440"/>
            <a:ext cx="40830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25" dirty="0">
                <a:solidFill>
                  <a:srgbClr val="FF0000"/>
                </a:solidFill>
                <a:latin typeface="Arial MT"/>
                <a:cs typeface="Arial MT"/>
              </a:rPr>
              <a:t>x5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676CD3B7-B409-564B-CEC6-0737C4EEEE03}"/>
              </a:ext>
            </a:extLst>
          </p:cNvPr>
          <p:cNvSpPr txBox="1"/>
          <p:nvPr/>
        </p:nvSpPr>
        <p:spPr>
          <a:xfrm>
            <a:off x="9783064" y="4352290"/>
            <a:ext cx="59372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25" dirty="0">
                <a:solidFill>
                  <a:srgbClr val="FF0000"/>
                </a:solidFill>
                <a:latin typeface="Arial MT"/>
                <a:cs typeface="Arial MT"/>
              </a:rPr>
              <a:t>x10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D8995869-F110-4D77-D6EC-84BF6972E5E0}"/>
              </a:ext>
            </a:extLst>
          </p:cNvPr>
          <p:cNvSpPr txBox="1"/>
          <p:nvPr/>
        </p:nvSpPr>
        <p:spPr>
          <a:xfrm>
            <a:off x="2732658" y="5228272"/>
            <a:ext cx="22161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50" dirty="0">
                <a:solidFill>
                  <a:srgbClr val="FF0000"/>
                </a:solidFill>
                <a:latin typeface="Arial MT"/>
                <a:cs typeface="Arial MT"/>
              </a:rPr>
              <a:t>7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F54FABD6-AD41-4118-B8CB-AFF2F73B646E}"/>
              </a:ext>
            </a:extLst>
          </p:cNvPr>
          <p:cNvSpPr txBox="1"/>
          <p:nvPr/>
        </p:nvSpPr>
        <p:spPr>
          <a:xfrm>
            <a:off x="1818258" y="5213350"/>
            <a:ext cx="435609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25" dirty="0">
                <a:latin typeface="Arial MT"/>
                <a:cs typeface="Arial MT"/>
              </a:rPr>
              <a:t>=0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33" name="object 11">
            <a:extLst>
              <a:ext uri="{FF2B5EF4-FFF2-40B4-BE49-F238E27FC236}">
                <a16:creationId xmlns:a16="http://schemas.microsoft.com/office/drawing/2014/main" id="{B0530380-AEAE-34EB-1A14-70DCB6B46AD1}"/>
              </a:ext>
            </a:extLst>
          </p:cNvPr>
          <p:cNvSpPr txBox="1"/>
          <p:nvPr/>
        </p:nvSpPr>
        <p:spPr>
          <a:xfrm>
            <a:off x="5911215" y="5182933"/>
            <a:ext cx="42545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25" dirty="0">
                <a:solidFill>
                  <a:srgbClr val="FF0000"/>
                </a:solidFill>
                <a:latin typeface="Arial MT"/>
                <a:cs typeface="Arial MT"/>
              </a:rPr>
              <a:t>35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37" name="object 12">
            <a:extLst>
              <a:ext uri="{FF2B5EF4-FFF2-40B4-BE49-F238E27FC236}">
                <a16:creationId xmlns:a16="http://schemas.microsoft.com/office/drawing/2014/main" id="{42756131-1057-E70B-B890-9050EBF23C3D}"/>
              </a:ext>
            </a:extLst>
          </p:cNvPr>
          <p:cNvSpPr txBox="1"/>
          <p:nvPr/>
        </p:nvSpPr>
        <p:spPr>
          <a:xfrm>
            <a:off x="9885680" y="5182933"/>
            <a:ext cx="42545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25" dirty="0">
                <a:solidFill>
                  <a:srgbClr val="FF0000"/>
                </a:solidFill>
                <a:latin typeface="Arial MT"/>
                <a:cs typeface="Arial MT"/>
              </a:rPr>
              <a:t>70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60C11713-386F-0976-1233-C0CF894D371F}"/>
              </a:ext>
            </a:extLst>
          </p:cNvPr>
          <p:cNvSpPr txBox="1"/>
          <p:nvPr/>
        </p:nvSpPr>
        <p:spPr>
          <a:xfrm>
            <a:off x="1878329" y="4383976"/>
            <a:ext cx="116395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68350" algn="l"/>
              </a:tabLst>
            </a:pPr>
            <a:r>
              <a:rPr sz="2750" spc="-25" dirty="0">
                <a:latin typeface="Arial MT"/>
                <a:cs typeface="Arial MT"/>
              </a:rPr>
              <a:t>x0</a:t>
            </a:r>
            <a:r>
              <a:rPr sz="2750" dirty="0">
                <a:latin typeface="Arial MT"/>
                <a:cs typeface="Arial MT"/>
              </a:rPr>
              <a:t>	</a:t>
            </a:r>
            <a:r>
              <a:rPr sz="2750" spc="-25" dirty="0">
                <a:solidFill>
                  <a:srgbClr val="FF0000"/>
                </a:solidFill>
                <a:latin typeface="Arial MT"/>
                <a:cs typeface="Arial MT"/>
              </a:rPr>
              <a:t>x1</a:t>
            </a:r>
            <a:endParaRPr sz="2750">
              <a:latin typeface="Arial MT"/>
              <a:cs typeface="Arial MT"/>
            </a:endParaRPr>
          </a:p>
        </p:txBody>
      </p:sp>
      <p:grpSp>
        <p:nvGrpSpPr>
          <p:cNvPr id="51" name="object 14">
            <a:extLst>
              <a:ext uri="{FF2B5EF4-FFF2-40B4-BE49-F238E27FC236}">
                <a16:creationId xmlns:a16="http://schemas.microsoft.com/office/drawing/2014/main" id="{975D6506-04AE-C626-F1F3-29B422F4850E}"/>
              </a:ext>
            </a:extLst>
          </p:cNvPr>
          <p:cNvGrpSpPr/>
          <p:nvPr/>
        </p:nvGrpSpPr>
        <p:grpSpPr>
          <a:xfrm>
            <a:off x="3043301" y="4224401"/>
            <a:ext cx="583184" cy="276225"/>
            <a:chOff x="3043301" y="4224401"/>
            <a:chExt cx="583184" cy="276225"/>
          </a:xfrm>
        </p:grpSpPr>
        <p:sp>
          <p:nvSpPr>
            <p:cNvPr id="45" name="object 15">
              <a:extLst>
                <a:ext uri="{FF2B5EF4-FFF2-40B4-BE49-F238E27FC236}">
                  <a16:creationId xmlns:a16="http://schemas.microsoft.com/office/drawing/2014/main" id="{55D4D756-A35F-534E-3C50-02C3241BA0C9}"/>
                </a:ext>
              </a:extLst>
            </p:cNvPr>
            <p:cNvSpPr/>
            <p:nvPr/>
          </p:nvSpPr>
          <p:spPr>
            <a:xfrm>
              <a:off x="3286760" y="4224401"/>
              <a:ext cx="339725" cy="276225"/>
            </a:xfrm>
            <a:custGeom>
              <a:avLst/>
              <a:gdLst/>
              <a:ahLst/>
              <a:cxnLst/>
              <a:rect l="l" t="t" r="r" b="b"/>
              <a:pathLst>
                <a:path w="339725" h="276225">
                  <a:moveTo>
                    <a:pt x="68961" y="0"/>
                  </a:moveTo>
                  <a:lnTo>
                    <a:pt x="0" y="0"/>
                  </a:lnTo>
                  <a:lnTo>
                    <a:pt x="46547" y="5069"/>
                  </a:lnTo>
                  <a:lnTo>
                    <a:pt x="90406" y="19715"/>
                  </a:lnTo>
                  <a:lnTo>
                    <a:pt x="130615" y="43097"/>
                  </a:lnTo>
                  <a:lnTo>
                    <a:pt x="166212" y="74372"/>
                  </a:lnTo>
                  <a:lnTo>
                    <a:pt x="196235" y="112698"/>
                  </a:lnTo>
                  <a:lnTo>
                    <a:pt x="219722" y="157234"/>
                  </a:lnTo>
                  <a:lnTo>
                    <a:pt x="235712" y="207137"/>
                  </a:lnTo>
                  <a:lnTo>
                    <a:pt x="201167" y="207137"/>
                  </a:lnTo>
                  <a:lnTo>
                    <a:pt x="278002" y="276225"/>
                  </a:lnTo>
                  <a:lnTo>
                    <a:pt x="339343" y="207137"/>
                  </a:lnTo>
                  <a:lnTo>
                    <a:pt x="304800" y="207137"/>
                  </a:lnTo>
                  <a:lnTo>
                    <a:pt x="288810" y="157234"/>
                  </a:lnTo>
                  <a:lnTo>
                    <a:pt x="265320" y="112698"/>
                  </a:lnTo>
                  <a:lnTo>
                    <a:pt x="235290" y="74372"/>
                  </a:lnTo>
                  <a:lnTo>
                    <a:pt x="199679" y="43097"/>
                  </a:lnTo>
                  <a:lnTo>
                    <a:pt x="159447" y="19715"/>
                  </a:lnTo>
                  <a:lnTo>
                    <a:pt x="115555" y="5069"/>
                  </a:lnTo>
                  <a:lnTo>
                    <a:pt x="6896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6">
              <a:extLst>
                <a:ext uri="{FF2B5EF4-FFF2-40B4-BE49-F238E27FC236}">
                  <a16:creationId xmlns:a16="http://schemas.microsoft.com/office/drawing/2014/main" id="{4E6C6122-56A5-9CBE-D507-52F7117D91CF}"/>
                </a:ext>
              </a:extLst>
            </p:cNvPr>
            <p:cNvSpPr/>
            <p:nvPr/>
          </p:nvSpPr>
          <p:spPr>
            <a:xfrm>
              <a:off x="3043301" y="4224401"/>
              <a:ext cx="278130" cy="276225"/>
            </a:xfrm>
            <a:custGeom>
              <a:avLst/>
              <a:gdLst/>
              <a:ahLst/>
              <a:cxnLst/>
              <a:rect l="l" t="t" r="r" b="b"/>
              <a:pathLst>
                <a:path w="278129" h="276225">
                  <a:moveTo>
                    <a:pt x="243459" y="0"/>
                  </a:moveTo>
                  <a:lnTo>
                    <a:pt x="199687" y="4447"/>
                  </a:lnTo>
                  <a:lnTo>
                    <a:pt x="158494" y="17269"/>
                  </a:lnTo>
                  <a:lnTo>
                    <a:pt x="120565" y="37690"/>
                  </a:lnTo>
                  <a:lnTo>
                    <a:pt x="86587" y="64932"/>
                  </a:lnTo>
                  <a:lnTo>
                    <a:pt x="57247" y="98215"/>
                  </a:lnTo>
                  <a:lnTo>
                    <a:pt x="33231" y="136764"/>
                  </a:lnTo>
                  <a:lnTo>
                    <a:pt x="15227" y="179801"/>
                  </a:lnTo>
                  <a:lnTo>
                    <a:pt x="3921" y="226547"/>
                  </a:lnTo>
                  <a:lnTo>
                    <a:pt x="0" y="276225"/>
                  </a:lnTo>
                  <a:lnTo>
                    <a:pt x="68961" y="276098"/>
                  </a:lnTo>
                  <a:lnTo>
                    <a:pt x="73020" y="225698"/>
                  </a:lnTo>
                  <a:lnTo>
                    <a:pt x="84746" y="178153"/>
                  </a:lnTo>
                  <a:lnTo>
                    <a:pt x="103458" y="134352"/>
                  </a:lnTo>
                  <a:lnTo>
                    <a:pt x="128476" y="95186"/>
                  </a:lnTo>
                  <a:lnTo>
                    <a:pt x="159119" y="61544"/>
                  </a:lnTo>
                  <a:lnTo>
                    <a:pt x="194708" y="34317"/>
                  </a:lnTo>
                  <a:lnTo>
                    <a:pt x="234563" y="14395"/>
                  </a:lnTo>
                  <a:lnTo>
                    <a:pt x="278002" y="2667"/>
                  </a:lnTo>
                  <a:lnTo>
                    <a:pt x="269408" y="1500"/>
                  </a:lnTo>
                  <a:lnTo>
                    <a:pt x="260778" y="666"/>
                  </a:lnTo>
                  <a:lnTo>
                    <a:pt x="252124" y="166"/>
                  </a:lnTo>
                  <a:lnTo>
                    <a:pt x="243459" y="0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7">
              <a:extLst>
                <a:ext uri="{FF2B5EF4-FFF2-40B4-BE49-F238E27FC236}">
                  <a16:creationId xmlns:a16="http://schemas.microsoft.com/office/drawing/2014/main" id="{830C1BFF-AAC8-FB98-06E2-13A0A3E5F60A}"/>
                </a:ext>
              </a:extLst>
            </p:cNvPr>
            <p:cNvSpPr/>
            <p:nvPr/>
          </p:nvSpPr>
          <p:spPr>
            <a:xfrm>
              <a:off x="3043301" y="4224401"/>
              <a:ext cx="582930" cy="276225"/>
            </a:xfrm>
            <a:custGeom>
              <a:avLst/>
              <a:gdLst/>
              <a:ahLst/>
              <a:cxnLst/>
              <a:rect l="l" t="t" r="r" b="b"/>
              <a:pathLst>
                <a:path w="582929" h="276225">
                  <a:moveTo>
                    <a:pt x="278002" y="2667"/>
                  </a:moveTo>
                  <a:lnTo>
                    <a:pt x="234563" y="14395"/>
                  </a:lnTo>
                  <a:lnTo>
                    <a:pt x="194708" y="34317"/>
                  </a:lnTo>
                  <a:lnTo>
                    <a:pt x="159119" y="61544"/>
                  </a:lnTo>
                  <a:lnTo>
                    <a:pt x="128476" y="95186"/>
                  </a:lnTo>
                  <a:lnTo>
                    <a:pt x="103458" y="134352"/>
                  </a:lnTo>
                  <a:lnTo>
                    <a:pt x="84746" y="178153"/>
                  </a:lnTo>
                  <a:lnTo>
                    <a:pt x="73020" y="225698"/>
                  </a:lnTo>
                  <a:lnTo>
                    <a:pt x="68961" y="276098"/>
                  </a:lnTo>
                  <a:lnTo>
                    <a:pt x="0" y="276225"/>
                  </a:lnTo>
                  <a:lnTo>
                    <a:pt x="3921" y="226547"/>
                  </a:lnTo>
                  <a:lnTo>
                    <a:pt x="15227" y="179801"/>
                  </a:lnTo>
                  <a:lnTo>
                    <a:pt x="33231" y="136764"/>
                  </a:lnTo>
                  <a:lnTo>
                    <a:pt x="57247" y="98215"/>
                  </a:lnTo>
                  <a:lnTo>
                    <a:pt x="86587" y="64932"/>
                  </a:lnTo>
                  <a:lnTo>
                    <a:pt x="120565" y="37690"/>
                  </a:lnTo>
                  <a:lnTo>
                    <a:pt x="158494" y="17269"/>
                  </a:lnTo>
                  <a:lnTo>
                    <a:pt x="199687" y="4447"/>
                  </a:lnTo>
                  <a:lnTo>
                    <a:pt x="243459" y="0"/>
                  </a:lnTo>
                  <a:lnTo>
                    <a:pt x="312420" y="0"/>
                  </a:lnTo>
                  <a:lnTo>
                    <a:pt x="359014" y="5069"/>
                  </a:lnTo>
                  <a:lnTo>
                    <a:pt x="402906" y="19715"/>
                  </a:lnTo>
                  <a:lnTo>
                    <a:pt x="443138" y="43097"/>
                  </a:lnTo>
                  <a:lnTo>
                    <a:pt x="478749" y="74372"/>
                  </a:lnTo>
                  <a:lnTo>
                    <a:pt x="508779" y="112698"/>
                  </a:lnTo>
                  <a:lnTo>
                    <a:pt x="532269" y="157234"/>
                  </a:lnTo>
                  <a:lnTo>
                    <a:pt x="548259" y="207137"/>
                  </a:lnTo>
                  <a:lnTo>
                    <a:pt x="582802" y="207137"/>
                  </a:lnTo>
                  <a:lnTo>
                    <a:pt x="521462" y="276225"/>
                  </a:lnTo>
                  <a:lnTo>
                    <a:pt x="444626" y="207137"/>
                  </a:lnTo>
                  <a:lnTo>
                    <a:pt x="479171" y="207137"/>
                  </a:lnTo>
                  <a:lnTo>
                    <a:pt x="463181" y="157234"/>
                  </a:lnTo>
                  <a:lnTo>
                    <a:pt x="439694" y="112698"/>
                  </a:lnTo>
                  <a:lnTo>
                    <a:pt x="409671" y="74372"/>
                  </a:lnTo>
                  <a:lnTo>
                    <a:pt x="374074" y="43097"/>
                  </a:lnTo>
                  <a:lnTo>
                    <a:pt x="333865" y="19715"/>
                  </a:lnTo>
                  <a:lnTo>
                    <a:pt x="290006" y="5069"/>
                  </a:lnTo>
                  <a:lnTo>
                    <a:pt x="243459" y="0"/>
                  </a:lnTo>
                </a:path>
              </a:pathLst>
            </a:custGeom>
            <a:ln w="12700">
              <a:solidFill>
                <a:srgbClr val="BB8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18">
            <a:extLst>
              <a:ext uri="{FF2B5EF4-FFF2-40B4-BE49-F238E27FC236}">
                <a16:creationId xmlns:a16="http://schemas.microsoft.com/office/drawing/2014/main" id="{D40607AC-D872-0542-3B4A-ADF935ABE52A}"/>
              </a:ext>
            </a:extLst>
          </p:cNvPr>
          <p:cNvSpPr txBox="1"/>
          <p:nvPr/>
        </p:nvSpPr>
        <p:spPr>
          <a:xfrm>
            <a:off x="3510279" y="4445063"/>
            <a:ext cx="40767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25" dirty="0">
                <a:solidFill>
                  <a:srgbClr val="FFC000"/>
                </a:solidFill>
                <a:latin typeface="Arial MT"/>
                <a:cs typeface="Arial MT"/>
              </a:rPr>
              <a:t>x2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56" name="object 19">
            <a:extLst>
              <a:ext uri="{FF2B5EF4-FFF2-40B4-BE49-F238E27FC236}">
                <a16:creationId xmlns:a16="http://schemas.microsoft.com/office/drawing/2014/main" id="{7421CDFA-9A8A-DB37-AA0E-BACE6C211DA8}"/>
              </a:ext>
            </a:extLst>
          </p:cNvPr>
          <p:cNvSpPr txBox="1"/>
          <p:nvPr/>
        </p:nvSpPr>
        <p:spPr>
          <a:xfrm>
            <a:off x="3435096" y="5251450"/>
            <a:ext cx="42545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25" dirty="0">
                <a:solidFill>
                  <a:srgbClr val="FFC000"/>
                </a:solidFill>
                <a:latin typeface="Arial MT"/>
                <a:cs typeface="Arial MT"/>
              </a:rPr>
              <a:t>14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58" name="object 20">
            <a:extLst>
              <a:ext uri="{FF2B5EF4-FFF2-40B4-BE49-F238E27FC236}">
                <a16:creationId xmlns:a16="http://schemas.microsoft.com/office/drawing/2014/main" id="{2B46C7AC-CADD-ACFF-CE39-9FD9A088D86B}"/>
              </a:ext>
            </a:extLst>
          </p:cNvPr>
          <p:cNvSpPr txBox="1"/>
          <p:nvPr/>
        </p:nvSpPr>
        <p:spPr>
          <a:xfrm>
            <a:off x="2491739" y="3891216"/>
            <a:ext cx="114109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FFC000"/>
                </a:solidFill>
                <a:latin typeface="Arial MT"/>
                <a:cs typeface="Arial MT"/>
              </a:rPr>
              <a:t>Le</a:t>
            </a:r>
            <a:r>
              <a:rPr sz="2000" spc="-20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C000"/>
                </a:solidFill>
                <a:latin typeface="Arial MT"/>
                <a:cs typeface="Arial MT"/>
              </a:rPr>
              <a:t>double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63" name="object 21">
            <a:extLst>
              <a:ext uri="{FF2B5EF4-FFF2-40B4-BE49-F238E27FC236}">
                <a16:creationId xmlns:a16="http://schemas.microsoft.com/office/drawing/2014/main" id="{8D3383CC-E15D-5998-B7EE-6D2E8CD59E76}"/>
              </a:ext>
            </a:extLst>
          </p:cNvPr>
          <p:cNvGrpSpPr/>
          <p:nvPr/>
        </p:nvGrpSpPr>
        <p:grpSpPr>
          <a:xfrm>
            <a:off x="3776726" y="4214748"/>
            <a:ext cx="1501775" cy="276860"/>
            <a:chOff x="3776726" y="4214748"/>
            <a:chExt cx="1501775" cy="276860"/>
          </a:xfrm>
        </p:grpSpPr>
        <p:sp>
          <p:nvSpPr>
            <p:cNvPr id="60" name="object 22">
              <a:extLst>
                <a:ext uri="{FF2B5EF4-FFF2-40B4-BE49-F238E27FC236}">
                  <a16:creationId xmlns:a16="http://schemas.microsoft.com/office/drawing/2014/main" id="{8BF5CD56-0F5C-036D-4EEE-5EBA58132AA2}"/>
                </a:ext>
              </a:extLst>
            </p:cNvPr>
            <p:cNvSpPr/>
            <p:nvPr/>
          </p:nvSpPr>
          <p:spPr>
            <a:xfrm>
              <a:off x="4486910" y="4214748"/>
              <a:ext cx="791210" cy="276860"/>
            </a:xfrm>
            <a:custGeom>
              <a:avLst/>
              <a:gdLst/>
              <a:ahLst/>
              <a:cxnLst/>
              <a:rect l="l" t="t" r="r" b="b"/>
              <a:pathLst>
                <a:path w="791210" h="276860">
                  <a:moveTo>
                    <a:pt x="68961" y="126"/>
                  </a:moveTo>
                  <a:lnTo>
                    <a:pt x="0" y="0"/>
                  </a:lnTo>
                  <a:lnTo>
                    <a:pt x="64175" y="1121"/>
                  </a:lnTo>
                  <a:lnTo>
                    <a:pt x="126970" y="4430"/>
                  </a:lnTo>
                  <a:lnTo>
                    <a:pt x="188100" y="9838"/>
                  </a:lnTo>
                  <a:lnTo>
                    <a:pt x="247277" y="17262"/>
                  </a:lnTo>
                  <a:lnTo>
                    <a:pt x="304216" y="26613"/>
                  </a:lnTo>
                  <a:lnTo>
                    <a:pt x="358631" y="37807"/>
                  </a:lnTo>
                  <a:lnTo>
                    <a:pt x="410236" y="50757"/>
                  </a:lnTo>
                  <a:lnTo>
                    <a:pt x="458744" y="65378"/>
                  </a:lnTo>
                  <a:lnTo>
                    <a:pt x="503870" y="81582"/>
                  </a:lnTo>
                  <a:lnTo>
                    <a:pt x="545328" y="99285"/>
                  </a:lnTo>
                  <a:lnTo>
                    <a:pt x="582831" y="118401"/>
                  </a:lnTo>
                  <a:lnTo>
                    <a:pt x="616094" y="138842"/>
                  </a:lnTo>
                  <a:lnTo>
                    <a:pt x="668753" y="183360"/>
                  </a:lnTo>
                  <a:lnTo>
                    <a:pt x="687577" y="207263"/>
                  </a:lnTo>
                  <a:lnTo>
                    <a:pt x="653034" y="207263"/>
                  </a:lnTo>
                  <a:lnTo>
                    <a:pt x="744727" y="276351"/>
                  </a:lnTo>
                  <a:lnTo>
                    <a:pt x="791210" y="207263"/>
                  </a:lnTo>
                  <a:lnTo>
                    <a:pt x="756665" y="207263"/>
                  </a:lnTo>
                  <a:lnTo>
                    <a:pt x="737839" y="183361"/>
                  </a:lnTo>
                  <a:lnTo>
                    <a:pt x="685169" y="138855"/>
                  </a:lnTo>
                  <a:lnTo>
                    <a:pt x="651897" y="118423"/>
                  </a:lnTo>
                  <a:lnTo>
                    <a:pt x="614383" y="99318"/>
                  </a:lnTo>
                  <a:lnTo>
                    <a:pt x="572914" y="81627"/>
                  </a:lnTo>
                  <a:lnTo>
                    <a:pt x="527775" y="65435"/>
                  </a:lnTo>
                  <a:lnTo>
                    <a:pt x="479254" y="50827"/>
                  </a:lnTo>
                  <a:lnTo>
                    <a:pt x="427637" y="37889"/>
                  </a:lnTo>
                  <a:lnTo>
                    <a:pt x="373210" y="26707"/>
                  </a:lnTo>
                  <a:lnTo>
                    <a:pt x="316260" y="17366"/>
                  </a:lnTo>
                  <a:lnTo>
                    <a:pt x="257074" y="9952"/>
                  </a:lnTo>
                  <a:lnTo>
                    <a:pt x="195937" y="4551"/>
                  </a:lnTo>
                  <a:lnTo>
                    <a:pt x="133137" y="1247"/>
                  </a:lnTo>
                  <a:lnTo>
                    <a:pt x="68961" y="12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3">
              <a:extLst>
                <a:ext uri="{FF2B5EF4-FFF2-40B4-BE49-F238E27FC236}">
                  <a16:creationId xmlns:a16="http://schemas.microsoft.com/office/drawing/2014/main" id="{82B53D27-2014-8899-C481-9721576D896C}"/>
                </a:ext>
              </a:extLst>
            </p:cNvPr>
            <p:cNvSpPr/>
            <p:nvPr/>
          </p:nvSpPr>
          <p:spPr>
            <a:xfrm>
              <a:off x="3776726" y="4214875"/>
              <a:ext cx="744855" cy="276225"/>
            </a:xfrm>
            <a:custGeom>
              <a:avLst/>
              <a:gdLst/>
              <a:ahLst/>
              <a:cxnLst/>
              <a:rect l="l" t="t" r="r" b="b"/>
              <a:pathLst>
                <a:path w="744854" h="276225">
                  <a:moveTo>
                    <a:pt x="710184" y="0"/>
                  </a:moveTo>
                  <a:lnTo>
                    <a:pt x="641776" y="1263"/>
                  </a:lnTo>
                  <a:lnTo>
                    <a:pt x="575210" y="4977"/>
                  </a:lnTo>
                  <a:lnTo>
                    <a:pt x="510785" y="11025"/>
                  </a:lnTo>
                  <a:lnTo>
                    <a:pt x="448796" y="19293"/>
                  </a:lnTo>
                  <a:lnTo>
                    <a:pt x="389542" y="29664"/>
                  </a:lnTo>
                  <a:lnTo>
                    <a:pt x="333319" y="42024"/>
                  </a:lnTo>
                  <a:lnTo>
                    <a:pt x="280426" y="56257"/>
                  </a:lnTo>
                  <a:lnTo>
                    <a:pt x="231159" y="72248"/>
                  </a:lnTo>
                  <a:lnTo>
                    <a:pt x="185815" y="89881"/>
                  </a:lnTo>
                  <a:lnTo>
                    <a:pt x="144693" y="109042"/>
                  </a:lnTo>
                  <a:lnTo>
                    <a:pt x="108089" y="129613"/>
                  </a:lnTo>
                  <a:lnTo>
                    <a:pt x="76300" y="151481"/>
                  </a:lnTo>
                  <a:lnTo>
                    <a:pt x="28360" y="198644"/>
                  </a:lnTo>
                  <a:lnTo>
                    <a:pt x="3250" y="249607"/>
                  </a:lnTo>
                  <a:lnTo>
                    <a:pt x="0" y="276225"/>
                  </a:lnTo>
                  <a:lnTo>
                    <a:pt x="68961" y="276225"/>
                  </a:lnTo>
                  <a:lnTo>
                    <a:pt x="72003" y="250493"/>
                  </a:lnTo>
                  <a:lnTo>
                    <a:pt x="80953" y="225409"/>
                  </a:lnTo>
                  <a:lnTo>
                    <a:pt x="115524" y="177618"/>
                  </a:lnTo>
                  <a:lnTo>
                    <a:pt x="170562" y="133714"/>
                  </a:lnTo>
                  <a:lnTo>
                    <a:pt x="205095" y="113489"/>
                  </a:lnTo>
                  <a:lnTo>
                    <a:pt x="243953" y="94559"/>
                  </a:lnTo>
                  <a:lnTo>
                    <a:pt x="286872" y="77032"/>
                  </a:lnTo>
                  <a:lnTo>
                    <a:pt x="333587" y="61015"/>
                  </a:lnTo>
                  <a:lnTo>
                    <a:pt x="383835" y="46617"/>
                  </a:lnTo>
                  <a:lnTo>
                    <a:pt x="437352" y="33946"/>
                  </a:lnTo>
                  <a:lnTo>
                    <a:pt x="493874" y="23108"/>
                  </a:lnTo>
                  <a:lnTo>
                    <a:pt x="553136" y="14212"/>
                  </a:lnTo>
                  <a:lnTo>
                    <a:pt x="614875" y="7366"/>
                  </a:lnTo>
                  <a:lnTo>
                    <a:pt x="678827" y="2677"/>
                  </a:lnTo>
                  <a:lnTo>
                    <a:pt x="744727" y="254"/>
                  </a:lnTo>
                  <a:lnTo>
                    <a:pt x="710184" y="0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4">
              <a:extLst>
                <a:ext uri="{FF2B5EF4-FFF2-40B4-BE49-F238E27FC236}">
                  <a16:creationId xmlns:a16="http://schemas.microsoft.com/office/drawing/2014/main" id="{B4124345-E345-86F7-679B-5515A5F47597}"/>
                </a:ext>
              </a:extLst>
            </p:cNvPr>
            <p:cNvSpPr/>
            <p:nvPr/>
          </p:nvSpPr>
          <p:spPr>
            <a:xfrm>
              <a:off x="3776726" y="4214748"/>
              <a:ext cx="1501775" cy="276860"/>
            </a:xfrm>
            <a:custGeom>
              <a:avLst/>
              <a:gdLst/>
              <a:ahLst/>
              <a:cxnLst/>
              <a:rect l="l" t="t" r="r" b="b"/>
              <a:pathLst>
                <a:path w="1501775" h="276860">
                  <a:moveTo>
                    <a:pt x="744727" y="381"/>
                  </a:moveTo>
                  <a:lnTo>
                    <a:pt x="678827" y="2804"/>
                  </a:lnTo>
                  <a:lnTo>
                    <a:pt x="614875" y="7493"/>
                  </a:lnTo>
                  <a:lnTo>
                    <a:pt x="553136" y="14339"/>
                  </a:lnTo>
                  <a:lnTo>
                    <a:pt x="493874" y="23235"/>
                  </a:lnTo>
                  <a:lnTo>
                    <a:pt x="437352" y="34073"/>
                  </a:lnTo>
                  <a:lnTo>
                    <a:pt x="383835" y="46744"/>
                  </a:lnTo>
                  <a:lnTo>
                    <a:pt x="333587" y="61142"/>
                  </a:lnTo>
                  <a:lnTo>
                    <a:pt x="286872" y="77159"/>
                  </a:lnTo>
                  <a:lnTo>
                    <a:pt x="243953" y="94686"/>
                  </a:lnTo>
                  <a:lnTo>
                    <a:pt x="205095" y="113616"/>
                  </a:lnTo>
                  <a:lnTo>
                    <a:pt x="170562" y="133841"/>
                  </a:lnTo>
                  <a:lnTo>
                    <a:pt x="115524" y="177745"/>
                  </a:lnTo>
                  <a:lnTo>
                    <a:pt x="80953" y="225536"/>
                  </a:lnTo>
                  <a:lnTo>
                    <a:pt x="68961" y="276351"/>
                  </a:lnTo>
                  <a:lnTo>
                    <a:pt x="0" y="276351"/>
                  </a:lnTo>
                  <a:lnTo>
                    <a:pt x="12802" y="223835"/>
                  </a:lnTo>
                  <a:lnTo>
                    <a:pt x="49625" y="174657"/>
                  </a:lnTo>
                  <a:lnTo>
                    <a:pt x="108089" y="129740"/>
                  </a:lnTo>
                  <a:lnTo>
                    <a:pt x="144693" y="109169"/>
                  </a:lnTo>
                  <a:lnTo>
                    <a:pt x="185815" y="90008"/>
                  </a:lnTo>
                  <a:lnTo>
                    <a:pt x="231159" y="72375"/>
                  </a:lnTo>
                  <a:lnTo>
                    <a:pt x="280426" y="56384"/>
                  </a:lnTo>
                  <a:lnTo>
                    <a:pt x="333319" y="42151"/>
                  </a:lnTo>
                  <a:lnTo>
                    <a:pt x="389542" y="29791"/>
                  </a:lnTo>
                  <a:lnTo>
                    <a:pt x="448796" y="19420"/>
                  </a:lnTo>
                  <a:lnTo>
                    <a:pt x="510785" y="11152"/>
                  </a:lnTo>
                  <a:lnTo>
                    <a:pt x="575210" y="5104"/>
                  </a:lnTo>
                  <a:lnTo>
                    <a:pt x="641776" y="1390"/>
                  </a:lnTo>
                  <a:lnTo>
                    <a:pt x="710184" y="126"/>
                  </a:lnTo>
                  <a:lnTo>
                    <a:pt x="779145" y="126"/>
                  </a:lnTo>
                  <a:lnTo>
                    <a:pt x="843321" y="1247"/>
                  </a:lnTo>
                  <a:lnTo>
                    <a:pt x="906121" y="4551"/>
                  </a:lnTo>
                  <a:lnTo>
                    <a:pt x="967258" y="9952"/>
                  </a:lnTo>
                  <a:lnTo>
                    <a:pt x="1026444" y="17366"/>
                  </a:lnTo>
                  <a:lnTo>
                    <a:pt x="1083394" y="26707"/>
                  </a:lnTo>
                  <a:lnTo>
                    <a:pt x="1137821" y="37889"/>
                  </a:lnTo>
                  <a:lnTo>
                    <a:pt x="1189438" y="50827"/>
                  </a:lnTo>
                  <a:lnTo>
                    <a:pt x="1237959" y="65435"/>
                  </a:lnTo>
                  <a:lnTo>
                    <a:pt x="1283098" y="81627"/>
                  </a:lnTo>
                  <a:lnTo>
                    <a:pt x="1324567" y="99318"/>
                  </a:lnTo>
                  <a:lnTo>
                    <a:pt x="1362081" y="118423"/>
                  </a:lnTo>
                  <a:lnTo>
                    <a:pt x="1395353" y="138855"/>
                  </a:lnTo>
                  <a:lnTo>
                    <a:pt x="1448023" y="183361"/>
                  </a:lnTo>
                  <a:lnTo>
                    <a:pt x="1466850" y="207263"/>
                  </a:lnTo>
                  <a:lnTo>
                    <a:pt x="1501394" y="207263"/>
                  </a:lnTo>
                  <a:lnTo>
                    <a:pt x="1454912" y="276351"/>
                  </a:lnTo>
                  <a:lnTo>
                    <a:pt x="1363218" y="207263"/>
                  </a:lnTo>
                  <a:lnTo>
                    <a:pt x="1397762" y="207263"/>
                  </a:lnTo>
                  <a:lnTo>
                    <a:pt x="1378937" y="183360"/>
                  </a:lnTo>
                  <a:lnTo>
                    <a:pt x="1326278" y="138842"/>
                  </a:lnTo>
                  <a:lnTo>
                    <a:pt x="1293015" y="118401"/>
                  </a:lnTo>
                  <a:lnTo>
                    <a:pt x="1255512" y="99285"/>
                  </a:lnTo>
                  <a:lnTo>
                    <a:pt x="1214054" y="81582"/>
                  </a:lnTo>
                  <a:lnTo>
                    <a:pt x="1168928" y="65378"/>
                  </a:lnTo>
                  <a:lnTo>
                    <a:pt x="1120420" y="50757"/>
                  </a:lnTo>
                  <a:lnTo>
                    <a:pt x="1068815" y="37807"/>
                  </a:lnTo>
                  <a:lnTo>
                    <a:pt x="1014400" y="26613"/>
                  </a:lnTo>
                  <a:lnTo>
                    <a:pt x="957461" y="17262"/>
                  </a:lnTo>
                  <a:lnTo>
                    <a:pt x="898284" y="9838"/>
                  </a:lnTo>
                  <a:lnTo>
                    <a:pt x="837154" y="4430"/>
                  </a:lnTo>
                  <a:lnTo>
                    <a:pt x="774359" y="1121"/>
                  </a:lnTo>
                  <a:lnTo>
                    <a:pt x="710184" y="0"/>
                  </a:lnTo>
                </a:path>
              </a:pathLst>
            </a:custGeom>
            <a:ln w="12700">
              <a:solidFill>
                <a:srgbClr val="BB8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25">
            <a:extLst>
              <a:ext uri="{FF2B5EF4-FFF2-40B4-BE49-F238E27FC236}">
                <a16:creationId xmlns:a16="http://schemas.microsoft.com/office/drawing/2014/main" id="{C992CA00-65BC-0B97-15DD-8EE5217ECFEF}"/>
              </a:ext>
            </a:extLst>
          </p:cNvPr>
          <p:cNvSpPr txBox="1"/>
          <p:nvPr/>
        </p:nvSpPr>
        <p:spPr>
          <a:xfrm>
            <a:off x="4040885" y="3835336"/>
            <a:ext cx="114236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FFC000"/>
                </a:solidFill>
                <a:latin typeface="Arial MT"/>
                <a:cs typeface="Arial MT"/>
              </a:rPr>
              <a:t>Le</a:t>
            </a:r>
            <a:r>
              <a:rPr sz="2000" spc="-20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C000"/>
                </a:solidFill>
                <a:latin typeface="Arial MT"/>
                <a:cs typeface="Arial MT"/>
              </a:rPr>
              <a:t>double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7" name="object 26">
            <a:extLst>
              <a:ext uri="{FF2B5EF4-FFF2-40B4-BE49-F238E27FC236}">
                <a16:creationId xmlns:a16="http://schemas.microsoft.com/office/drawing/2014/main" id="{422162FA-FE3F-2570-410F-C56B0BDC5877}"/>
              </a:ext>
            </a:extLst>
          </p:cNvPr>
          <p:cNvSpPr txBox="1"/>
          <p:nvPr/>
        </p:nvSpPr>
        <p:spPr>
          <a:xfrm>
            <a:off x="5061839" y="4445063"/>
            <a:ext cx="40767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25" dirty="0">
                <a:solidFill>
                  <a:srgbClr val="FFC000"/>
                </a:solidFill>
                <a:latin typeface="Arial MT"/>
                <a:cs typeface="Arial MT"/>
              </a:rPr>
              <a:t>x4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69" name="object 27">
            <a:extLst>
              <a:ext uri="{FF2B5EF4-FFF2-40B4-BE49-F238E27FC236}">
                <a16:creationId xmlns:a16="http://schemas.microsoft.com/office/drawing/2014/main" id="{4F0A57BB-C41A-F101-E661-920F127F6199}"/>
              </a:ext>
            </a:extLst>
          </p:cNvPr>
          <p:cNvSpPr txBox="1"/>
          <p:nvPr/>
        </p:nvSpPr>
        <p:spPr>
          <a:xfrm>
            <a:off x="5062220" y="5210175"/>
            <a:ext cx="426084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25" dirty="0">
                <a:solidFill>
                  <a:srgbClr val="FFC000"/>
                </a:solidFill>
                <a:latin typeface="Arial MT"/>
                <a:cs typeface="Arial MT"/>
              </a:rPr>
              <a:t>28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71" name="object 28">
            <a:extLst>
              <a:ext uri="{FF2B5EF4-FFF2-40B4-BE49-F238E27FC236}">
                <a16:creationId xmlns:a16="http://schemas.microsoft.com/office/drawing/2014/main" id="{E42BF3B3-38AB-DE90-B14B-C62CE0EFEF7F}"/>
              </a:ext>
            </a:extLst>
          </p:cNvPr>
          <p:cNvSpPr txBox="1"/>
          <p:nvPr/>
        </p:nvSpPr>
        <p:spPr>
          <a:xfrm>
            <a:off x="8289290" y="5228907"/>
            <a:ext cx="42545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25" dirty="0">
                <a:solidFill>
                  <a:srgbClr val="FFC000"/>
                </a:solidFill>
                <a:latin typeface="Arial MT"/>
                <a:cs typeface="Arial MT"/>
              </a:rPr>
              <a:t>56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73" name="object 29">
            <a:extLst>
              <a:ext uri="{FF2B5EF4-FFF2-40B4-BE49-F238E27FC236}">
                <a16:creationId xmlns:a16="http://schemas.microsoft.com/office/drawing/2014/main" id="{806E7EAA-C750-4876-1FD9-25900A3B5A46}"/>
              </a:ext>
            </a:extLst>
          </p:cNvPr>
          <p:cNvSpPr txBox="1"/>
          <p:nvPr/>
        </p:nvSpPr>
        <p:spPr>
          <a:xfrm>
            <a:off x="8314308" y="4422775"/>
            <a:ext cx="40830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25" dirty="0">
                <a:solidFill>
                  <a:srgbClr val="FFC000"/>
                </a:solidFill>
                <a:latin typeface="Arial MT"/>
                <a:cs typeface="Arial MT"/>
              </a:rPr>
              <a:t>x8</a:t>
            </a:r>
            <a:endParaRPr sz="2750">
              <a:latin typeface="Arial MT"/>
              <a:cs typeface="Arial MT"/>
            </a:endParaRPr>
          </a:p>
        </p:txBody>
      </p:sp>
      <p:grpSp>
        <p:nvGrpSpPr>
          <p:cNvPr id="78" name="object 30">
            <a:extLst>
              <a:ext uri="{FF2B5EF4-FFF2-40B4-BE49-F238E27FC236}">
                <a16:creationId xmlns:a16="http://schemas.microsoft.com/office/drawing/2014/main" id="{F8B9A8E9-EDE8-D60C-A857-788BC12C2181}"/>
              </a:ext>
            </a:extLst>
          </p:cNvPr>
          <p:cNvGrpSpPr/>
          <p:nvPr/>
        </p:nvGrpSpPr>
        <p:grpSpPr>
          <a:xfrm>
            <a:off x="5357876" y="4186173"/>
            <a:ext cx="3057906" cy="286385"/>
            <a:chOff x="5357876" y="4186173"/>
            <a:chExt cx="3057906" cy="286385"/>
          </a:xfrm>
        </p:grpSpPr>
        <p:sp>
          <p:nvSpPr>
            <p:cNvPr id="75" name="object 31">
              <a:extLst>
                <a:ext uri="{FF2B5EF4-FFF2-40B4-BE49-F238E27FC236}">
                  <a16:creationId xmlns:a16="http://schemas.microsoft.com/office/drawing/2014/main" id="{71AB3022-9658-71BF-6B46-0643DA40D8C2}"/>
                </a:ext>
              </a:extLst>
            </p:cNvPr>
            <p:cNvSpPr/>
            <p:nvPr/>
          </p:nvSpPr>
          <p:spPr>
            <a:xfrm>
              <a:off x="6856857" y="4186173"/>
              <a:ext cx="1558925" cy="286385"/>
            </a:xfrm>
            <a:custGeom>
              <a:avLst/>
              <a:gdLst/>
              <a:ahLst/>
              <a:cxnLst/>
              <a:rect l="l" t="t" r="r" b="b"/>
              <a:pathLst>
                <a:path w="1558925" h="286385">
                  <a:moveTo>
                    <a:pt x="0" y="0"/>
                  </a:moveTo>
                  <a:lnTo>
                    <a:pt x="68050" y="292"/>
                  </a:lnTo>
                  <a:lnTo>
                    <a:pt x="135447" y="1161"/>
                  </a:lnTo>
                  <a:lnTo>
                    <a:pt x="202116" y="2597"/>
                  </a:lnTo>
                  <a:lnTo>
                    <a:pt x="267981" y="4587"/>
                  </a:lnTo>
                  <a:lnTo>
                    <a:pt x="332968" y="7121"/>
                  </a:lnTo>
                  <a:lnTo>
                    <a:pt x="396999" y="10188"/>
                  </a:lnTo>
                  <a:lnTo>
                    <a:pt x="460001" y="13776"/>
                  </a:lnTo>
                  <a:lnTo>
                    <a:pt x="521898" y="17873"/>
                  </a:lnTo>
                  <a:lnTo>
                    <a:pt x="582614" y="22470"/>
                  </a:lnTo>
                  <a:lnTo>
                    <a:pt x="642074" y="27554"/>
                  </a:lnTo>
                  <a:lnTo>
                    <a:pt x="700202" y="33114"/>
                  </a:lnTo>
                  <a:lnTo>
                    <a:pt x="756924" y="39140"/>
                  </a:lnTo>
                  <a:lnTo>
                    <a:pt x="812163" y="45620"/>
                  </a:lnTo>
                  <a:lnTo>
                    <a:pt x="865844" y="52542"/>
                  </a:lnTo>
                  <a:lnTo>
                    <a:pt x="917892" y="59896"/>
                  </a:lnTo>
                  <a:lnTo>
                    <a:pt x="968232" y="67670"/>
                  </a:lnTo>
                  <a:lnTo>
                    <a:pt x="1016787" y="75854"/>
                  </a:lnTo>
                  <a:lnTo>
                    <a:pt x="1063483" y="84435"/>
                  </a:lnTo>
                  <a:lnTo>
                    <a:pt x="1108245" y="93403"/>
                  </a:lnTo>
                  <a:lnTo>
                    <a:pt x="1150996" y="102747"/>
                  </a:lnTo>
                  <a:lnTo>
                    <a:pt x="1191661" y="112455"/>
                  </a:lnTo>
                  <a:lnTo>
                    <a:pt x="1230166" y="122517"/>
                  </a:lnTo>
                  <a:lnTo>
                    <a:pt x="1300390" y="143654"/>
                  </a:lnTo>
                  <a:lnTo>
                    <a:pt x="1361065" y="166069"/>
                  </a:lnTo>
                  <a:lnTo>
                    <a:pt x="1411588" y="189673"/>
                  </a:lnTo>
                  <a:lnTo>
                    <a:pt x="1451356" y="214375"/>
                  </a:lnTo>
                  <a:lnTo>
                    <a:pt x="1415669" y="214375"/>
                  </a:lnTo>
                  <a:lnTo>
                    <a:pt x="1534668" y="285876"/>
                  </a:lnTo>
                  <a:lnTo>
                    <a:pt x="1558544" y="214375"/>
                  </a:lnTo>
                  <a:lnTo>
                    <a:pt x="1522729" y="214375"/>
                  </a:lnTo>
                  <a:lnTo>
                    <a:pt x="1504240" y="201893"/>
                  </a:lnTo>
                  <a:lnTo>
                    <a:pt x="1459038" y="177732"/>
                  </a:lnTo>
                  <a:lnTo>
                    <a:pt x="1403377" y="154717"/>
                  </a:lnTo>
                  <a:lnTo>
                    <a:pt x="1337860" y="132937"/>
                  </a:lnTo>
                  <a:lnTo>
                    <a:pt x="1263091" y="112483"/>
                  </a:lnTo>
                  <a:lnTo>
                    <a:pt x="1222426" y="102780"/>
                  </a:lnTo>
                  <a:lnTo>
                    <a:pt x="1179675" y="93442"/>
                  </a:lnTo>
                  <a:lnTo>
                    <a:pt x="1134912" y="84480"/>
                  </a:lnTo>
                  <a:lnTo>
                    <a:pt x="1088214" y="75905"/>
                  </a:lnTo>
                  <a:lnTo>
                    <a:pt x="1039656" y="67727"/>
                  </a:lnTo>
                  <a:lnTo>
                    <a:pt x="989314" y="59959"/>
                  </a:lnTo>
                  <a:lnTo>
                    <a:pt x="937262" y="52612"/>
                  </a:lnTo>
                  <a:lnTo>
                    <a:pt x="883577" y="45696"/>
                  </a:lnTo>
                  <a:lnTo>
                    <a:pt x="828334" y="39222"/>
                  </a:lnTo>
                  <a:lnTo>
                    <a:pt x="771609" y="33203"/>
                  </a:lnTo>
                  <a:lnTo>
                    <a:pt x="713476" y="27648"/>
                  </a:lnTo>
                  <a:lnTo>
                    <a:pt x="654012" y="22569"/>
                  </a:lnTo>
                  <a:lnTo>
                    <a:pt x="593292" y="17978"/>
                  </a:lnTo>
                  <a:lnTo>
                    <a:pt x="531391" y="13885"/>
                  </a:lnTo>
                  <a:lnTo>
                    <a:pt x="468386" y="10302"/>
                  </a:lnTo>
                  <a:lnTo>
                    <a:pt x="404350" y="7239"/>
                  </a:lnTo>
                  <a:lnTo>
                    <a:pt x="339361" y="4708"/>
                  </a:lnTo>
                  <a:lnTo>
                    <a:pt x="273493" y="2720"/>
                  </a:lnTo>
                  <a:lnTo>
                    <a:pt x="206822" y="1287"/>
                  </a:lnTo>
                  <a:lnTo>
                    <a:pt x="139424" y="4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32">
              <a:extLst>
                <a:ext uri="{FF2B5EF4-FFF2-40B4-BE49-F238E27FC236}">
                  <a16:creationId xmlns:a16="http://schemas.microsoft.com/office/drawing/2014/main" id="{D757D9D7-1E01-947D-29CB-9A4D398DB706}"/>
                </a:ext>
              </a:extLst>
            </p:cNvPr>
            <p:cNvSpPr/>
            <p:nvPr/>
          </p:nvSpPr>
          <p:spPr>
            <a:xfrm>
              <a:off x="5357876" y="4186300"/>
              <a:ext cx="1534795" cy="285750"/>
            </a:xfrm>
            <a:custGeom>
              <a:avLst/>
              <a:gdLst/>
              <a:ahLst/>
              <a:cxnLst/>
              <a:rect l="l" t="t" r="r" b="b"/>
              <a:pathLst>
                <a:path w="1534795" h="285750">
                  <a:moveTo>
                    <a:pt x="1534668" y="0"/>
                  </a:moveTo>
                  <a:lnTo>
                    <a:pt x="1424162" y="349"/>
                  </a:lnTo>
                  <a:lnTo>
                    <a:pt x="1350294" y="1387"/>
                  </a:lnTo>
                  <a:lnTo>
                    <a:pt x="1277461" y="3097"/>
                  </a:lnTo>
                  <a:lnTo>
                    <a:pt x="1205750" y="5462"/>
                  </a:lnTo>
                  <a:lnTo>
                    <a:pt x="1135247" y="8467"/>
                  </a:lnTo>
                  <a:lnTo>
                    <a:pt x="1066037" y="12094"/>
                  </a:lnTo>
                  <a:lnTo>
                    <a:pt x="998207" y="16328"/>
                  </a:lnTo>
                  <a:lnTo>
                    <a:pt x="931841" y="21152"/>
                  </a:lnTo>
                  <a:lnTo>
                    <a:pt x="867027" y="26550"/>
                  </a:lnTo>
                  <a:lnTo>
                    <a:pt x="803849" y="32506"/>
                  </a:lnTo>
                  <a:lnTo>
                    <a:pt x="742394" y="39003"/>
                  </a:lnTo>
                  <a:lnTo>
                    <a:pt x="682748" y="46024"/>
                  </a:lnTo>
                  <a:lnTo>
                    <a:pt x="624996" y="53554"/>
                  </a:lnTo>
                  <a:lnTo>
                    <a:pt x="569225" y="61576"/>
                  </a:lnTo>
                  <a:lnTo>
                    <a:pt x="515519" y="70074"/>
                  </a:lnTo>
                  <a:lnTo>
                    <a:pt x="463966" y="79031"/>
                  </a:lnTo>
                  <a:lnTo>
                    <a:pt x="414650" y="88431"/>
                  </a:lnTo>
                  <a:lnTo>
                    <a:pt x="367658" y="98258"/>
                  </a:lnTo>
                  <a:lnTo>
                    <a:pt x="323075" y="108495"/>
                  </a:lnTo>
                  <a:lnTo>
                    <a:pt x="280988" y="119127"/>
                  </a:lnTo>
                  <a:lnTo>
                    <a:pt x="241482" y="130135"/>
                  </a:lnTo>
                  <a:lnTo>
                    <a:pt x="204644" y="141506"/>
                  </a:lnTo>
                  <a:lnTo>
                    <a:pt x="139311" y="165265"/>
                  </a:lnTo>
                  <a:lnTo>
                    <a:pt x="85676" y="190273"/>
                  </a:lnTo>
                  <a:lnTo>
                    <a:pt x="44428" y="216399"/>
                  </a:lnTo>
                  <a:lnTo>
                    <a:pt x="16251" y="243513"/>
                  </a:lnTo>
                  <a:lnTo>
                    <a:pt x="0" y="285750"/>
                  </a:lnTo>
                  <a:lnTo>
                    <a:pt x="71374" y="285750"/>
                  </a:lnTo>
                  <a:lnTo>
                    <a:pt x="73262" y="271286"/>
                  </a:lnTo>
                  <a:lnTo>
                    <a:pt x="78868" y="257006"/>
                  </a:lnTo>
                  <a:lnTo>
                    <a:pt x="117100" y="215439"/>
                  </a:lnTo>
                  <a:lnTo>
                    <a:pt x="159545" y="188962"/>
                  </a:lnTo>
                  <a:lnTo>
                    <a:pt x="214726" y="163636"/>
                  </a:lnTo>
                  <a:lnTo>
                    <a:pt x="281932" y="139599"/>
                  </a:lnTo>
                  <a:lnTo>
                    <a:pt x="319822" y="128107"/>
                  </a:lnTo>
                  <a:lnTo>
                    <a:pt x="360451" y="116990"/>
                  </a:lnTo>
                  <a:lnTo>
                    <a:pt x="403731" y="106264"/>
                  </a:lnTo>
                  <a:lnTo>
                    <a:pt x="449573" y="95948"/>
                  </a:lnTo>
                  <a:lnTo>
                    <a:pt x="497887" y="86058"/>
                  </a:lnTo>
                  <a:lnTo>
                    <a:pt x="548585" y="76612"/>
                  </a:lnTo>
                  <a:lnTo>
                    <a:pt x="601578" y="67627"/>
                  </a:lnTo>
                  <a:lnTo>
                    <a:pt x="656778" y="59121"/>
                  </a:lnTo>
                  <a:lnTo>
                    <a:pt x="714094" y="51111"/>
                  </a:lnTo>
                  <a:lnTo>
                    <a:pt x="773439" y="43614"/>
                  </a:lnTo>
                  <a:lnTo>
                    <a:pt x="834722" y="36648"/>
                  </a:lnTo>
                  <a:lnTo>
                    <a:pt x="897857" y="30230"/>
                  </a:lnTo>
                  <a:lnTo>
                    <a:pt x="962753" y="24378"/>
                  </a:lnTo>
                  <a:lnTo>
                    <a:pt x="1029321" y="19108"/>
                  </a:lnTo>
                  <a:lnTo>
                    <a:pt x="1097474" y="14439"/>
                  </a:lnTo>
                  <a:lnTo>
                    <a:pt x="1167121" y="10387"/>
                  </a:lnTo>
                  <a:lnTo>
                    <a:pt x="1238174" y="6970"/>
                  </a:lnTo>
                  <a:lnTo>
                    <a:pt x="1310544" y="4205"/>
                  </a:lnTo>
                  <a:lnTo>
                    <a:pt x="1384142" y="2111"/>
                  </a:lnTo>
                  <a:lnTo>
                    <a:pt x="1458880" y="703"/>
                  </a:lnTo>
                  <a:lnTo>
                    <a:pt x="1534668" y="0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33">
              <a:extLst>
                <a:ext uri="{FF2B5EF4-FFF2-40B4-BE49-F238E27FC236}">
                  <a16:creationId xmlns:a16="http://schemas.microsoft.com/office/drawing/2014/main" id="{C69D94EC-17B0-AD75-80E5-6E22BFD95471}"/>
                </a:ext>
              </a:extLst>
            </p:cNvPr>
            <p:cNvSpPr/>
            <p:nvPr/>
          </p:nvSpPr>
          <p:spPr>
            <a:xfrm>
              <a:off x="5357876" y="4186173"/>
              <a:ext cx="3057525" cy="286385"/>
            </a:xfrm>
            <a:custGeom>
              <a:avLst/>
              <a:gdLst/>
              <a:ahLst/>
              <a:cxnLst/>
              <a:rect l="l" t="t" r="r" b="b"/>
              <a:pathLst>
                <a:path w="3057525" h="286385">
                  <a:moveTo>
                    <a:pt x="1534668" y="126"/>
                  </a:moveTo>
                  <a:lnTo>
                    <a:pt x="1458880" y="830"/>
                  </a:lnTo>
                  <a:lnTo>
                    <a:pt x="1384142" y="2238"/>
                  </a:lnTo>
                  <a:lnTo>
                    <a:pt x="1310544" y="4332"/>
                  </a:lnTo>
                  <a:lnTo>
                    <a:pt x="1238174" y="7097"/>
                  </a:lnTo>
                  <a:lnTo>
                    <a:pt x="1167121" y="10514"/>
                  </a:lnTo>
                  <a:lnTo>
                    <a:pt x="1097474" y="14566"/>
                  </a:lnTo>
                  <a:lnTo>
                    <a:pt x="1029321" y="19235"/>
                  </a:lnTo>
                  <a:lnTo>
                    <a:pt x="962753" y="24505"/>
                  </a:lnTo>
                  <a:lnTo>
                    <a:pt x="897857" y="30357"/>
                  </a:lnTo>
                  <a:lnTo>
                    <a:pt x="834722" y="36775"/>
                  </a:lnTo>
                  <a:lnTo>
                    <a:pt x="773439" y="43741"/>
                  </a:lnTo>
                  <a:lnTo>
                    <a:pt x="714094" y="51238"/>
                  </a:lnTo>
                  <a:lnTo>
                    <a:pt x="656778" y="59248"/>
                  </a:lnTo>
                  <a:lnTo>
                    <a:pt x="601578" y="67754"/>
                  </a:lnTo>
                  <a:lnTo>
                    <a:pt x="548585" y="76739"/>
                  </a:lnTo>
                  <a:lnTo>
                    <a:pt x="497887" y="86185"/>
                  </a:lnTo>
                  <a:lnTo>
                    <a:pt x="449573" y="96075"/>
                  </a:lnTo>
                  <a:lnTo>
                    <a:pt x="403731" y="106391"/>
                  </a:lnTo>
                  <a:lnTo>
                    <a:pt x="360451" y="117117"/>
                  </a:lnTo>
                  <a:lnTo>
                    <a:pt x="319822" y="128234"/>
                  </a:lnTo>
                  <a:lnTo>
                    <a:pt x="281932" y="139726"/>
                  </a:lnTo>
                  <a:lnTo>
                    <a:pt x="214726" y="163763"/>
                  </a:lnTo>
                  <a:lnTo>
                    <a:pt x="159545" y="189089"/>
                  </a:lnTo>
                  <a:lnTo>
                    <a:pt x="117100" y="215566"/>
                  </a:lnTo>
                  <a:lnTo>
                    <a:pt x="88102" y="243053"/>
                  </a:lnTo>
                  <a:lnTo>
                    <a:pt x="71374" y="285876"/>
                  </a:lnTo>
                  <a:lnTo>
                    <a:pt x="0" y="285876"/>
                  </a:lnTo>
                  <a:lnTo>
                    <a:pt x="16251" y="243640"/>
                  </a:lnTo>
                  <a:lnTo>
                    <a:pt x="44428" y="216526"/>
                  </a:lnTo>
                  <a:lnTo>
                    <a:pt x="85676" y="190400"/>
                  </a:lnTo>
                  <a:lnTo>
                    <a:pt x="139311" y="165392"/>
                  </a:lnTo>
                  <a:lnTo>
                    <a:pt x="204644" y="141633"/>
                  </a:lnTo>
                  <a:lnTo>
                    <a:pt x="241482" y="130262"/>
                  </a:lnTo>
                  <a:lnTo>
                    <a:pt x="280988" y="119254"/>
                  </a:lnTo>
                  <a:lnTo>
                    <a:pt x="323075" y="108622"/>
                  </a:lnTo>
                  <a:lnTo>
                    <a:pt x="367658" y="98385"/>
                  </a:lnTo>
                  <a:lnTo>
                    <a:pt x="414650" y="88558"/>
                  </a:lnTo>
                  <a:lnTo>
                    <a:pt x="463966" y="79158"/>
                  </a:lnTo>
                  <a:lnTo>
                    <a:pt x="515519" y="70201"/>
                  </a:lnTo>
                  <a:lnTo>
                    <a:pt x="569225" y="61703"/>
                  </a:lnTo>
                  <a:lnTo>
                    <a:pt x="624996" y="53681"/>
                  </a:lnTo>
                  <a:lnTo>
                    <a:pt x="682748" y="46151"/>
                  </a:lnTo>
                  <a:lnTo>
                    <a:pt x="742394" y="39130"/>
                  </a:lnTo>
                  <a:lnTo>
                    <a:pt x="803849" y="32633"/>
                  </a:lnTo>
                  <a:lnTo>
                    <a:pt x="867027" y="26677"/>
                  </a:lnTo>
                  <a:lnTo>
                    <a:pt x="931841" y="21279"/>
                  </a:lnTo>
                  <a:lnTo>
                    <a:pt x="998207" y="16455"/>
                  </a:lnTo>
                  <a:lnTo>
                    <a:pt x="1066037" y="12221"/>
                  </a:lnTo>
                  <a:lnTo>
                    <a:pt x="1135247" y="8594"/>
                  </a:lnTo>
                  <a:lnTo>
                    <a:pt x="1205750" y="5589"/>
                  </a:lnTo>
                  <a:lnTo>
                    <a:pt x="1277461" y="3224"/>
                  </a:lnTo>
                  <a:lnTo>
                    <a:pt x="1350294" y="1514"/>
                  </a:lnTo>
                  <a:lnTo>
                    <a:pt x="1424162" y="476"/>
                  </a:lnTo>
                  <a:lnTo>
                    <a:pt x="1498980" y="126"/>
                  </a:lnTo>
                  <a:lnTo>
                    <a:pt x="1570354" y="126"/>
                  </a:lnTo>
                  <a:lnTo>
                    <a:pt x="1638405" y="418"/>
                  </a:lnTo>
                  <a:lnTo>
                    <a:pt x="1705803" y="1287"/>
                  </a:lnTo>
                  <a:lnTo>
                    <a:pt x="1772474" y="2720"/>
                  </a:lnTo>
                  <a:lnTo>
                    <a:pt x="1838342" y="4708"/>
                  </a:lnTo>
                  <a:lnTo>
                    <a:pt x="1903331" y="7239"/>
                  </a:lnTo>
                  <a:lnTo>
                    <a:pt x="1967367" y="10302"/>
                  </a:lnTo>
                  <a:lnTo>
                    <a:pt x="2030372" y="13885"/>
                  </a:lnTo>
                  <a:lnTo>
                    <a:pt x="2092273" y="17978"/>
                  </a:lnTo>
                  <a:lnTo>
                    <a:pt x="2152993" y="22569"/>
                  </a:lnTo>
                  <a:lnTo>
                    <a:pt x="2212457" y="27648"/>
                  </a:lnTo>
                  <a:lnTo>
                    <a:pt x="2270590" y="33203"/>
                  </a:lnTo>
                  <a:lnTo>
                    <a:pt x="2327315" y="39222"/>
                  </a:lnTo>
                  <a:lnTo>
                    <a:pt x="2382558" y="45696"/>
                  </a:lnTo>
                  <a:lnTo>
                    <a:pt x="2436243" y="52612"/>
                  </a:lnTo>
                  <a:lnTo>
                    <a:pt x="2488295" y="59959"/>
                  </a:lnTo>
                  <a:lnTo>
                    <a:pt x="2538637" y="67727"/>
                  </a:lnTo>
                  <a:lnTo>
                    <a:pt x="2587195" y="75905"/>
                  </a:lnTo>
                  <a:lnTo>
                    <a:pt x="2633893" y="84480"/>
                  </a:lnTo>
                  <a:lnTo>
                    <a:pt x="2678656" y="93442"/>
                  </a:lnTo>
                  <a:lnTo>
                    <a:pt x="2721407" y="102780"/>
                  </a:lnTo>
                  <a:lnTo>
                    <a:pt x="2762072" y="112483"/>
                  </a:lnTo>
                  <a:lnTo>
                    <a:pt x="2800575" y="122539"/>
                  </a:lnTo>
                  <a:lnTo>
                    <a:pt x="2870794" y="143667"/>
                  </a:lnTo>
                  <a:lnTo>
                    <a:pt x="2931458" y="166075"/>
                  </a:lnTo>
                  <a:lnTo>
                    <a:pt x="2981965" y="189674"/>
                  </a:lnTo>
                  <a:lnTo>
                    <a:pt x="3021710" y="214375"/>
                  </a:lnTo>
                  <a:lnTo>
                    <a:pt x="3057525" y="214375"/>
                  </a:lnTo>
                  <a:lnTo>
                    <a:pt x="3033649" y="285876"/>
                  </a:lnTo>
                  <a:lnTo>
                    <a:pt x="2914650" y="214375"/>
                  </a:lnTo>
                  <a:lnTo>
                    <a:pt x="2950337" y="214375"/>
                  </a:lnTo>
                  <a:lnTo>
                    <a:pt x="2931835" y="201892"/>
                  </a:lnTo>
                  <a:lnTo>
                    <a:pt x="2886615" y="177728"/>
                  </a:lnTo>
                  <a:lnTo>
                    <a:pt x="2830940" y="154707"/>
                  </a:lnTo>
                  <a:lnTo>
                    <a:pt x="2765415" y="132920"/>
                  </a:lnTo>
                  <a:lnTo>
                    <a:pt x="2690642" y="112455"/>
                  </a:lnTo>
                  <a:lnTo>
                    <a:pt x="2649977" y="102747"/>
                  </a:lnTo>
                  <a:lnTo>
                    <a:pt x="2607226" y="93403"/>
                  </a:lnTo>
                  <a:lnTo>
                    <a:pt x="2562464" y="84435"/>
                  </a:lnTo>
                  <a:lnTo>
                    <a:pt x="2515768" y="75854"/>
                  </a:lnTo>
                  <a:lnTo>
                    <a:pt x="2467213" y="67670"/>
                  </a:lnTo>
                  <a:lnTo>
                    <a:pt x="2416873" y="59896"/>
                  </a:lnTo>
                  <a:lnTo>
                    <a:pt x="2364825" y="52542"/>
                  </a:lnTo>
                  <a:lnTo>
                    <a:pt x="2311144" y="45620"/>
                  </a:lnTo>
                  <a:lnTo>
                    <a:pt x="2255905" y="39140"/>
                  </a:lnTo>
                  <a:lnTo>
                    <a:pt x="2199183" y="33114"/>
                  </a:lnTo>
                  <a:lnTo>
                    <a:pt x="2141055" y="27554"/>
                  </a:lnTo>
                  <a:lnTo>
                    <a:pt x="2081595" y="22470"/>
                  </a:lnTo>
                  <a:lnTo>
                    <a:pt x="2020879" y="17873"/>
                  </a:lnTo>
                  <a:lnTo>
                    <a:pt x="1958982" y="13776"/>
                  </a:lnTo>
                  <a:lnTo>
                    <a:pt x="1895980" y="10188"/>
                  </a:lnTo>
                  <a:lnTo>
                    <a:pt x="1831949" y="7121"/>
                  </a:lnTo>
                  <a:lnTo>
                    <a:pt x="1766962" y="4587"/>
                  </a:lnTo>
                  <a:lnTo>
                    <a:pt x="1701097" y="2597"/>
                  </a:lnTo>
                  <a:lnTo>
                    <a:pt x="1634428" y="1161"/>
                  </a:lnTo>
                  <a:lnTo>
                    <a:pt x="1567031" y="292"/>
                  </a:lnTo>
                  <a:lnTo>
                    <a:pt x="1498980" y="0"/>
                  </a:lnTo>
                </a:path>
              </a:pathLst>
            </a:custGeom>
            <a:ln w="12700">
              <a:solidFill>
                <a:srgbClr val="BB8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34">
            <a:extLst>
              <a:ext uri="{FF2B5EF4-FFF2-40B4-BE49-F238E27FC236}">
                <a16:creationId xmlns:a16="http://schemas.microsoft.com/office/drawing/2014/main" id="{81EBD01B-F499-6DB5-5BEB-5222031B7F75}"/>
              </a:ext>
            </a:extLst>
          </p:cNvPr>
          <p:cNvSpPr txBox="1"/>
          <p:nvPr/>
        </p:nvSpPr>
        <p:spPr>
          <a:xfrm>
            <a:off x="6297929" y="3826192"/>
            <a:ext cx="114236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FFC000"/>
                </a:solidFill>
                <a:latin typeface="Arial MT"/>
                <a:cs typeface="Arial MT"/>
              </a:rPr>
              <a:t>Le</a:t>
            </a:r>
            <a:r>
              <a:rPr sz="2000" spc="-1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C000"/>
                </a:solidFill>
                <a:latin typeface="Arial MT"/>
                <a:cs typeface="Arial MT"/>
              </a:rPr>
              <a:t>double</a:t>
            </a:r>
            <a:endParaRPr sz="20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6251656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55A995-566B-8358-E1E9-59C3A7D4F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7F6CAF-02C2-89F8-A9A6-E54C2AA41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821C69-2625-0F85-C964-9938532D9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E700F1-2C1B-B1B0-B524-E79F3B70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9F1A26-6ED6-46C2-EAA1-90F40F17A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A25356-A65A-C867-959D-BBE65B36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 fontScale="90000"/>
          </a:bodyPr>
          <a:lstStyle/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Enseigner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la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mémorisation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faits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numériques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:</a:t>
            </a:r>
          </a:p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l’apprentissage</a:t>
            </a:r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tables de multiplication au CE1</a:t>
            </a:r>
            <a:endParaRPr lang="fr-FR" sz="400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grpSp>
        <p:nvGrpSpPr>
          <p:cNvPr id="26" name="object 18">
            <a:extLst>
              <a:ext uri="{FF2B5EF4-FFF2-40B4-BE49-F238E27FC236}">
                <a16:creationId xmlns:a16="http://schemas.microsoft.com/office/drawing/2014/main" id="{BA8F7A23-2C71-BCCF-2E83-19AE51D216CB}"/>
              </a:ext>
            </a:extLst>
          </p:cNvPr>
          <p:cNvGrpSpPr/>
          <p:nvPr/>
        </p:nvGrpSpPr>
        <p:grpSpPr>
          <a:xfrm>
            <a:off x="9597040" y="1462331"/>
            <a:ext cx="2590800" cy="1166509"/>
            <a:chOff x="9510776" y="671576"/>
            <a:chExt cx="2590800" cy="1166509"/>
          </a:xfrm>
        </p:grpSpPr>
        <p:pic>
          <p:nvPicPr>
            <p:cNvPr id="24" name="object 19">
              <a:extLst>
                <a:ext uri="{FF2B5EF4-FFF2-40B4-BE49-F238E27FC236}">
                  <a16:creationId xmlns:a16="http://schemas.microsoft.com/office/drawing/2014/main" id="{6D6189A3-80AC-4A78-EB40-8F502C7EE56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0250" y="804196"/>
              <a:ext cx="2453355" cy="1033889"/>
            </a:xfrm>
            <a:prstGeom prst="rect">
              <a:avLst/>
            </a:prstGeom>
          </p:spPr>
        </p:pic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2062D7CD-B5FC-1316-D02A-A89D58D53C03}"/>
                </a:ext>
              </a:extLst>
            </p:cNvPr>
            <p:cNvSpPr/>
            <p:nvPr/>
          </p:nvSpPr>
          <p:spPr>
            <a:xfrm>
              <a:off x="9510776" y="671576"/>
              <a:ext cx="2590800" cy="447675"/>
            </a:xfrm>
            <a:custGeom>
              <a:avLst/>
              <a:gdLst/>
              <a:ahLst/>
              <a:cxnLst/>
              <a:rect l="l" t="t" r="r" b="b"/>
              <a:pathLst>
                <a:path w="2590800" h="447675">
                  <a:moveTo>
                    <a:pt x="0" y="223774"/>
                  </a:moveTo>
                  <a:lnTo>
                    <a:pt x="19424" y="184954"/>
                  </a:lnTo>
                  <a:lnTo>
                    <a:pt x="52943" y="160248"/>
                  </a:lnTo>
                  <a:lnTo>
                    <a:pt x="101786" y="136677"/>
                  </a:lnTo>
                  <a:lnTo>
                    <a:pt x="164980" y="114410"/>
                  </a:lnTo>
                  <a:lnTo>
                    <a:pt x="201656" y="103818"/>
                  </a:lnTo>
                  <a:lnTo>
                    <a:pt x="241555" y="93615"/>
                  </a:lnTo>
                  <a:lnTo>
                    <a:pt x="284557" y="83821"/>
                  </a:lnTo>
                  <a:lnTo>
                    <a:pt x="330539" y="74458"/>
                  </a:lnTo>
                  <a:lnTo>
                    <a:pt x="379380" y="65547"/>
                  </a:lnTo>
                  <a:lnTo>
                    <a:pt x="430960" y="57109"/>
                  </a:lnTo>
                  <a:lnTo>
                    <a:pt x="485156" y="49165"/>
                  </a:lnTo>
                  <a:lnTo>
                    <a:pt x="541847" y="41736"/>
                  </a:lnTo>
                  <a:lnTo>
                    <a:pt x="600912" y="34842"/>
                  </a:lnTo>
                  <a:lnTo>
                    <a:pt x="662229" y="28506"/>
                  </a:lnTo>
                  <a:lnTo>
                    <a:pt x="725677" y="22747"/>
                  </a:lnTo>
                  <a:lnTo>
                    <a:pt x="791134" y="17587"/>
                  </a:lnTo>
                  <a:lnTo>
                    <a:pt x="858479" y="13047"/>
                  </a:lnTo>
                  <a:lnTo>
                    <a:pt x="927591" y="9148"/>
                  </a:lnTo>
                  <a:lnTo>
                    <a:pt x="998348" y="5910"/>
                  </a:lnTo>
                  <a:lnTo>
                    <a:pt x="1070629" y="3356"/>
                  </a:lnTo>
                  <a:lnTo>
                    <a:pt x="1144312" y="1505"/>
                  </a:lnTo>
                  <a:lnTo>
                    <a:pt x="1219276" y="379"/>
                  </a:lnTo>
                  <a:lnTo>
                    <a:pt x="1295400" y="0"/>
                  </a:lnTo>
                  <a:lnTo>
                    <a:pt x="1371510" y="379"/>
                  </a:lnTo>
                  <a:lnTo>
                    <a:pt x="1446463" y="1505"/>
                  </a:lnTo>
                  <a:lnTo>
                    <a:pt x="1520137" y="3356"/>
                  </a:lnTo>
                  <a:lnTo>
                    <a:pt x="1592411" y="5910"/>
                  </a:lnTo>
                  <a:lnTo>
                    <a:pt x="1663162" y="9148"/>
                  </a:lnTo>
                  <a:lnTo>
                    <a:pt x="1732269" y="13047"/>
                  </a:lnTo>
                  <a:lnTo>
                    <a:pt x="1799611" y="17587"/>
                  </a:lnTo>
                  <a:lnTo>
                    <a:pt x="1865067" y="22747"/>
                  </a:lnTo>
                  <a:lnTo>
                    <a:pt x="1928514" y="28506"/>
                  </a:lnTo>
                  <a:lnTo>
                    <a:pt x="1989831" y="34842"/>
                  </a:lnTo>
                  <a:lnTo>
                    <a:pt x="2048897" y="41736"/>
                  </a:lnTo>
                  <a:lnTo>
                    <a:pt x="2105590" y="49165"/>
                  </a:lnTo>
                  <a:lnTo>
                    <a:pt x="2159788" y="57109"/>
                  </a:lnTo>
                  <a:lnTo>
                    <a:pt x="2211371" y="65547"/>
                  </a:lnTo>
                  <a:lnTo>
                    <a:pt x="2260216" y="74458"/>
                  </a:lnTo>
                  <a:lnTo>
                    <a:pt x="2306202" y="83821"/>
                  </a:lnTo>
                  <a:lnTo>
                    <a:pt x="2349208" y="93615"/>
                  </a:lnTo>
                  <a:lnTo>
                    <a:pt x="2389112" y="103818"/>
                  </a:lnTo>
                  <a:lnTo>
                    <a:pt x="2425792" y="114410"/>
                  </a:lnTo>
                  <a:lnTo>
                    <a:pt x="2488995" y="136677"/>
                  </a:lnTo>
                  <a:lnTo>
                    <a:pt x="2537846" y="160248"/>
                  </a:lnTo>
                  <a:lnTo>
                    <a:pt x="2571372" y="184954"/>
                  </a:lnTo>
                  <a:lnTo>
                    <a:pt x="2590800" y="223774"/>
                  </a:lnTo>
                  <a:lnTo>
                    <a:pt x="2588600" y="236921"/>
                  </a:lnTo>
                  <a:lnTo>
                    <a:pt x="2556585" y="275085"/>
                  </a:lnTo>
                  <a:lnTo>
                    <a:pt x="2515275" y="299252"/>
                  </a:lnTo>
                  <a:lnTo>
                    <a:pt x="2459127" y="322202"/>
                  </a:lnTo>
                  <a:lnTo>
                    <a:pt x="2389112" y="343766"/>
                  </a:lnTo>
                  <a:lnTo>
                    <a:pt x="2349208" y="353976"/>
                  </a:lnTo>
                  <a:lnTo>
                    <a:pt x="2306202" y="363776"/>
                  </a:lnTo>
                  <a:lnTo>
                    <a:pt x="2260216" y="373145"/>
                  </a:lnTo>
                  <a:lnTo>
                    <a:pt x="2211371" y="382063"/>
                  </a:lnTo>
                  <a:lnTo>
                    <a:pt x="2159788" y="390508"/>
                  </a:lnTo>
                  <a:lnTo>
                    <a:pt x="2105590" y="398459"/>
                  </a:lnTo>
                  <a:lnTo>
                    <a:pt x="2048897" y="405895"/>
                  </a:lnTo>
                  <a:lnTo>
                    <a:pt x="1989831" y="412795"/>
                  </a:lnTo>
                  <a:lnTo>
                    <a:pt x="1928514" y="419137"/>
                  </a:lnTo>
                  <a:lnTo>
                    <a:pt x="1865067" y="424902"/>
                  </a:lnTo>
                  <a:lnTo>
                    <a:pt x="1799611" y="430067"/>
                  </a:lnTo>
                  <a:lnTo>
                    <a:pt x="1732269" y="434612"/>
                  </a:lnTo>
                  <a:lnTo>
                    <a:pt x="1663162" y="438516"/>
                  </a:lnTo>
                  <a:lnTo>
                    <a:pt x="1592411" y="441757"/>
                  </a:lnTo>
                  <a:lnTo>
                    <a:pt x="1520137" y="444314"/>
                  </a:lnTo>
                  <a:lnTo>
                    <a:pt x="1446463" y="446167"/>
                  </a:lnTo>
                  <a:lnTo>
                    <a:pt x="1371510" y="447294"/>
                  </a:lnTo>
                  <a:lnTo>
                    <a:pt x="1295400" y="447675"/>
                  </a:lnTo>
                  <a:lnTo>
                    <a:pt x="1219276" y="447294"/>
                  </a:lnTo>
                  <a:lnTo>
                    <a:pt x="1144312" y="446167"/>
                  </a:lnTo>
                  <a:lnTo>
                    <a:pt x="1070629" y="444314"/>
                  </a:lnTo>
                  <a:lnTo>
                    <a:pt x="998348" y="441757"/>
                  </a:lnTo>
                  <a:lnTo>
                    <a:pt x="927591" y="438516"/>
                  </a:lnTo>
                  <a:lnTo>
                    <a:pt x="858479" y="434612"/>
                  </a:lnTo>
                  <a:lnTo>
                    <a:pt x="791134" y="430067"/>
                  </a:lnTo>
                  <a:lnTo>
                    <a:pt x="725677" y="424902"/>
                  </a:lnTo>
                  <a:lnTo>
                    <a:pt x="662229" y="419137"/>
                  </a:lnTo>
                  <a:lnTo>
                    <a:pt x="600912" y="412795"/>
                  </a:lnTo>
                  <a:lnTo>
                    <a:pt x="541847" y="405895"/>
                  </a:lnTo>
                  <a:lnTo>
                    <a:pt x="485156" y="398459"/>
                  </a:lnTo>
                  <a:lnTo>
                    <a:pt x="430960" y="390508"/>
                  </a:lnTo>
                  <a:lnTo>
                    <a:pt x="379380" y="382063"/>
                  </a:lnTo>
                  <a:lnTo>
                    <a:pt x="330539" y="373145"/>
                  </a:lnTo>
                  <a:lnTo>
                    <a:pt x="284557" y="363776"/>
                  </a:lnTo>
                  <a:lnTo>
                    <a:pt x="241555" y="353976"/>
                  </a:lnTo>
                  <a:lnTo>
                    <a:pt x="201656" y="343766"/>
                  </a:lnTo>
                  <a:lnTo>
                    <a:pt x="164980" y="333168"/>
                  </a:lnTo>
                  <a:lnTo>
                    <a:pt x="101786" y="310890"/>
                  </a:lnTo>
                  <a:lnTo>
                    <a:pt x="52943" y="287310"/>
                  </a:lnTo>
                  <a:lnTo>
                    <a:pt x="19424" y="262598"/>
                  </a:lnTo>
                  <a:lnTo>
                    <a:pt x="0" y="22377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object 2" descr="Une image contenant texte, lign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9A925C67-9026-E500-31FB-7310292B5F6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992" y="1790948"/>
            <a:ext cx="5590835" cy="1386882"/>
          </a:xfrm>
          <a:prstGeom prst="rect">
            <a:avLst/>
          </a:prstGeom>
        </p:spPr>
      </p:pic>
      <p:pic>
        <p:nvPicPr>
          <p:cNvPr id="7" name="object 3" descr="Une image contenant texte, Police, lign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914E010-6F64-D37B-0C1C-F6E3FD451B5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22270" y="2083678"/>
            <a:ext cx="5583324" cy="1042420"/>
          </a:xfrm>
          <a:prstGeom prst="rect">
            <a:avLst/>
          </a:prstGeom>
        </p:spPr>
      </p:pic>
      <p:grpSp>
        <p:nvGrpSpPr>
          <p:cNvPr id="23" name="object 4">
            <a:extLst>
              <a:ext uri="{FF2B5EF4-FFF2-40B4-BE49-F238E27FC236}">
                <a16:creationId xmlns:a16="http://schemas.microsoft.com/office/drawing/2014/main" id="{363F572F-A3DB-E684-4378-D959F5185741}"/>
              </a:ext>
            </a:extLst>
          </p:cNvPr>
          <p:cNvGrpSpPr/>
          <p:nvPr/>
        </p:nvGrpSpPr>
        <p:grpSpPr>
          <a:xfrm>
            <a:off x="2150364" y="4780279"/>
            <a:ext cx="8137525" cy="391160"/>
            <a:chOff x="2150364" y="4780279"/>
            <a:chExt cx="8137525" cy="391160"/>
          </a:xfrm>
        </p:grpSpPr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A357198E-8B17-2F7C-7DBF-73C459C3A69A}"/>
                </a:ext>
              </a:extLst>
            </p:cNvPr>
            <p:cNvSpPr/>
            <p:nvPr/>
          </p:nvSpPr>
          <p:spPr>
            <a:xfrm>
              <a:off x="2156460" y="4786375"/>
              <a:ext cx="8125459" cy="365760"/>
            </a:xfrm>
            <a:custGeom>
              <a:avLst/>
              <a:gdLst/>
              <a:ahLst/>
              <a:cxnLst/>
              <a:rect l="l" t="t" r="r" b="b"/>
              <a:pathLst>
                <a:path w="8125459" h="365760">
                  <a:moveTo>
                    <a:pt x="812520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812520" y="365760"/>
                  </a:lnTo>
                  <a:lnTo>
                    <a:pt x="812520" y="0"/>
                  </a:lnTo>
                  <a:close/>
                </a:path>
                <a:path w="8125459" h="365760">
                  <a:moveTo>
                    <a:pt x="1625066" y="0"/>
                  </a:moveTo>
                  <a:lnTo>
                    <a:pt x="812546" y="0"/>
                  </a:lnTo>
                  <a:lnTo>
                    <a:pt x="812546" y="365760"/>
                  </a:lnTo>
                  <a:lnTo>
                    <a:pt x="1625066" y="365760"/>
                  </a:lnTo>
                  <a:lnTo>
                    <a:pt x="1625066" y="0"/>
                  </a:lnTo>
                  <a:close/>
                </a:path>
                <a:path w="8125459" h="365760">
                  <a:moveTo>
                    <a:pt x="2437612" y="0"/>
                  </a:moveTo>
                  <a:lnTo>
                    <a:pt x="1625092" y="0"/>
                  </a:lnTo>
                  <a:lnTo>
                    <a:pt x="1625092" y="365760"/>
                  </a:lnTo>
                  <a:lnTo>
                    <a:pt x="2437612" y="365760"/>
                  </a:lnTo>
                  <a:lnTo>
                    <a:pt x="2437612" y="0"/>
                  </a:lnTo>
                  <a:close/>
                </a:path>
                <a:path w="8125459" h="365760">
                  <a:moveTo>
                    <a:pt x="3250158" y="0"/>
                  </a:moveTo>
                  <a:lnTo>
                    <a:pt x="2437638" y="0"/>
                  </a:lnTo>
                  <a:lnTo>
                    <a:pt x="2437638" y="365760"/>
                  </a:lnTo>
                  <a:lnTo>
                    <a:pt x="3250158" y="365760"/>
                  </a:lnTo>
                  <a:lnTo>
                    <a:pt x="3250158" y="0"/>
                  </a:lnTo>
                  <a:close/>
                </a:path>
                <a:path w="8125459" h="365760">
                  <a:moveTo>
                    <a:pt x="4875123" y="0"/>
                  </a:moveTo>
                  <a:lnTo>
                    <a:pt x="4062704" y="0"/>
                  </a:lnTo>
                  <a:lnTo>
                    <a:pt x="3250184" y="0"/>
                  </a:lnTo>
                  <a:lnTo>
                    <a:pt x="3250184" y="365760"/>
                  </a:lnTo>
                  <a:lnTo>
                    <a:pt x="4062603" y="365760"/>
                  </a:lnTo>
                  <a:lnTo>
                    <a:pt x="4875123" y="365760"/>
                  </a:lnTo>
                  <a:lnTo>
                    <a:pt x="4875123" y="0"/>
                  </a:lnTo>
                  <a:close/>
                </a:path>
                <a:path w="8125459" h="365760">
                  <a:moveTo>
                    <a:pt x="5687657" y="0"/>
                  </a:moveTo>
                  <a:lnTo>
                    <a:pt x="4875149" y="0"/>
                  </a:lnTo>
                  <a:lnTo>
                    <a:pt x="4875149" y="365760"/>
                  </a:lnTo>
                  <a:lnTo>
                    <a:pt x="5687657" y="365760"/>
                  </a:lnTo>
                  <a:lnTo>
                    <a:pt x="5687657" y="0"/>
                  </a:lnTo>
                  <a:close/>
                </a:path>
                <a:path w="8125459" h="365760">
                  <a:moveTo>
                    <a:pt x="6500203" y="0"/>
                  </a:moveTo>
                  <a:lnTo>
                    <a:pt x="5687695" y="0"/>
                  </a:lnTo>
                  <a:lnTo>
                    <a:pt x="5687695" y="365760"/>
                  </a:lnTo>
                  <a:lnTo>
                    <a:pt x="6500203" y="365760"/>
                  </a:lnTo>
                  <a:lnTo>
                    <a:pt x="6500203" y="0"/>
                  </a:lnTo>
                  <a:close/>
                </a:path>
                <a:path w="8125459" h="365760">
                  <a:moveTo>
                    <a:pt x="8125180" y="0"/>
                  </a:moveTo>
                  <a:lnTo>
                    <a:pt x="7312761" y="0"/>
                  </a:lnTo>
                  <a:lnTo>
                    <a:pt x="6500241" y="0"/>
                  </a:lnTo>
                  <a:lnTo>
                    <a:pt x="6500241" y="365760"/>
                  </a:lnTo>
                  <a:lnTo>
                    <a:pt x="7312660" y="365760"/>
                  </a:lnTo>
                  <a:lnTo>
                    <a:pt x="8125180" y="365760"/>
                  </a:lnTo>
                  <a:lnTo>
                    <a:pt x="812518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1C9A0B19-DA5A-4556-8962-4EB37F897BB4}"/>
                </a:ext>
              </a:extLst>
            </p:cNvPr>
            <p:cNvSpPr/>
            <p:nvPr/>
          </p:nvSpPr>
          <p:spPr>
            <a:xfrm>
              <a:off x="2150364" y="4780279"/>
              <a:ext cx="8137525" cy="391160"/>
            </a:xfrm>
            <a:custGeom>
              <a:avLst/>
              <a:gdLst/>
              <a:ahLst/>
              <a:cxnLst/>
              <a:rect l="l" t="t" r="r" b="b"/>
              <a:pathLst>
                <a:path w="8137525" h="391160">
                  <a:moveTo>
                    <a:pt x="818642" y="0"/>
                  </a:moveTo>
                  <a:lnTo>
                    <a:pt x="818642" y="391033"/>
                  </a:lnTo>
                </a:path>
                <a:path w="8137525" h="391160">
                  <a:moveTo>
                    <a:pt x="1631188" y="0"/>
                  </a:moveTo>
                  <a:lnTo>
                    <a:pt x="1631188" y="391033"/>
                  </a:lnTo>
                </a:path>
                <a:path w="8137525" h="391160">
                  <a:moveTo>
                    <a:pt x="2443734" y="0"/>
                  </a:moveTo>
                  <a:lnTo>
                    <a:pt x="2443734" y="391033"/>
                  </a:lnTo>
                </a:path>
                <a:path w="8137525" h="391160">
                  <a:moveTo>
                    <a:pt x="3256280" y="0"/>
                  </a:moveTo>
                  <a:lnTo>
                    <a:pt x="3256280" y="391033"/>
                  </a:lnTo>
                </a:path>
                <a:path w="8137525" h="391160">
                  <a:moveTo>
                    <a:pt x="4068699" y="0"/>
                  </a:moveTo>
                  <a:lnTo>
                    <a:pt x="4068699" y="391033"/>
                  </a:lnTo>
                </a:path>
                <a:path w="8137525" h="391160">
                  <a:moveTo>
                    <a:pt x="4881245" y="0"/>
                  </a:moveTo>
                  <a:lnTo>
                    <a:pt x="4881245" y="391033"/>
                  </a:lnTo>
                </a:path>
                <a:path w="8137525" h="391160">
                  <a:moveTo>
                    <a:pt x="5693791" y="0"/>
                  </a:moveTo>
                  <a:lnTo>
                    <a:pt x="5693791" y="391033"/>
                  </a:lnTo>
                </a:path>
                <a:path w="8137525" h="391160">
                  <a:moveTo>
                    <a:pt x="6506336" y="0"/>
                  </a:moveTo>
                  <a:lnTo>
                    <a:pt x="6506336" y="391033"/>
                  </a:lnTo>
                </a:path>
                <a:path w="8137525" h="391160">
                  <a:moveTo>
                    <a:pt x="7318756" y="0"/>
                  </a:moveTo>
                  <a:lnTo>
                    <a:pt x="7318756" y="391033"/>
                  </a:lnTo>
                </a:path>
                <a:path w="8137525" h="391160">
                  <a:moveTo>
                    <a:pt x="6096" y="0"/>
                  </a:moveTo>
                  <a:lnTo>
                    <a:pt x="6096" y="391033"/>
                  </a:lnTo>
                </a:path>
                <a:path w="8137525" h="391160">
                  <a:moveTo>
                    <a:pt x="8131302" y="0"/>
                  </a:moveTo>
                  <a:lnTo>
                    <a:pt x="8131302" y="391033"/>
                  </a:lnTo>
                </a:path>
                <a:path w="8137525" h="391160">
                  <a:moveTo>
                    <a:pt x="0" y="6096"/>
                  </a:moveTo>
                  <a:lnTo>
                    <a:pt x="8137398" y="6096"/>
                  </a:lnTo>
                </a:path>
              </a:pathLst>
            </a:custGeom>
            <a:ln w="12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8173CB54-DE43-F591-C4F3-B681402494C9}"/>
                </a:ext>
              </a:extLst>
            </p:cNvPr>
            <p:cNvSpPr/>
            <p:nvPr/>
          </p:nvSpPr>
          <p:spPr>
            <a:xfrm>
              <a:off x="2150364" y="5152135"/>
              <a:ext cx="8137525" cy="0"/>
            </a:xfrm>
            <a:custGeom>
              <a:avLst/>
              <a:gdLst/>
              <a:ahLst/>
              <a:cxnLst/>
              <a:rect l="l" t="t" r="r" b="b"/>
              <a:pathLst>
                <a:path w="8137525">
                  <a:moveTo>
                    <a:pt x="0" y="0"/>
                  </a:moveTo>
                  <a:lnTo>
                    <a:pt x="8137398" y="0"/>
                  </a:lnTo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8">
            <a:extLst>
              <a:ext uri="{FF2B5EF4-FFF2-40B4-BE49-F238E27FC236}">
                <a16:creationId xmlns:a16="http://schemas.microsoft.com/office/drawing/2014/main" id="{1BEB325D-557A-A8A6-34F3-ACE440B208DE}"/>
              </a:ext>
            </a:extLst>
          </p:cNvPr>
          <p:cNvSpPr txBox="1"/>
          <p:nvPr/>
        </p:nvSpPr>
        <p:spPr>
          <a:xfrm>
            <a:off x="2001520" y="4328223"/>
            <a:ext cx="116459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68985" algn="l"/>
              </a:tabLst>
            </a:pPr>
            <a:r>
              <a:rPr sz="2750" spc="-25" dirty="0">
                <a:latin typeface="Arial MT"/>
                <a:cs typeface="Arial MT"/>
              </a:rPr>
              <a:t>x0</a:t>
            </a:r>
            <a:r>
              <a:rPr sz="2750" dirty="0">
                <a:latin typeface="Arial MT"/>
                <a:cs typeface="Arial MT"/>
              </a:rPr>
              <a:t>	</a:t>
            </a:r>
            <a:r>
              <a:rPr sz="2750" spc="-25" dirty="0">
                <a:solidFill>
                  <a:srgbClr val="FF0000"/>
                </a:solidFill>
                <a:latin typeface="Arial MT"/>
                <a:cs typeface="Arial MT"/>
              </a:rPr>
              <a:t>x1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31" name="object 9">
            <a:extLst>
              <a:ext uri="{FF2B5EF4-FFF2-40B4-BE49-F238E27FC236}">
                <a16:creationId xmlns:a16="http://schemas.microsoft.com/office/drawing/2014/main" id="{333B2CE0-7DFE-E70B-B533-A4F783AA9001}"/>
              </a:ext>
            </a:extLst>
          </p:cNvPr>
          <p:cNvSpPr txBox="1"/>
          <p:nvPr/>
        </p:nvSpPr>
        <p:spPr>
          <a:xfrm>
            <a:off x="6034151" y="4354512"/>
            <a:ext cx="40767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25" dirty="0">
                <a:solidFill>
                  <a:srgbClr val="FF0000"/>
                </a:solidFill>
                <a:latin typeface="Arial MT"/>
                <a:cs typeface="Arial MT"/>
              </a:rPr>
              <a:t>x5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34" name="object 10">
            <a:extLst>
              <a:ext uri="{FF2B5EF4-FFF2-40B4-BE49-F238E27FC236}">
                <a16:creationId xmlns:a16="http://schemas.microsoft.com/office/drawing/2014/main" id="{630F2A50-A9FF-50E9-D537-B26700DFC70A}"/>
              </a:ext>
            </a:extLst>
          </p:cNvPr>
          <p:cNvSpPr txBox="1"/>
          <p:nvPr/>
        </p:nvSpPr>
        <p:spPr>
          <a:xfrm>
            <a:off x="9275444" y="4296410"/>
            <a:ext cx="125031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643255" algn="l"/>
              </a:tabLst>
            </a:pPr>
            <a:r>
              <a:rPr sz="4125" spc="-37" baseline="-6060" dirty="0">
                <a:solidFill>
                  <a:srgbClr val="00AF50"/>
                </a:solidFill>
                <a:latin typeface="Arial MT"/>
                <a:cs typeface="Arial MT"/>
              </a:rPr>
              <a:t>x9</a:t>
            </a:r>
            <a:r>
              <a:rPr sz="4125" baseline="-6060" dirty="0">
                <a:solidFill>
                  <a:srgbClr val="00AF50"/>
                </a:solidFill>
                <a:latin typeface="Arial MT"/>
                <a:cs typeface="Arial MT"/>
              </a:rPr>
              <a:t>	</a:t>
            </a:r>
            <a:r>
              <a:rPr sz="2750" spc="-25" dirty="0">
                <a:solidFill>
                  <a:srgbClr val="FF0000"/>
                </a:solidFill>
                <a:latin typeface="Arial MT"/>
                <a:cs typeface="Arial MT"/>
              </a:rPr>
              <a:t>x10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36" name="object 11">
            <a:extLst>
              <a:ext uri="{FF2B5EF4-FFF2-40B4-BE49-F238E27FC236}">
                <a16:creationId xmlns:a16="http://schemas.microsoft.com/office/drawing/2014/main" id="{75BA1EE2-D794-BE7D-787E-93C1422853DA}"/>
              </a:ext>
            </a:extLst>
          </p:cNvPr>
          <p:cNvSpPr txBox="1"/>
          <p:nvPr/>
        </p:nvSpPr>
        <p:spPr>
          <a:xfrm>
            <a:off x="2856229" y="5172455"/>
            <a:ext cx="22225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50" dirty="0">
                <a:solidFill>
                  <a:srgbClr val="FF0000"/>
                </a:solidFill>
                <a:latin typeface="Arial MT"/>
                <a:cs typeface="Arial MT"/>
              </a:rPr>
              <a:t>7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39" name="object 12">
            <a:extLst>
              <a:ext uri="{FF2B5EF4-FFF2-40B4-BE49-F238E27FC236}">
                <a16:creationId xmlns:a16="http://schemas.microsoft.com/office/drawing/2014/main" id="{51155710-99A5-1F93-3897-59CCC10FCEE9}"/>
              </a:ext>
            </a:extLst>
          </p:cNvPr>
          <p:cNvSpPr txBox="1"/>
          <p:nvPr/>
        </p:nvSpPr>
        <p:spPr>
          <a:xfrm>
            <a:off x="1941829" y="5158168"/>
            <a:ext cx="435609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25" dirty="0">
                <a:latin typeface="Arial MT"/>
                <a:cs typeface="Arial MT"/>
              </a:rPr>
              <a:t>=0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42" name="object 13">
            <a:extLst>
              <a:ext uri="{FF2B5EF4-FFF2-40B4-BE49-F238E27FC236}">
                <a16:creationId xmlns:a16="http://schemas.microsoft.com/office/drawing/2014/main" id="{7DDA0C45-19BA-24FC-D1C9-922DE8AE1380}"/>
              </a:ext>
            </a:extLst>
          </p:cNvPr>
          <p:cNvSpPr txBox="1"/>
          <p:nvPr/>
        </p:nvSpPr>
        <p:spPr>
          <a:xfrm>
            <a:off x="6034404" y="5126609"/>
            <a:ext cx="42545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25" dirty="0">
                <a:solidFill>
                  <a:srgbClr val="FF0000"/>
                </a:solidFill>
                <a:latin typeface="Arial MT"/>
                <a:cs typeface="Arial MT"/>
              </a:rPr>
              <a:t>35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44" name="object 14">
            <a:extLst>
              <a:ext uri="{FF2B5EF4-FFF2-40B4-BE49-F238E27FC236}">
                <a16:creationId xmlns:a16="http://schemas.microsoft.com/office/drawing/2014/main" id="{9907B492-DBCE-BD6C-1E2D-B4042B497E11}"/>
              </a:ext>
            </a:extLst>
          </p:cNvPr>
          <p:cNvSpPr txBox="1"/>
          <p:nvPr/>
        </p:nvSpPr>
        <p:spPr>
          <a:xfrm>
            <a:off x="10009251" y="5126609"/>
            <a:ext cx="426084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25" dirty="0">
                <a:solidFill>
                  <a:srgbClr val="FF0000"/>
                </a:solidFill>
                <a:latin typeface="Arial MT"/>
                <a:cs typeface="Arial MT"/>
              </a:rPr>
              <a:t>70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48" name="object 15">
            <a:extLst>
              <a:ext uri="{FF2B5EF4-FFF2-40B4-BE49-F238E27FC236}">
                <a16:creationId xmlns:a16="http://schemas.microsoft.com/office/drawing/2014/main" id="{A0C609E3-8B8A-2066-0EB7-8D7FA9CC5A04}"/>
              </a:ext>
            </a:extLst>
          </p:cNvPr>
          <p:cNvSpPr txBox="1"/>
          <p:nvPr/>
        </p:nvSpPr>
        <p:spPr>
          <a:xfrm>
            <a:off x="3633851" y="4389056"/>
            <a:ext cx="40767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25" dirty="0">
                <a:solidFill>
                  <a:srgbClr val="FFC000"/>
                </a:solidFill>
                <a:latin typeface="Arial MT"/>
                <a:cs typeface="Arial MT"/>
              </a:rPr>
              <a:t>x2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36413F4B-4713-6949-4802-E116EA812BD8}"/>
              </a:ext>
            </a:extLst>
          </p:cNvPr>
          <p:cNvSpPr txBox="1"/>
          <p:nvPr/>
        </p:nvSpPr>
        <p:spPr>
          <a:xfrm>
            <a:off x="3558540" y="5195633"/>
            <a:ext cx="42545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25" dirty="0">
                <a:solidFill>
                  <a:srgbClr val="FFC000"/>
                </a:solidFill>
                <a:latin typeface="Arial MT"/>
                <a:cs typeface="Arial MT"/>
              </a:rPr>
              <a:t>14</a:t>
            </a:r>
            <a:endParaRPr sz="2750">
              <a:latin typeface="Arial MT"/>
              <a:cs typeface="Arial MT"/>
            </a:endParaRPr>
          </a:p>
        </p:txBody>
      </p:sp>
      <p:grpSp>
        <p:nvGrpSpPr>
          <p:cNvPr id="64" name="object 17">
            <a:extLst>
              <a:ext uri="{FF2B5EF4-FFF2-40B4-BE49-F238E27FC236}">
                <a16:creationId xmlns:a16="http://schemas.microsoft.com/office/drawing/2014/main" id="{3A617145-692B-708B-BDD5-E6A9FA82C921}"/>
              </a:ext>
            </a:extLst>
          </p:cNvPr>
          <p:cNvGrpSpPr/>
          <p:nvPr/>
        </p:nvGrpSpPr>
        <p:grpSpPr>
          <a:xfrm>
            <a:off x="4595876" y="4252848"/>
            <a:ext cx="2429510" cy="210185"/>
            <a:chOff x="4595876" y="4252848"/>
            <a:chExt cx="2429510" cy="210185"/>
          </a:xfrm>
        </p:grpSpPr>
        <p:sp>
          <p:nvSpPr>
            <p:cNvPr id="55" name="object 18">
              <a:extLst>
                <a:ext uri="{FF2B5EF4-FFF2-40B4-BE49-F238E27FC236}">
                  <a16:creationId xmlns:a16="http://schemas.microsoft.com/office/drawing/2014/main" id="{1258376F-342D-05AD-333B-B9EC36621506}"/>
                </a:ext>
              </a:extLst>
            </p:cNvPr>
            <p:cNvSpPr/>
            <p:nvPr/>
          </p:nvSpPr>
          <p:spPr>
            <a:xfrm>
              <a:off x="5790057" y="4252848"/>
              <a:ext cx="1235075" cy="210185"/>
            </a:xfrm>
            <a:custGeom>
              <a:avLst/>
              <a:gdLst/>
              <a:ahLst/>
              <a:cxnLst/>
              <a:rect l="l" t="t" r="r" b="b"/>
              <a:pathLst>
                <a:path w="1235075" h="210185">
                  <a:moveTo>
                    <a:pt x="0" y="0"/>
                  </a:moveTo>
                  <a:lnTo>
                    <a:pt x="70602" y="363"/>
                  </a:lnTo>
                  <a:lnTo>
                    <a:pt x="140290" y="1442"/>
                  </a:lnTo>
                  <a:lnTo>
                    <a:pt x="208931" y="3217"/>
                  </a:lnTo>
                  <a:lnTo>
                    <a:pt x="276390" y="5672"/>
                  </a:lnTo>
                  <a:lnTo>
                    <a:pt x="342535" y="8787"/>
                  </a:lnTo>
                  <a:lnTo>
                    <a:pt x="407232" y="12545"/>
                  </a:lnTo>
                  <a:lnTo>
                    <a:pt x="470348" y="16928"/>
                  </a:lnTo>
                  <a:lnTo>
                    <a:pt x="531748" y="21917"/>
                  </a:lnTo>
                  <a:lnTo>
                    <a:pt x="591300" y="27495"/>
                  </a:lnTo>
                  <a:lnTo>
                    <a:pt x="648871" y="33642"/>
                  </a:lnTo>
                  <a:lnTo>
                    <a:pt x="704325" y="40342"/>
                  </a:lnTo>
                  <a:lnTo>
                    <a:pt x="757531" y="47577"/>
                  </a:lnTo>
                  <a:lnTo>
                    <a:pt x="808355" y="55327"/>
                  </a:lnTo>
                  <a:lnTo>
                    <a:pt x="856663" y="63575"/>
                  </a:lnTo>
                  <a:lnTo>
                    <a:pt x="902322" y="72302"/>
                  </a:lnTo>
                  <a:lnTo>
                    <a:pt x="945198" y="81492"/>
                  </a:lnTo>
                  <a:lnTo>
                    <a:pt x="985159" y="91125"/>
                  </a:lnTo>
                  <a:lnTo>
                    <a:pt x="1022069" y="101184"/>
                  </a:lnTo>
                  <a:lnTo>
                    <a:pt x="1086208" y="122505"/>
                  </a:lnTo>
                  <a:lnTo>
                    <a:pt x="1136547" y="145311"/>
                  </a:lnTo>
                  <a:lnTo>
                    <a:pt x="1156208" y="157225"/>
                  </a:lnTo>
                  <a:lnTo>
                    <a:pt x="1130045" y="157225"/>
                  </a:lnTo>
                  <a:lnTo>
                    <a:pt x="1220342" y="209676"/>
                  </a:lnTo>
                  <a:lnTo>
                    <a:pt x="1234820" y="157225"/>
                  </a:lnTo>
                  <a:lnTo>
                    <a:pt x="1208659" y="157225"/>
                  </a:lnTo>
                  <a:lnTo>
                    <a:pt x="1188998" y="145312"/>
                  </a:lnTo>
                  <a:lnTo>
                    <a:pt x="1138659" y="122511"/>
                  </a:lnTo>
                  <a:lnTo>
                    <a:pt x="1074519" y="101199"/>
                  </a:lnTo>
                  <a:lnTo>
                    <a:pt x="1037607" y="91146"/>
                  </a:lnTo>
                  <a:lnTo>
                    <a:pt x="997646" y="81520"/>
                  </a:lnTo>
                  <a:lnTo>
                    <a:pt x="954768" y="72338"/>
                  </a:lnTo>
                  <a:lnTo>
                    <a:pt x="909107" y="63618"/>
                  </a:lnTo>
                  <a:lnTo>
                    <a:pt x="860796" y="55378"/>
                  </a:lnTo>
                  <a:lnTo>
                    <a:pt x="809969" y="47636"/>
                  </a:lnTo>
                  <a:lnTo>
                    <a:pt x="756758" y="40410"/>
                  </a:lnTo>
                  <a:lnTo>
                    <a:pt x="701299" y="33718"/>
                  </a:lnTo>
                  <a:lnTo>
                    <a:pt x="643723" y="27579"/>
                  </a:lnTo>
                  <a:lnTo>
                    <a:pt x="584164" y="22009"/>
                  </a:lnTo>
                  <a:lnTo>
                    <a:pt x="522756" y="17027"/>
                  </a:lnTo>
                  <a:lnTo>
                    <a:pt x="459632" y="12651"/>
                  </a:lnTo>
                  <a:lnTo>
                    <a:pt x="394926" y="8899"/>
                  </a:lnTo>
                  <a:lnTo>
                    <a:pt x="328770" y="5789"/>
                  </a:lnTo>
                  <a:lnTo>
                    <a:pt x="261298" y="3338"/>
                  </a:lnTo>
                  <a:lnTo>
                    <a:pt x="192645" y="1566"/>
                  </a:lnTo>
                  <a:lnTo>
                    <a:pt x="122942" y="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9">
              <a:extLst>
                <a:ext uri="{FF2B5EF4-FFF2-40B4-BE49-F238E27FC236}">
                  <a16:creationId xmlns:a16="http://schemas.microsoft.com/office/drawing/2014/main" id="{2C12A34F-E478-2257-255D-F68002151B85}"/>
                </a:ext>
              </a:extLst>
            </p:cNvPr>
            <p:cNvSpPr/>
            <p:nvPr/>
          </p:nvSpPr>
          <p:spPr>
            <a:xfrm>
              <a:off x="4595876" y="4252975"/>
              <a:ext cx="1220470" cy="209550"/>
            </a:xfrm>
            <a:custGeom>
              <a:avLst/>
              <a:gdLst/>
              <a:ahLst/>
              <a:cxnLst/>
              <a:rect l="l" t="t" r="r" b="b"/>
              <a:pathLst>
                <a:path w="1220470" h="209550">
                  <a:moveTo>
                    <a:pt x="1220343" y="0"/>
                  </a:moveTo>
                  <a:lnTo>
                    <a:pt x="1118647" y="411"/>
                  </a:lnTo>
                  <a:lnTo>
                    <a:pt x="1044363" y="1631"/>
                  </a:lnTo>
                  <a:lnTo>
                    <a:pt x="971470" y="3633"/>
                  </a:lnTo>
                  <a:lnTo>
                    <a:pt x="900106" y="6394"/>
                  </a:lnTo>
                  <a:lnTo>
                    <a:pt x="830411" y="9889"/>
                  </a:lnTo>
                  <a:lnTo>
                    <a:pt x="762526" y="14093"/>
                  </a:lnTo>
                  <a:lnTo>
                    <a:pt x="696589" y="18983"/>
                  </a:lnTo>
                  <a:lnTo>
                    <a:pt x="632741" y="24533"/>
                  </a:lnTo>
                  <a:lnTo>
                    <a:pt x="571122" y="30720"/>
                  </a:lnTo>
                  <a:lnTo>
                    <a:pt x="511871" y="37519"/>
                  </a:lnTo>
                  <a:lnTo>
                    <a:pt x="455128" y="44904"/>
                  </a:lnTo>
                  <a:lnTo>
                    <a:pt x="401033" y="52853"/>
                  </a:lnTo>
                  <a:lnTo>
                    <a:pt x="349726" y="61341"/>
                  </a:lnTo>
                  <a:lnTo>
                    <a:pt x="301346" y="70342"/>
                  </a:lnTo>
                  <a:lnTo>
                    <a:pt x="256033" y="79833"/>
                  </a:lnTo>
                  <a:lnTo>
                    <a:pt x="213927" y="89789"/>
                  </a:lnTo>
                  <a:lnTo>
                    <a:pt x="175168" y="100185"/>
                  </a:lnTo>
                  <a:lnTo>
                    <a:pt x="108248" y="122203"/>
                  </a:lnTo>
                  <a:lnTo>
                    <a:pt x="56393" y="145689"/>
                  </a:lnTo>
                  <a:lnTo>
                    <a:pt x="20721" y="170449"/>
                  </a:lnTo>
                  <a:lnTo>
                    <a:pt x="0" y="209550"/>
                  </a:lnTo>
                  <a:lnTo>
                    <a:pt x="52324" y="209550"/>
                  </a:lnTo>
                  <a:lnTo>
                    <a:pt x="54789" y="195970"/>
                  </a:lnTo>
                  <a:lnTo>
                    <a:pt x="62086" y="182619"/>
                  </a:lnTo>
                  <a:lnTo>
                    <a:pt x="90576" y="156711"/>
                  </a:lnTo>
                  <a:lnTo>
                    <a:pt x="136603" y="132038"/>
                  </a:lnTo>
                  <a:lnTo>
                    <a:pt x="198971" y="108814"/>
                  </a:lnTo>
                  <a:lnTo>
                    <a:pt x="235911" y="97812"/>
                  </a:lnTo>
                  <a:lnTo>
                    <a:pt x="276490" y="87252"/>
                  </a:lnTo>
                  <a:lnTo>
                    <a:pt x="320557" y="77160"/>
                  </a:lnTo>
                  <a:lnTo>
                    <a:pt x="367964" y="67564"/>
                  </a:lnTo>
                  <a:lnTo>
                    <a:pt x="418563" y="58489"/>
                  </a:lnTo>
                  <a:lnTo>
                    <a:pt x="472203" y="49964"/>
                  </a:lnTo>
                  <a:lnTo>
                    <a:pt x="528735" y="42013"/>
                  </a:lnTo>
                  <a:lnTo>
                    <a:pt x="588011" y="34664"/>
                  </a:lnTo>
                  <a:lnTo>
                    <a:pt x="649881" y="27944"/>
                  </a:lnTo>
                  <a:lnTo>
                    <a:pt x="714197" y="21879"/>
                  </a:lnTo>
                  <a:lnTo>
                    <a:pt x="780808" y="16495"/>
                  </a:lnTo>
                  <a:lnTo>
                    <a:pt x="849567" y="11820"/>
                  </a:lnTo>
                  <a:lnTo>
                    <a:pt x="920323" y="7879"/>
                  </a:lnTo>
                  <a:lnTo>
                    <a:pt x="992927" y="4700"/>
                  </a:lnTo>
                  <a:lnTo>
                    <a:pt x="1067232" y="2310"/>
                  </a:lnTo>
                  <a:lnTo>
                    <a:pt x="1143087" y="734"/>
                  </a:lnTo>
                  <a:lnTo>
                    <a:pt x="1220343" y="0"/>
                  </a:lnTo>
                  <a:close/>
                </a:path>
              </a:pathLst>
            </a:custGeom>
            <a:solidFill>
              <a:srgbClr val="008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0">
              <a:extLst>
                <a:ext uri="{FF2B5EF4-FFF2-40B4-BE49-F238E27FC236}">
                  <a16:creationId xmlns:a16="http://schemas.microsoft.com/office/drawing/2014/main" id="{BAE5378D-8A1B-96A5-65BC-506FF2478F2C}"/>
                </a:ext>
              </a:extLst>
            </p:cNvPr>
            <p:cNvSpPr/>
            <p:nvPr/>
          </p:nvSpPr>
          <p:spPr>
            <a:xfrm>
              <a:off x="4595876" y="4252848"/>
              <a:ext cx="2429510" cy="210185"/>
            </a:xfrm>
            <a:custGeom>
              <a:avLst/>
              <a:gdLst/>
              <a:ahLst/>
              <a:cxnLst/>
              <a:rect l="l" t="t" r="r" b="b"/>
              <a:pathLst>
                <a:path w="2429509" h="210185">
                  <a:moveTo>
                    <a:pt x="1220343" y="126"/>
                  </a:moveTo>
                  <a:lnTo>
                    <a:pt x="1143087" y="861"/>
                  </a:lnTo>
                  <a:lnTo>
                    <a:pt x="1067232" y="2437"/>
                  </a:lnTo>
                  <a:lnTo>
                    <a:pt x="992927" y="4827"/>
                  </a:lnTo>
                  <a:lnTo>
                    <a:pt x="920323" y="8006"/>
                  </a:lnTo>
                  <a:lnTo>
                    <a:pt x="849567" y="11947"/>
                  </a:lnTo>
                  <a:lnTo>
                    <a:pt x="780808" y="16622"/>
                  </a:lnTo>
                  <a:lnTo>
                    <a:pt x="714197" y="22006"/>
                  </a:lnTo>
                  <a:lnTo>
                    <a:pt x="649881" y="28071"/>
                  </a:lnTo>
                  <a:lnTo>
                    <a:pt x="588011" y="34791"/>
                  </a:lnTo>
                  <a:lnTo>
                    <a:pt x="528735" y="42140"/>
                  </a:lnTo>
                  <a:lnTo>
                    <a:pt x="472203" y="50091"/>
                  </a:lnTo>
                  <a:lnTo>
                    <a:pt x="418563" y="58616"/>
                  </a:lnTo>
                  <a:lnTo>
                    <a:pt x="367964" y="67691"/>
                  </a:lnTo>
                  <a:lnTo>
                    <a:pt x="320557" y="77287"/>
                  </a:lnTo>
                  <a:lnTo>
                    <a:pt x="276490" y="87379"/>
                  </a:lnTo>
                  <a:lnTo>
                    <a:pt x="235911" y="97939"/>
                  </a:lnTo>
                  <a:lnTo>
                    <a:pt x="198971" y="108941"/>
                  </a:lnTo>
                  <a:lnTo>
                    <a:pt x="136603" y="132165"/>
                  </a:lnTo>
                  <a:lnTo>
                    <a:pt x="90576" y="156838"/>
                  </a:lnTo>
                  <a:lnTo>
                    <a:pt x="62086" y="182746"/>
                  </a:lnTo>
                  <a:lnTo>
                    <a:pt x="52324" y="209676"/>
                  </a:lnTo>
                  <a:lnTo>
                    <a:pt x="0" y="209676"/>
                  </a:lnTo>
                  <a:lnTo>
                    <a:pt x="20721" y="170576"/>
                  </a:lnTo>
                  <a:lnTo>
                    <a:pt x="56393" y="145816"/>
                  </a:lnTo>
                  <a:lnTo>
                    <a:pt x="108248" y="122330"/>
                  </a:lnTo>
                  <a:lnTo>
                    <a:pt x="175168" y="100312"/>
                  </a:lnTo>
                  <a:lnTo>
                    <a:pt x="213927" y="89916"/>
                  </a:lnTo>
                  <a:lnTo>
                    <a:pt x="256033" y="79960"/>
                  </a:lnTo>
                  <a:lnTo>
                    <a:pt x="301346" y="70469"/>
                  </a:lnTo>
                  <a:lnTo>
                    <a:pt x="349726" y="61468"/>
                  </a:lnTo>
                  <a:lnTo>
                    <a:pt x="401033" y="52980"/>
                  </a:lnTo>
                  <a:lnTo>
                    <a:pt x="455128" y="45031"/>
                  </a:lnTo>
                  <a:lnTo>
                    <a:pt x="511871" y="37646"/>
                  </a:lnTo>
                  <a:lnTo>
                    <a:pt x="571122" y="30847"/>
                  </a:lnTo>
                  <a:lnTo>
                    <a:pt x="632741" y="24660"/>
                  </a:lnTo>
                  <a:lnTo>
                    <a:pt x="696589" y="19110"/>
                  </a:lnTo>
                  <a:lnTo>
                    <a:pt x="762526" y="14220"/>
                  </a:lnTo>
                  <a:lnTo>
                    <a:pt x="830411" y="10016"/>
                  </a:lnTo>
                  <a:lnTo>
                    <a:pt x="900106" y="6521"/>
                  </a:lnTo>
                  <a:lnTo>
                    <a:pt x="971470" y="3760"/>
                  </a:lnTo>
                  <a:lnTo>
                    <a:pt x="1044363" y="1758"/>
                  </a:lnTo>
                  <a:lnTo>
                    <a:pt x="1118647" y="538"/>
                  </a:lnTo>
                  <a:lnTo>
                    <a:pt x="1194181" y="126"/>
                  </a:lnTo>
                  <a:lnTo>
                    <a:pt x="1246504" y="126"/>
                  </a:lnTo>
                  <a:lnTo>
                    <a:pt x="1317123" y="489"/>
                  </a:lnTo>
                  <a:lnTo>
                    <a:pt x="1386826" y="1566"/>
                  </a:lnTo>
                  <a:lnTo>
                    <a:pt x="1455479" y="3338"/>
                  </a:lnTo>
                  <a:lnTo>
                    <a:pt x="1522951" y="5789"/>
                  </a:lnTo>
                  <a:lnTo>
                    <a:pt x="1589107" y="8899"/>
                  </a:lnTo>
                  <a:lnTo>
                    <a:pt x="1653813" y="12651"/>
                  </a:lnTo>
                  <a:lnTo>
                    <a:pt x="1716937" y="17027"/>
                  </a:lnTo>
                  <a:lnTo>
                    <a:pt x="1778345" y="22009"/>
                  </a:lnTo>
                  <a:lnTo>
                    <a:pt x="1837904" y="27579"/>
                  </a:lnTo>
                  <a:lnTo>
                    <a:pt x="1895480" y="33718"/>
                  </a:lnTo>
                  <a:lnTo>
                    <a:pt x="1950939" y="40410"/>
                  </a:lnTo>
                  <a:lnTo>
                    <a:pt x="2004150" y="47636"/>
                  </a:lnTo>
                  <a:lnTo>
                    <a:pt x="2054977" y="55378"/>
                  </a:lnTo>
                  <a:lnTo>
                    <a:pt x="2103288" y="63618"/>
                  </a:lnTo>
                  <a:lnTo>
                    <a:pt x="2148949" y="72338"/>
                  </a:lnTo>
                  <a:lnTo>
                    <a:pt x="2191827" y="81520"/>
                  </a:lnTo>
                  <a:lnTo>
                    <a:pt x="2231788" y="91146"/>
                  </a:lnTo>
                  <a:lnTo>
                    <a:pt x="2268700" y="101199"/>
                  </a:lnTo>
                  <a:lnTo>
                    <a:pt x="2332840" y="122511"/>
                  </a:lnTo>
                  <a:lnTo>
                    <a:pt x="2383179" y="145312"/>
                  </a:lnTo>
                  <a:lnTo>
                    <a:pt x="2402840" y="157225"/>
                  </a:lnTo>
                  <a:lnTo>
                    <a:pt x="2429002" y="157225"/>
                  </a:lnTo>
                  <a:lnTo>
                    <a:pt x="2414524" y="209676"/>
                  </a:lnTo>
                  <a:lnTo>
                    <a:pt x="2324227" y="157225"/>
                  </a:lnTo>
                  <a:lnTo>
                    <a:pt x="2350389" y="157225"/>
                  </a:lnTo>
                  <a:lnTo>
                    <a:pt x="2330728" y="145311"/>
                  </a:lnTo>
                  <a:lnTo>
                    <a:pt x="2280389" y="122505"/>
                  </a:lnTo>
                  <a:lnTo>
                    <a:pt x="2216250" y="101184"/>
                  </a:lnTo>
                  <a:lnTo>
                    <a:pt x="2179340" y="91125"/>
                  </a:lnTo>
                  <a:lnTo>
                    <a:pt x="2139379" y="81492"/>
                  </a:lnTo>
                  <a:lnTo>
                    <a:pt x="2096503" y="72302"/>
                  </a:lnTo>
                  <a:lnTo>
                    <a:pt x="2050844" y="63575"/>
                  </a:lnTo>
                  <a:lnTo>
                    <a:pt x="2002536" y="55327"/>
                  </a:lnTo>
                  <a:lnTo>
                    <a:pt x="1951712" y="47577"/>
                  </a:lnTo>
                  <a:lnTo>
                    <a:pt x="1898506" y="40342"/>
                  </a:lnTo>
                  <a:lnTo>
                    <a:pt x="1843052" y="33642"/>
                  </a:lnTo>
                  <a:lnTo>
                    <a:pt x="1785481" y="27495"/>
                  </a:lnTo>
                  <a:lnTo>
                    <a:pt x="1725929" y="21917"/>
                  </a:lnTo>
                  <a:lnTo>
                    <a:pt x="1664529" y="16928"/>
                  </a:lnTo>
                  <a:lnTo>
                    <a:pt x="1601413" y="12545"/>
                  </a:lnTo>
                  <a:lnTo>
                    <a:pt x="1536716" y="8787"/>
                  </a:lnTo>
                  <a:lnTo>
                    <a:pt x="1470571" y="5672"/>
                  </a:lnTo>
                  <a:lnTo>
                    <a:pt x="1403112" y="3217"/>
                  </a:lnTo>
                  <a:lnTo>
                    <a:pt x="1334471" y="1442"/>
                  </a:lnTo>
                  <a:lnTo>
                    <a:pt x="1264783" y="363"/>
                  </a:lnTo>
                  <a:lnTo>
                    <a:pt x="1194181" y="0"/>
                  </a:lnTo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21">
            <a:extLst>
              <a:ext uri="{FF2B5EF4-FFF2-40B4-BE49-F238E27FC236}">
                <a16:creationId xmlns:a16="http://schemas.microsoft.com/office/drawing/2014/main" id="{1716BA27-74DD-0768-5C4F-73171910BD67}"/>
              </a:ext>
            </a:extLst>
          </p:cNvPr>
          <p:cNvSpPr txBox="1"/>
          <p:nvPr/>
        </p:nvSpPr>
        <p:spPr>
          <a:xfrm>
            <a:off x="5236209" y="3935666"/>
            <a:ext cx="105600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00AF50"/>
                </a:solidFill>
                <a:latin typeface="Arial MT"/>
                <a:cs typeface="Arial MT"/>
              </a:rPr>
              <a:t>le</a:t>
            </a:r>
            <a:r>
              <a:rPr sz="2000" spc="-40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Arial MT"/>
                <a:cs typeface="Arial MT"/>
              </a:rPr>
              <a:t>double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2" name="object 22">
            <a:extLst>
              <a:ext uri="{FF2B5EF4-FFF2-40B4-BE49-F238E27FC236}">
                <a16:creationId xmlns:a16="http://schemas.microsoft.com/office/drawing/2014/main" id="{BDE103BE-7838-B72F-F637-656871F76F05}"/>
              </a:ext>
            </a:extLst>
          </p:cNvPr>
          <p:cNvSpPr txBox="1"/>
          <p:nvPr/>
        </p:nvSpPr>
        <p:spPr>
          <a:xfrm>
            <a:off x="5185028" y="4389056"/>
            <a:ext cx="40767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25" dirty="0">
                <a:solidFill>
                  <a:srgbClr val="FFC000"/>
                </a:solidFill>
                <a:latin typeface="Arial MT"/>
                <a:cs typeface="Arial MT"/>
              </a:rPr>
              <a:t>x4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79" name="object 23">
            <a:extLst>
              <a:ext uri="{FF2B5EF4-FFF2-40B4-BE49-F238E27FC236}">
                <a16:creationId xmlns:a16="http://schemas.microsoft.com/office/drawing/2014/main" id="{59DDACB1-B844-8503-7523-3F951297315A}"/>
              </a:ext>
            </a:extLst>
          </p:cNvPr>
          <p:cNvSpPr txBox="1"/>
          <p:nvPr/>
        </p:nvSpPr>
        <p:spPr>
          <a:xfrm>
            <a:off x="5185409" y="5154295"/>
            <a:ext cx="426084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25" dirty="0">
                <a:solidFill>
                  <a:srgbClr val="FFC000"/>
                </a:solidFill>
                <a:latin typeface="Arial MT"/>
                <a:cs typeface="Arial MT"/>
              </a:rPr>
              <a:t>28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82" name="object 24">
            <a:extLst>
              <a:ext uri="{FF2B5EF4-FFF2-40B4-BE49-F238E27FC236}">
                <a16:creationId xmlns:a16="http://schemas.microsoft.com/office/drawing/2014/main" id="{037A1EFE-604A-CFA4-756A-52269D348272}"/>
              </a:ext>
            </a:extLst>
          </p:cNvPr>
          <p:cNvSpPr txBox="1"/>
          <p:nvPr/>
        </p:nvSpPr>
        <p:spPr>
          <a:xfrm>
            <a:off x="8412480" y="5173090"/>
            <a:ext cx="426084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25" dirty="0">
                <a:solidFill>
                  <a:srgbClr val="FFC000"/>
                </a:solidFill>
                <a:latin typeface="Arial MT"/>
                <a:cs typeface="Arial MT"/>
              </a:rPr>
              <a:t>56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84" name="object 25">
            <a:extLst>
              <a:ext uri="{FF2B5EF4-FFF2-40B4-BE49-F238E27FC236}">
                <a16:creationId xmlns:a16="http://schemas.microsoft.com/office/drawing/2014/main" id="{049F6321-CE17-68CF-A34C-3D0B17E5795B}"/>
              </a:ext>
            </a:extLst>
          </p:cNvPr>
          <p:cNvSpPr txBox="1"/>
          <p:nvPr/>
        </p:nvSpPr>
        <p:spPr>
          <a:xfrm>
            <a:off x="4390009" y="4378261"/>
            <a:ext cx="40767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25" dirty="0">
                <a:solidFill>
                  <a:srgbClr val="00AF50"/>
                </a:solidFill>
                <a:latin typeface="Arial MT"/>
                <a:cs typeface="Arial MT"/>
              </a:rPr>
              <a:t>x3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86" name="object 26">
            <a:extLst>
              <a:ext uri="{FF2B5EF4-FFF2-40B4-BE49-F238E27FC236}">
                <a16:creationId xmlns:a16="http://schemas.microsoft.com/office/drawing/2014/main" id="{9421E501-C091-445C-524A-83F0642F4F0B}"/>
              </a:ext>
            </a:extLst>
          </p:cNvPr>
          <p:cNvSpPr txBox="1"/>
          <p:nvPr/>
        </p:nvSpPr>
        <p:spPr>
          <a:xfrm>
            <a:off x="6827519" y="4378261"/>
            <a:ext cx="40767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25" dirty="0">
                <a:solidFill>
                  <a:srgbClr val="00AF50"/>
                </a:solidFill>
                <a:latin typeface="Arial MT"/>
                <a:cs typeface="Arial MT"/>
              </a:rPr>
              <a:t>x6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88" name="object 27">
            <a:extLst>
              <a:ext uri="{FF2B5EF4-FFF2-40B4-BE49-F238E27FC236}">
                <a16:creationId xmlns:a16="http://schemas.microsoft.com/office/drawing/2014/main" id="{6980939E-571B-7E03-1A26-533F9087D747}"/>
              </a:ext>
            </a:extLst>
          </p:cNvPr>
          <p:cNvSpPr txBox="1"/>
          <p:nvPr/>
        </p:nvSpPr>
        <p:spPr>
          <a:xfrm>
            <a:off x="4400803" y="5172455"/>
            <a:ext cx="42545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25" dirty="0">
                <a:solidFill>
                  <a:srgbClr val="00AF50"/>
                </a:solidFill>
                <a:latin typeface="Arial MT"/>
                <a:cs typeface="Arial MT"/>
              </a:rPr>
              <a:t>21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90" name="object 28">
            <a:extLst>
              <a:ext uri="{FF2B5EF4-FFF2-40B4-BE49-F238E27FC236}">
                <a16:creationId xmlns:a16="http://schemas.microsoft.com/office/drawing/2014/main" id="{F0BD2141-02BD-0166-E2D3-8CDA978F61BC}"/>
              </a:ext>
            </a:extLst>
          </p:cNvPr>
          <p:cNvSpPr txBox="1"/>
          <p:nvPr/>
        </p:nvSpPr>
        <p:spPr>
          <a:xfrm>
            <a:off x="6847205" y="5136832"/>
            <a:ext cx="42545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25" dirty="0">
                <a:solidFill>
                  <a:srgbClr val="00AF50"/>
                </a:solidFill>
                <a:latin typeface="Arial MT"/>
                <a:cs typeface="Arial MT"/>
              </a:rPr>
              <a:t>42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92" name="object 29">
            <a:extLst>
              <a:ext uri="{FF2B5EF4-FFF2-40B4-BE49-F238E27FC236}">
                <a16:creationId xmlns:a16="http://schemas.microsoft.com/office/drawing/2014/main" id="{B5339358-29A2-B1B9-0D50-194C497BBB0B}"/>
              </a:ext>
            </a:extLst>
          </p:cNvPr>
          <p:cNvSpPr txBox="1"/>
          <p:nvPr/>
        </p:nvSpPr>
        <p:spPr>
          <a:xfrm>
            <a:off x="9289415" y="5154295"/>
            <a:ext cx="42545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25" dirty="0">
                <a:solidFill>
                  <a:srgbClr val="00AF50"/>
                </a:solidFill>
                <a:latin typeface="Arial MT"/>
                <a:cs typeface="Arial MT"/>
              </a:rPr>
              <a:t>63</a:t>
            </a:r>
            <a:endParaRPr sz="2750">
              <a:latin typeface="Arial MT"/>
              <a:cs typeface="Arial MT"/>
            </a:endParaRPr>
          </a:p>
        </p:txBody>
      </p:sp>
      <p:grpSp>
        <p:nvGrpSpPr>
          <p:cNvPr id="97" name="object 30">
            <a:extLst>
              <a:ext uri="{FF2B5EF4-FFF2-40B4-BE49-F238E27FC236}">
                <a16:creationId xmlns:a16="http://schemas.microsoft.com/office/drawing/2014/main" id="{8B4A9033-2CC8-7BDA-10E0-8A770817DAFD}"/>
              </a:ext>
            </a:extLst>
          </p:cNvPr>
          <p:cNvGrpSpPr/>
          <p:nvPr/>
        </p:nvGrpSpPr>
        <p:grpSpPr>
          <a:xfrm>
            <a:off x="4548251" y="3681476"/>
            <a:ext cx="4933696" cy="438150"/>
            <a:chOff x="4548251" y="3681476"/>
            <a:chExt cx="4933696" cy="438150"/>
          </a:xfrm>
        </p:grpSpPr>
        <p:sp>
          <p:nvSpPr>
            <p:cNvPr id="94" name="object 31">
              <a:extLst>
                <a:ext uri="{FF2B5EF4-FFF2-40B4-BE49-F238E27FC236}">
                  <a16:creationId xmlns:a16="http://schemas.microsoft.com/office/drawing/2014/main" id="{68EF1225-B458-55CE-E29B-DE8333F8AB26}"/>
                </a:ext>
              </a:extLst>
            </p:cNvPr>
            <p:cNvSpPr/>
            <p:nvPr/>
          </p:nvSpPr>
          <p:spPr>
            <a:xfrm>
              <a:off x="6971157" y="3681476"/>
              <a:ext cx="2510790" cy="438150"/>
            </a:xfrm>
            <a:custGeom>
              <a:avLst/>
              <a:gdLst/>
              <a:ahLst/>
              <a:cxnLst/>
              <a:rect l="l" t="t" r="r" b="b"/>
              <a:pathLst>
                <a:path w="2510790" h="438150">
                  <a:moveTo>
                    <a:pt x="0" y="0"/>
                  </a:moveTo>
                  <a:lnTo>
                    <a:pt x="68861" y="175"/>
                  </a:lnTo>
                  <a:lnTo>
                    <a:pt x="137328" y="698"/>
                  </a:lnTo>
                  <a:lnTo>
                    <a:pt x="205372" y="1564"/>
                  </a:lnTo>
                  <a:lnTo>
                    <a:pt x="272962" y="2770"/>
                  </a:lnTo>
                  <a:lnTo>
                    <a:pt x="340069" y="4311"/>
                  </a:lnTo>
                  <a:lnTo>
                    <a:pt x="406663" y="6184"/>
                  </a:lnTo>
                  <a:lnTo>
                    <a:pt x="472714" y="8383"/>
                  </a:lnTo>
                  <a:lnTo>
                    <a:pt x="538193" y="10904"/>
                  </a:lnTo>
                  <a:lnTo>
                    <a:pt x="603069" y="13745"/>
                  </a:lnTo>
                  <a:lnTo>
                    <a:pt x="667313" y="16900"/>
                  </a:lnTo>
                  <a:lnTo>
                    <a:pt x="730895" y="20364"/>
                  </a:lnTo>
                  <a:lnTo>
                    <a:pt x="793785" y="24135"/>
                  </a:lnTo>
                  <a:lnTo>
                    <a:pt x="855954" y="28208"/>
                  </a:lnTo>
                  <a:lnTo>
                    <a:pt x="917372" y="32579"/>
                  </a:lnTo>
                  <a:lnTo>
                    <a:pt x="978008" y="37243"/>
                  </a:lnTo>
                  <a:lnTo>
                    <a:pt x="1037834" y="42196"/>
                  </a:lnTo>
                  <a:lnTo>
                    <a:pt x="1096819" y="47435"/>
                  </a:lnTo>
                  <a:lnTo>
                    <a:pt x="1154934" y="52955"/>
                  </a:lnTo>
                  <a:lnTo>
                    <a:pt x="1212149" y="58751"/>
                  </a:lnTo>
                  <a:lnTo>
                    <a:pt x="1268433" y="64821"/>
                  </a:lnTo>
                  <a:lnTo>
                    <a:pt x="1323758" y="71158"/>
                  </a:lnTo>
                  <a:lnTo>
                    <a:pt x="1378094" y="77760"/>
                  </a:lnTo>
                  <a:lnTo>
                    <a:pt x="1431410" y="84623"/>
                  </a:lnTo>
                  <a:lnTo>
                    <a:pt x="1483677" y="91741"/>
                  </a:lnTo>
                  <a:lnTo>
                    <a:pt x="1534865" y="99111"/>
                  </a:lnTo>
                  <a:lnTo>
                    <a:pt x="1584945" y="106729"/>
                  </a:lnTo>
                  <a:lnTo>
                    <a:pt x="1633886" y="114591"/>
                  </a:lnTo>
                  <a:lnTo>
                    <a:pt x="1681659" y="122691"/>
                  </a:lnTo>
                  <a:lnTo>
                    <a:pt x="1728234" y="131027"/>
                  </a:lnTo>
                  <a:lnTo>
                    <a:pt x="1773582" y="139594"/>
                  </a:lnTo>
                  <a:lnTo>
                    <a:pt x="1817672" y="148388"/>
                  </a:lnTo>
                  <a:lnTo>
                    <a:pt x="1860474" y="157404"/>
                  </a:lnTo>
                  <a:lnTo>
                    <a:pt x="1901960" y="166639"/>
                  </a:lnTo>
                  <a:lnTo>
                    <a:pt x="1942098" y="176088"/>
                  </a:lnTo>
                  <a:lnTo>
                    <a:pt x="1980860" y="185748"/>
                  </a:lnTo>
                  <a:lnTo>
                    <a:pt x="2018216" y="195613"/>
                  </a:lnTo>
                  <a:lnTo>
                    <a:pt x="2088589" y="215945"/>
                  </a:lnTo>
                  <a:lnTo>
                    <a:pt x="2152979" y="237051"/>
                  </a:lnTo>
                  <a:lnTo>
                    <a:pt x="2211147" y="258898"/>
                  </a:lnTo>
                  <a:lnTo>
                    <a:pt x="2262857" y="281452"/>
                  </a:lnTo>
                  <a:lnTo>
                    <a:pt x="2307868" y="304680"/>
                  </a:lnTo>
                  <a:lnTo>
                    <a:pt x="2345944" y="328549"/>
                  </a:lnTo>
                  <a:lnTo>
                    <a:pt x="2291207" y="328549"/>
                  </a:lnTo>
                  <a:lnTo>
                    <a:pt x="2477643" y="438150"/>
                  </a:lnTo>
                  <a:lnTo>
                    <a:pt x="2510282" y="328549"/>
                  </a:lnTo>
                  <a:lnTo>
                    <a:pt x="2455418" y="328549"/>
                  </a:lnTo>
                  <a:lnTo>
                    <a:pt x="2437269" y="316536"/>
                  </a:lnTo>
                  <a:lnTo>
                    <a:pt x="2395711" y="292984"/>
                  </a:lnTo>
                  <a:lnTo>
                    <a:pt x="2347334" y="270089"/>
                  </a:lnTo>
                  <a:lnTo>
                    <a:pt x="2292377" y="247884"/>
                  </a:lnTo>
                  <a:lnTo>
                    <a:pt x="2231079" y="226404"/>
                  </a:lnTo>
                  <a:lnTo>
                    <a:pt x="2163677" y="205680"/>
                  </a:lnTo>
                  <a:lnTo>
                    <a:pt x="2090410" y="185748"/>
                  </a:lnTo>
                  <a:lnTo>
                    <a:pt x="2051651" y="176088"/>
                  </a:lnTo>
                  <a:lnTo>
                    <a:pt x="2011516" y="166639"/>
                  </a:lnTo>
                  <a:lnTo>
                    <a:pt x="1970033" y="157404"/>
                  </a:lnTo>
                  <a:lnTo>
                    <a:pt x="1927233" y="148388"/>
                  </a:lnTo>
                  <a:lnTo>
                    <a:pt x="1883145" y="139594"/>
                  </a:lnTo>
                  <a:lnTo>
                    <a:pt x="1837800" y="131027"/>
                  </a:lnTo>
                  <a:lnTo>
                    <a:pt x="1791226" y="122691"/>
                  </a:lnTo>
                  <a:lnTo>
                    <a:pt x="1743454" y="114591"/>
                  </a:lnTo>
                  <a:lnTo>
                    <a:pt x="1694514" y="106729"/>
                  </a:lnTo>
                  <a:lnTo>
                    <a:pt x="1644434" y="99111"/>
                  </a:lnTo>
                  <a:lnTo>
                    <a:pt x="1593246" y="91741"/>
                  </a:lnTo>
                  <a:lnTo>
                    <a:pt x="1540979" y="84623"/>
                  </a:lnTo>
                  <a:lnTo>
                    <a:pt x="1487662" y="77760"/>
                  </a:lnTo>
                  <a:lnTo>
                    <a:pt x="1433326" y="71158"/>
                  </a:lnTo>
                  <a:lnTo>
                    <a:pt x="1378000" y="64821"/>
                  </a:lnTo>
                  <a:lnTo>
                    <a:pt x="1321714" y="58751"/>
                  </a:lnTo>
                  <a:lnTo>
                    <a:pt x="1264497" y="52955"/>
                  </a:lnTo>
                  <a:lnTo>
                    <a:pt x="1206380" y="47435"/>
                  </a:lnTo>
                  <a:lnTo>
                    <a:pt x="1147393" y="42196"/>
                  </a:lnTo>
                  <a:lnTo>
                    <a:pt x="1087564" y="37243"/>
                  </a:lnTo>
                  <a:lnTo>
                    <a:pt x="1026924" y="32579"/>
                  </a:lnTo>
                  <a:lnTo>
                    <a:pt x="965503" y="28208"/>
                  </a:lnTo>
                  <a:lnTo>
                    <a:pt x="903331" y="24135"/>
                  </a:lnTo>
                  <a:lnTo>
                    <a:pt x="840436" y="20364"/>
                  </a:lnTo>
                  <a:lnTo>
                    <a:pt x="776850" y="16900"/>
                  </a:lnTo>
                  <a:lnTo>
                    <a:pt x="712601" y="13745"/>
                  </a:lnTo>
                  <a:lnTo>
                    <a:pt x="647719" y="10904"/>
                  </a:lnTo>
                  <a:lnTo>
                    <a:pt x="582236" y="8383"/>
                  </a:lnTo>
                  <a:lnTo>
                    <a:pt x="516179" y="6184"/>
                  </a:lnTo>
                  <a:lnTo>
                    <a:pt x="449579" y="4311"/>
                  </a:lnTo>
                  <a:lnTo>
                    <a:pt x="382465" y="2770"/>
                  </a:lnTo>
                  <a:lnTo>
                    <a:pt x="314868" y="1564"/>
                  </a:lnTo>
                  <a:lnTo>
                    <a:pt x="246817" y="698"/>
                  </a:lnTo>
                  <a:lnTo>
                    <a:pt x="178343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32">
              <a:extLst>
                <a:ext uri="{FF2B5EF4-FFF2-40B4-BE49-F238E27FC236}">
                  <a16:creationId xmlns:a16="http://schemas.microsoft.com/office/drawing/2014/main" id="{6910F3D2-2C6F-4530-D053-80197DFA087F}"/>
                </a:ext>
              </a:extLst>
            </p:cNvPr>
            <p:cNvSpPr/>
            <p:nvPr/>
          </p:nvSpPr>
          <p:spPr>
            <a:xfrm>
              <a:off x="4548251" y="3681476"/>
              <a:ext cx="2477770" cy="438150"/>
            </a:xfrm>
            <a:custGeom>
              <a:avLst/>
              <a:gdLst/>
              <a:ahLst/>
              <a:cxnLst/>
              <a:rect l="l" t="t" r="r" b="b"/>
              <a:pathLst>
                <a:path w="2477770" h="438150">
                  <a:moveTo>
                    <a:pt x="2477643" y="0"/>
                  </a:moveTo>
                  <a:lnTo>
                    <a:pt x="2347435" y="208"/>
                  </a:lnTo>
                  <a:lnTo>
                    <a:pt x="2272539" y="829"/>
                  </a:lnTo>
                  <a:lnTo>
                    <a:pt x="2198251" y="1857"/>
                  </a:lnTo>
                  <a:lnTo>
                    <a:pt x="2124606" y="3286"/>
                  </a:lnTo>
                  <a:lnTo>
                    <a:pt x="2051636" y="5109"/>
                  </a:lnTo>
                  <a:lnTo>
                    <a:pt x="1979375" y="7321"/>
                  </a:lnTo>
                  <a:lnTo>
                    <a:pt x="1907856" y="9915"/>
                  </a:lnTo>
                  <a:lnTo>
                    <a:pt x="1837114" y="12886"/>
                  </a:lnTo>
                  <a:lnTo>
                    <a:pt x="1767181" y="16228"/>
                  </a:lnTo>
                  <a:lnTo>
                    <a:pt x="1698090" y="19933"/>
                  </a:lnTo>
                  <a:lnTo>
                    <a:pt x="1629877" y="23997"/>
                  </a:lnTo>
                  <a:lnTo>
                    <a:pt x="1562573" y="28414"/>
                  </a:lnTo>
                  <a:lnTo>
                    <a:pt x="1496212" y="33176"/>
                  </a:lnTo>
                  <a:lnTo>
                    <a:pt x="1430829" y="38279"/>
                  </a:lnTo>
                  <a:lnTo>
                    <a:pt x="1366456" y="43716"/>
                  </a:lnTo>
                  <a:lnTo>
                    <a:pt x="1303127" y="49481"/>
                  </a:lnTo>
                  <a:lnTo>
                    <a:pt x="1240875" y="55568"/>
                  </a:lnTo>
                  <a:lnTo>
                    <a:pt x="1179735" y="61971"/>
                  </a:lnTo>
                  <a:lnTo>
                    <a:pt x="1119739" y="68685"/>
                  </a:lnTo>
                  <a:lnTo>
                    <a:pt x="1060920" y="75701"/>
                  </a:lnTo>
                  <a:lnTo>
                    <a:pt x="1003314" y="83016"/>
                  </a:lnTo>
                  <a:lnTo>
                    <a:pt x="946952" y="90623"/>
                  </a:lnTo>
                  <a:lnTo>
                    <a:pt x="891868" y="98515"/>
                  </a:lnTo>
                  <a:lnTo>
                    <a:pt x="838097" y="106687"/>
                  </a:lnTo>
                  <a:lnTo>
                    <a:pt x="785671" y="115133"/>
                  </a:lnTo>
                  <a:lnTo>
                    <a:pt x="734624" y="123846"/>
                  </a:lnTo>
                  <a:lnTo>
                    <a:pt x="684989" y="132821"/>
                  </a:lnTo>
                  <a:lnTo>
                    <a:pt x="636801" y="142051"/>
                  </a:lnTo>
                  <a:lnTo>
                    <a:pt x="590091" y="151531"/>
                  </a:lnTo>
                  <a:lnTo>
                    <a:pt x="544895" y="161254"/>
                  </a:lnTo>
                  <a:lnTo>
                    <a:pt x="501245" y="171215"/>
                  </a:lnTo>
                  <a:lnTo>
                    <a:pt x="459175" y="181406"/>
                  </a:lnTo>
                  <a:lnTo>
                    <a:pt x="418719" y="191824"/>
                  </a:lnTo>
                  <a:lnTo>
                    <a:pt x="379909" y="202460"/>
                  </a:lnTo>
                  <a:lnTo>
                    <a:pt x="342780" y="213309"/>
                  </a:lnTo>
                  <a:lnTo>
                    <a:pt x="273697" y="235623"/>
                  </a:lnTo>
                  <a:lnTo>
                    <a:pt x="211738" y="258717"/>
                  </a:lnTo>
                  <a:lnTo>
                    <a:pt x="157170" y="282543"/>
                  </a:lnTo>
                  <a:lnTo>
                    <a:pt x="110263" y="307052"/>
                  </a:lnTo>
                  <a:lnTo>
                    <a:pt x="71282" y="332195"/>
                  </a:lnTo>
                  <a:lnTo>
                    <a:pt x="40498" y="357925"/>
                  </a:lnTo>
                  <a:lnTo>
                    <a:pt x="10275" y="397514"/>
                  </a:lnTo>
                  <a:lnTo>
                    <a:pt x="0" y="438150"/>
                  </a:lnTo>
                  <a:lnTo>
                    <a:pt x="109474" y="438023"/>
                  </a:lnTo>
                  <a:lnTo>
                    <a:pt x="110635" y="424334"/>
                  </a:lnTo>
                  <a:lnTo>
                    <a:pt x="114096" y="410749"/>
                  </a:lnTo>
                  <a:lnTo>
                    <a:pt x="137944" y="370674"/>
                  </a:lnTo>
                  <a:lnTo>
                    <a:pt x="181284" y="331750"/>
                  </a:lnTo>
                  <a:lnTo>
                    <a:pt x="220558" y="306523"/>
                  </a:lnTo>
                  <a:lnTo>
                    <a:pt x="267824" y="281932"/>
                  </a:lnTo>
                  <a:lnTo>
                    <a:pt x="322812" y="258026"/>
                  </a:lnTo>
                  <a:lnTo>
                    <a:pt x="385255" y="234856"/>
                  </a:lnTo>
                  <a:lnTo>
                    <a:pt x="454883" y="212469"/>
                  </a:lnTo>
                  <a:lnTo>
                    <a:pt x="492307" y="201586"/>
                  </a:lnTo>
                  <a:lnTo>
                    <a:pt x="531428" y="190917"/>
                  </a:lnTo>
                  <a:lnTo>
                    <a:pt x="572210" y="180470"/>
                  </a:lnTo>
                  <a:lnTo>
                    <a:pt x="614621" y="170249"/>
                  </a:lnTo>
                  <a:lnTo>
                    <a:pt x="658626" y="160262"/>
                  </a:lnTo>
                  <a:lnTo>
                    <a:pt x="704194" y="150514"/>
                  </a:lnTo>
                  <a:lnTo>
                    <a:pt x="751288" y="141012"/>
                  </a:lnTo>
                  <a:lnTo>
                    <a:pt x="799877" y="131762"/>
                  </a:lnTo>
                  <a:lnTo>
                    <a:pt x="849927" y="122770"/>
                  </a:lnTo>
                  <a:lnTo>
                    <a:pt x="901403" y="114042"/>
                  </a:lnTo>
                  <a:lnTo>
                    <a:pt x="954273" y="105585"/>
                  </a:lnTo>
                  <a:lnTo>
                    <a:pt x="1008503" y="97405"/>
                  </a:lnTo>
                  <a:lnTo>
                    <a:pt x="1064059" y="89508"/>
                  </a:lnTo>
                  <a:lnTo>
                    <a:pt x="1120908" y="81899"/>
                  </a:lnTo>
                  <a:lnTo>
                    <a:pt x="1179016" y="74587"/>
                  </a:lnTo>
                  <a:lnTo>
                    <a:pt x="1238350" y="67575"/>
                  </a:lnTo>
                  <a:lnTo>
                    <a:pt x="1298875" y="60871"/>
                  </a:lnTo>
                  <a:lnTo>
                    <a:pt x="1360559" y="54482"/>
                  </a:lnTo>
                  <a:lnTo>
                    <a:pt x="1423368" y="48412"/>
                  </a:lnTo>
                  <a:lnTo>
                    <a:pt x="1487268" y="42669"/>
                  </a:lnTo>
                  <a:lnTo>
                    <a:pt x="1552225" y="37258"/>
                  </a:lnTo>
                  <a:lnTo>
                    <a:pt x="1618207" y="32186"/>
                  </a:lnTo>
                  <a:lnTo>
                    <a:pt x="1685179" y="27459"/>
                  </a:lnTo>
                  <a:lnTo>
                    <a:pt x="1753108" y="23083"/>
                  </a:lnTo>
                  <a:lnTo>
                    <a:pt x="1821961" y="19064"/>
                  </a:lnTo>
                  <a:lnTo>
                    <a:pt x="1891703" y="15409"/>
                  </a:lnTo>
                  <a:lnTo>
                    <a:pt x="1962301" y="12124"/>
                  </a:lnTo>
                  <a:lnTo>
                    <a:pt x="2033722" y="9215"/>
                  </a:lnTo>
                  <a:lnTo>
                    <a:pt x="2105932" y="6687"/>
                  </a:lnTo>
                  <a:lnTo>
                    <a:pt x="2178898" y="4548"/>
                  </a:lnTo>
                  <a:lnTo>
                    <a:pt x="2252585" y="2804"/>
                  </a:lnTo>
                  <a:lnTo>
                    <a:pt x="2326961" y="1460"/>
                  </a:lnTo>
                  <a:lnTo>
                    <a:pt x="2401991" y="523"/>
                  </a:lnTo>
                  <a:lnTo>
                    <a:pt x="2477643" y="0"/>
                  </a:lnTo>
                  <a:close/>
                </a:path>
              </a:pathLst>
            </a:custGeom>
            <a:solidFill>
              <a:srgbClr val="008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33">
              <a:extLst>
                <a:ext uri="{FF2B5EF4-FFF2-40B4-BE49-F238E27FC236}">
                  <a16:creationId xmlns:a16="http://schemas.microsoft.com/office/drawing/2014/main" id="{87016EFE-EB9C-F138-A1E2-18DDEF2A397B}"/>
                </a:ext>
              </a:extLst>
            </p:cNvPr>
            <p:cNvSpPr/>
            <p:nvPr/>
          </p:nvSpPr>
          <p:spPr>
            <a:xfrm>
              <a:off x="4548251" y="3681476"/>
              <a:ext cx="4933315" cy="438150"/>
            </a:xfrm>
            <a:custGeom>
              <a:avLst/>
              <a:gdLst/>
              <a:ahLst/>
              <a:cxnLst/>
              <a:rect l="l" t="t" r="r" b="b"/>
              <a:pathLst>
                <a:path w="4933315" h="438150">
                  <a:moveTo>
                    <a:pt x="2477643" y="0"/>
                  </a:moveTo>
                  <a:lnTo>
                    <a:pt x="2401991" y="523"/>
                  </a:lnTo>
                  <a:lnTo>
                    <a:pt x="2326961" y="1460"/>
                  </a:lnTo>
                  <a:lnTo>
                    <a:pt x="2252585" y="2804"/>
                  </a:lnTo>
                  <a:lnTo>
                    <a:pt x="2178898" y="4548"/>
                  </a:lnTo>
                  <a:lnTo>
                    <a:pt x="2105932" y="6687"/>
                  </a:lnTo>
                  <a:lnTo>
                    <a:pt x="2033722" y="9215"/>
                  </a:lnTo>
                  <a:lnTo>
                    <a:pt x="1962301" y="12124"/>
                  </a:lnTo>
                  <a:lnTo>
                    <a:pt x="1891703" y="15409"/>
                  </a:lnTo>
                  <a:lnTo>
                    <a:pt x="1821961" y="19064"/>
                  </a:lnTo>
                  <a:lnTo>
                    <a:pt x="1753108" y="23083"/>
                  </a:lnTo>
                  <a:lnTo>
                    <a:pt x="1685179" y="27459"/>
                  </a:lnTo>
                  <a:lnTo>
                    <a:pt x="1618207" y="32186"/>
                  </a:lnTo>
                  <a:lnTo>
                    <a:pt x="1552225" y="37258"/>
                  </a:lnTo>
                  <a:lnTo>
                    <a:pt x="1487268" y="42669"/>
                  </a:lnTo>
                  <a:lnTo>
                    <a:pt x="1423368" y="48412"/>
                  </a:lnTo>
                  <a:lnTo>
                    <a:pt x="1360559" y="54482"/>
                  </a:lnTo>
                  <a:lnTo>
                    <a:pt x="1298875" y="60871"/>
                  </a:lnTo>
                  <a:lnTo>
                    <a:pt x="1238350" y="67575"/>
                  </a:lnTo>
                  <a:lnTo>
                    <a:pt x="1179016" y="74587"/>
                  </a:lnTo>
                  <a:lnTo>
                    <a:pt x="1120908" y="81899"/>
                  </a:lnTo>
                  <a:lnTo>
                    <a:pt x="1064059" y="89508"/>
                  </a:lnTo>
                  <a:lnTo>
                    <a:pt x="1008503" y="97405"/>
                  </a:lnTo>
                  <a:lnTo>
                    <a:pt x="954273" y="105585"/>
                  </a:lnTo>
                  <a:lnTo>
                    <a:pt x="901403" y="114042"/>
                  </a:lnTo>
                  <a:lnTo>
                    <a:pt x="849927" y="122770"/>
                  </a:lnTo>
                  <a:lnTo>
                    <a:pt x="799877" y="131762"/>
                  </a:lnTo>
                  <a:lnTo>
                    <a:pt x="751288" y="141012"/>
                  </a:lnTo>
                  <a:lnTo>
                    <a:pt x="704194" y="150514"/>
                  </a:lnTo>
                  <a:lnTo>
                    <a:pt x="658626" y="160262"/>
                  </a:lnTo>
                  <a:lnTo>
                    <a:pt x="614621" y="170249"/>
                  </a:lnTo>
                  <a:lnTo>
                    <a:pt x="572210" y="180470"/>
                  </a:lnTo>
                  <a:lnTo>
                    <a:pt x="531428" y="190917"/>
                  </a:lnTo>
                  <a:lnTo>
                    <a:pt x="492307" y="201586"/>
                  </a:lnTo>
                  <a:lnTo>
                    <a:pt x="454883" y="212469"/>
                  </a:lnTo>
                  <a:lnTo>
                    <a:pt x="385255" y="234856"/>
                  </a:lnTo>
                  <a:lnTo>
                    <a:pt x="322812" y="258026"/>
                  </a:lnTo>
                  <a:lnTo>
                    <a:pt x="267824" y="281932"/>
                  </a:lnTo>
                  <a:lnTo>
                    <a:pt x="220558" y="306523"/>
                  </a:lnTo>
                  <a:lnTo>
                    <a:pt x="181284" y="331750"/>
                  </a:lnTo>
                  <a:lnTo>
                    <a:pt x="150270" y="357563"/>
                  </a:lnTo>
                  <a:lnTo>
                    <a:pt x="119824" y="397273"/>
                  </a:lnTo>
                  <a:lnTo>
                    <a:pt x="109474" y="438023"/>
                  </a:lnTo>
                  <a:lnTo>
                    <a:pt x="0" y="438150"/>
                  </a:lnTo>
                  <a:lnTo>
                    <a:pt x="10275" y="397514"/>
                  </a:lnTo>
                  <a:lnTo>
                    <a:pt x="40498" y="357925"/>
                  </a:lnTo>
                  <a:lnTo>
                    <a:pt x="71282" y="332195"/>
                  </a:lnTo>
                  <a:lnTo>
                    <a:pt x="110263" y="307052"/>
                  </a:lnTo>
                  <a:lnTo>
                    <a:pt x="157170" y="282543"/>
                  </a:lnTo>
                  <a:lnTo>
                    <a:pt x="211738" y="258717"/>
                  </a:lnTo>
                  <a:lnTo>
                    <a:pt x="273697" y="235623"/>
                  </a:lnTo>
                  <a:lnTo>
                    <a:pt x="342780" y="213309"/>
                  </a:lnTo>
                  <a:lnTo>
                    <a:pt x="379909" y="202460"/>
                  </a:lnTo>
                  <a:lnTo>
                    <a:pt x="418719" y="191824"/>
                  </a:lnTo>
                  <a:lnTo>
                    <a:pt x="459175" y="181406"/>
                  </a:lnTo>
                  <a:lnTo>
                    <a:pt x="501245" y="171215"/>
                  </a:lnTo>
                  <a:lnTo>
                    <a:pt x="544895" y="161254"/>
                  </a:lnTo>
                  <a:lnTo>
                    <a:pt x="590091" y="151531"/>
                  </a:lnTo>
                  <a:lnTo>
                    <a:pt x="636801" y="142051"/>
                  </a:lnTo>
                  <a:lnTo>
                    <a:pt x="684989" y="132821"/>
                  </a:lnTo>
                  <a:lnTo>
                    <a:pt x="734624" y="123846"/>
                  </a:lnTo>
                  <a:lnTo>
                    <a:pt x="785671" y="115133"/>
                  </a:lnTo>
                  <a:lnTo>
                    <a:pt x="838097" y="106687"/>
                  </a:lnTo>
                  <a:lnTo>
                    <a:pt x="891868" y="98515"/>
                  </a:lnTo>
                  <a:lnTo>
                    <a:pt x="946952" y="90623"/>
                  </a:lnTo>
                  <a:lnTo>
                    <a:pt x="1003314" y="83016"/>
                  </a:lnTo>
                  <a:lnTo>
                    <a:pt x="1060920" y="75701"/>
                  </a:lnTo>
                  <a:lnTo>
                    <a:pt x="1119739" y="68685"/>
                  </a:lnTo>
                  <a:lnTo>
                    <a:pt x="1179735" y="61971"/>
                  </a:lnTo>
                  <a:lnTo>
                    <a:pt x="1240875" y="55568"/>
                  </a:lnTo>
                  <a:lnTo>
                    <a:pt x="1303127" y="49481"/>
                  </a:lnTo>
                  <a:lnTo>
                    <a:pt x="1366456" y="43716"/>
                  </a:lnTo>
                  <a:lnTo>
                    <a:pt x="1430829" y="38279"/>
                  </a:lnTo>
                  <a:lnTo>
                    <a:pt x="1496212" y="33176"/>
                  </a:lnTo>
                  <a:lnTo>
                    <a:pt x="1562573" y="28414"/>
                  </a:lnTo>
                  <a:lnTo>
                    <a:pt x="1629877" y="23997"/>
                  </a:lnTo>
                  <a:lnTo>
                    <a:pt x="1698090" y="19933"/>
                  </a:lnTo>
                  <a:lnTo>
                    <a:pt x="1767181" y="16228"/>
                  </a:lnTo>
                  <a:lnTo>
                    <a:pt x="1837114" y="12886"/>
                  </a:lnTo>
                  <a:lnTo>
                    <a:pt x="1907856" y="9915"/>
                  </a:lnTo>
                  <a:lnTo>
                    <a:pt x="1979375" y="7321"/>
                  </a:lnTo>
                  <a:lnTo>
                    <a:pt x="2051636" y="5109"/>
                  </a:lnTo>
                  <a:lnTo>
                    <a:pt x="2124606" y="3286"/>
                  </a:lnTo>
                  <a:lnTo>
                    <a:pt x="2198251" y="1857"/>
                  </a:lnTo>
                  <a:lnTo>
                    <a:pt x="2272539" y="829"/>
                  </a:lnTo>
                  <a:lnTo>
                    <a:pt x="2347435" y="208"/>
                  </a:lnTo>
                  <a:lnTo>
                    <a:pt x="2422905" y="0"/>
                  </a:lnTo>
                  <a:lnTo>
                    <a:pt x="2532379" y="0"/>
                  </a:lnTo>
                  <a:lnTo>
                    <a:pt x="2601249" y="175"/>
                  </a:lnTo>
                  <a:lnTo>
                    <a:pt x="2669723" y="698"/>
                  </a:lnTo>
                  <a:lnTo>
                    <a:pt x="2737774" y="1564"/>
                  </a:lnTo>
                  <a:lnTo>
                    <a:pt x="2805371" y="2770"/>
                  </a:lnTo>
                  <a:lnTo>
                    <a:pt x="2872485" y="4311"/>
                  </a:lnTo>
                  <a:lnTo>
                    <a:pt x="2939085" y="6184"/>
                  </a:lnTo>
                  <a:lnTo>
                    <a:pt x="3005142" y="8383"/>
                  </a:lnTo>
                  <a:lnTo>
                    <a:pt x="3070625" y="10904"/>
                  </a:lnTo>
                  <a:lnTo>
                    <a:pt x="3135507" y="13745"/>
                  </a:lnTo>
                  <a:lnTo>
                    <a:pt x="3199756" y="16900"/>
                  </a:lnTo>
                  <a:lnTo>
                    <a:pt x="3263342" y="20364"/>
                  </a:lnTo>
                  <a:lnTo>
                    <a:pt x="3326237" y="24135"/>
                  </a:lnTo>
                  <a:lnTo>
                    <a:pt x="3388409" y="28208"/>
                  </a:lnTo>
                  <a:lnTo>
                    <a:pt x="3449830" y="32579"/>
                  </a:lnTo>
                  <a:lnTo>
                    <a:pt x="3510470" y="37243"/>
                  </a:lnTo>
                  <a:lnTo>
                    <a:pt x="3570299" y="42196"/>
                  </a:lnTo>
                  <a:lnTo>
                    <a:pt x="3629286" y="47435"/>
                  </a:lnTo>
                  <a:lnTo>
                    <a:pt x="3687403" y="52955"/>
                  </a:lnTo>
                  <a:lnTo>
                    <a:pt x="3744620" y="58751"/>
                  </a:lnTo>
                  <a:lnTo>
                    <a:pt x="3800906" y="64821"/>
                  </a:lnTo>
                  <a:lnTo>
                    <a:pt x="3856232" y="71158"/>
                  </a:lnTo>
                  <a:lnTo>
                    <a:pt x="3910568" y="77760"/>
                  </a:lnTo>
                  <a:lnTo>
                    <a:pt x="3963885" y="84623"/>
                  </a:lnTo>
                  <a:lnTo>
                    <a:pt x="4016152" y="91741"/>
                  </a:lnTo>
                  <a:lnTo>
                    <a:pt x="4067340" y="99111"/>
                  </a:lnTo>
                  <a:lnTo>
                    <a:pt x="4117420" y="106729"/>
                  </a:lnTo>
                  <a:lnTo>
                    <a:pt x="4166360" y="114591"/>
                  </a:lnTo>
                  <a:lnTo>
                    <a:pt x="4214132" y="122691"/>
                  </a:lnTo>
                  <a:lnTo>
                    <a:pt x="4260706" y="131027"/>
                  </a:lnTo>
                  <a:lnTo>
                    <a:pt x="4306051" y="139594"/>
                  </a:lnTo>
                  <a:lnTo>
                    <a:pt x="4350139" y="148388"/>
                  </a:lnTo>
                  <a:lnTo>
                    <a:pt x="4392939" y="157404"/>
                  </a:lnTo>
                  <a:lnTo>
                    <a:pt x="4434422" y="166639"/>
                  </a:lnTo>
                  <a:lnTo>
                    <a:pt x="4474557" y="176088"/>
                  </a:lnTo>
                  <a:lnTo>
                    <a:pt x="4513316" y="185748"/>
                  </a:lnTo>
                  <a:lnTo>
                    <a:pt x="4550667" y="195613"/>
                  </a:lnTo>
                  <a:lnTo>
                    <a:pt x="4621032" y="215945"/>
                  </a:lnTo>
                  <a:lnTo>
                    <a:pt x="4685412" y="237051"/>
                  </a:lnTo>
                  <a:lnTo>
                    <a:pt x="4743569" y="258898"/>
                  </a:lnTo>
                  <a:lnTo>
                    <a:pt x="4795266" y="281452"/>
                  </a:lnTo>
                  <a:lnTo>
                    <a:pt x="4840263" y="304680"/>
                  </a:lnTo>
                  <a:lnTo>
                    <a:pt x="4878324" y="328549"/>
                  </a:lnTo>
                  <a:lnTo>
                    <a:pt x="4933188" y="328549"/>
                  </a:lnTo>
                  <a:lnTo>
                    <a:pt x="4900549" y="438150"/>
                  </a:lnTo>
                  <a:lnTo>
                    <a:pt x="4714113" y="328549"/>
                  </a:lnTo>
                  <a:lnTo>
                    <a:pt x="4768850" y="328549"/>
                  </a:lnTo>
                  <a:lnTo>
                    <a:pt x="4750694" y="316536"/>
                  </a:lnTo>
                  <a:lnTo>
                    <a:pt x="4709120" y="292984"/>
                  </a:lnTo>
                  <a:lnTo>
                    <a:pt x="4660730" y="270089"/>
                  </a:lnTo>
                  <a:lnTo>
                    <a:pt x="4605762" y="247884"/>
                  </a:lnTo>
                  <a:lnTo>
                    <a:pt x="4544453" y="226404"/>
                  </a:lnTo>
                  <a:lnTo>
                    <a:pt x="4477041" y="205680"/>
                  </a:lnTo>
                  <a:lnTo>
                    <a:pt x="4403766" y="185748"/>
                  </a:lnTo>
                  <a:lnTo>
                    <a:pt x="4365004" y="176088"/>
                  </a:lnTo>
                  <a:lnTo>
                    <a:pt x="4324866" y="166639"/>
                  </a:lnTo>
                  <a:lnTo>
                    <a:pt x="4283380" y="157404"/>
                  </a:lnTo>
                  <a:lnTo>
                    <a:pt x="4240578" y="148388"/>
                  </a:lnTo>
                  <a:lnTo>
                    <a:pt x="4196488" y="139594"/>
                  </a:lnTo>
                  <a:lnTo>
                    <a:pt x="4151140" y="131027"/>
                  </a:lnTo>
                  <a:lnTo>
                    <a:pt x="4104565" y="122691"/>
                  </a:lnTo>
                  <a:lnTo>
                    <a:pt x="4056792" y="114591"/>
                  </a:lnTo>
                  <a:lnTo>
                    <a:pt x="4007851" y="106729"/>
                  </a:lnTo>
                  <a:lnTo>
                    <a:pt x="3957771" y="99111"/>
                  </a:lnTo>
                  <a:lnTo>
                    <a:pt x="3906583" y="91741"/>
                  </a:lnTo>
                  <a:lnTo>
                    <a:pt x="3854316" y="84623"/>
                  </a:lnTo>
                  <a:lnTo>
                    <a:pt x="3801000" y="77760"/>
                  </a:lnTo>
                  <a:lnTo>
                    <a:pt x="3746664" y="71158"/>
                  </a:lnTo>
                  <a:lnTo>
                    <a:pt x="3691339" y="64821"/>
                  </a:lnTo>
                  <a:lnTo>
                    <a:pt x="3635055" y="58751"/>
                  </a:lnTo>
                  <a:lnTo>
                    <a:pt x="3577840" y="52955"/>
                  </a:lnTo>
                  <a:lnTo>
                    <a:pt x="3519725" y="47435"/>
                  </a:lnTo>
                  <a:lnTo>
                    <a:pt x="3460740" y="42196"/>
                  </a:lnTo>
                  <a:lnTo>
                    <a:pt x="3400914" y="37243"/>
                  </a:lnTo>
                  <a:lnTo>
                    <a:pt x="3340278" y="32579"/>
                  </a:lnTo>
                  <a:lnTo>
                    <a:pt x="3278860" y="28208"/>
                  </a:lnTo>
                  <a:lnTo>
                    <a:pt x="3216691" y="24135"/>
                  </a:lnTo>
                  <a:lnTo>
                    <a:pt x="3153801" y="20364"/>
                  </a:lnTo>
                  <a:lnTo>
                    <a:pt x="3090219" y="16900"/>
                  </a:lnTo>
                  <a:lnTo>
                    <a:pt x="3025975" y="13745"/>
                  </a:lnTo>
                  <a:lnTo>
                    <a:pt x="2961099" y="10904"/>
                  </a:lnTo>
                  <a:lnTo>
                    <a:pt x="2895620" y="8383"/>
                  </a:lnTo>
                  <a:lnTo>
                    <a:pt x="2829569" y="6184"/>
                  </a:lnTo>
                  <a:lnTo>
                    <a:pt x="2762975" y="4311"/>
                  </a:lnTo>
                  <a:lnTo>
                    <a:pt x="2695868" y="2770"/>
                  </a:lnTo>
                  <a:lnTo>
                    <a:pt x="2628278" y="1564"/>
                  </a:lnTo>
                  <a:lnTo>
                    <a:pt x="2560234" y="698"/>
                  </a:lnTo>
                  <a:lnTo>
                    <a:pt x="2491767" y="175"/>
                  </a:lnTo>
                  <a:lnTo>
                    <a:pt x="2422905" y="0"/>
                  </a:lnTo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34">
            <a:extLst>
              <a:ext uri="{FF2B5EF4-FFF2-40B4-BE49-F238E27FC236}">
                <a16:creationId xmlns:a16="http://schemas.microsoft.com/office/drawing/2014/main" id="{9700D4D5-334E-5FFB-90BA-0FA648B8E160}"/>
              </a:ext>
            </a:extLst>
          </p:cNvPr>
          <p:cNvSpPr txBox="1"/>
          <p:nvPr/>
        </p:nvSpPr>
        <p:spPr>
          <a:xfrm>
            <a:off x="6754494" y="3761485"/>
            <a:ext cx="845819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dirty="0">
                <a:solidFill>
                  <a:srgbClr val="00AF50"/>
                </a:solidFill>
                <a:latin typeface="Arial MT"/>
                <a:cs typeface="Arial MT"/>
              </a:rPr>
              <a:t>le</a:t>
            </a:r>
            <a:r>
              <a:rPr sz="2000" spc="-30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Arial MT"/>
                <a:cs typeface="Arial MT"/>
              </a:rPr>
              <a:t>triple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1" name="object 35">
            <a:extLst>
              <a:ext uri="{FF2B5EF4-FFF2-40B4-BE49-F238E27FC236}">
                <a16:creationId xmlns:a16="http://schemas.microsoft.com/office/drawing/2014/main" id="{8A75708A-50FE-34F8-046D-0E2C636F4785}"/>
              </a:ext>
            </a:extLst>
          </p:cNvPr>
          <p:cNvSpPr txBox="1"/>
          <p:nvPr/>
        </p:nvSpPr>
        <p:spPr>
          <a:xfrm>
            <a:off x="7647940" y="4367529"/>
            <a:ext cx="119761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02640" algn="l"/>
              </a:tabLst>
            </a:pPr>
            <a:r>
              <a:rPr sz="4125" spc="-37" baseline="1010" dirty="0">
                <a:solidFill>
                  <a:srgbClr val="6F2F9F"/>
                </a:solidFill>
                <a:latin typeface="Arial MT"/>
                <a:cs typeface="Arial MT"/>
              </a:rPr>
              <a:t>x7</a:t>
            </a:r>
            <a:r>
              <a:rPr sz="4125" baseline="1010" dirty="0">
                <a:solidFill>
                  <a:srgbClr val="6F2F9F"/>
                </a:solidFill>
                <a:latin typeface="Arial MT"/>
                <a:cs typeface="Arial MT"/>
              </a:rPr>
              <a:t>	</a:t>
            </a:r>
            <a:r>
              <a:rPr sz="2750" spc="-25" dirty="0">
                <a:solidFill>
                  <a:srgbClr val="FFC000"/>
                </a:solidFill>
                <a:latin typeface="Arial MT"/>
                <a:cs typeface="Arial MT"/>
              </a:rPr>
              <a:t>x8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103" name="object 36">
            <a:extLst>
              <a:ext uri="{FF2B5EF4-FFF2-40B4-BE49-F238E27FC236}">
                <a16:creationId xmlns:a16="http://schemas.microsoft.com/office/drawing/2014/main" id="{8FF14187-A381-9D83-F01C-E9DF970E8EDE}"/>
              </a:ext>
            </a:extLst>
          </p:cNvPr>
          <p:cNvSpPr txBox="1"/>
          <p:nvPr/>
        </p:nvSpPr>
        <p:spPr>
          <a:xfrm>
            <a:off x="7349743" y="5154295"/>
            <a:ext cx="776605" cy="952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63220">
              <a:lnSpc>
                <a:spcPct val="100000"/>
              </a:lnSpc>
              <a:spcBef>
                <a:spcPts val="130"/>
              </a:spcBef>
            </a:pPr>
            <a:r>
              <a:rPr sz="2750" spc="-25" dirty="0">
                <a:solidFill>
                  <a:srgbClr val="6F2F9F"/>
                </a:solidFill>
                <a:latin typeface="Arial MT"/>
                <a:cs typeface="Arial MT"/>
              </a:rPr>
              <a:t>49</a:t>
            </a:r>
            <a:endParaRPr sz="2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00" dirty="0">
                <a:solidFill>
                  <a:srgbClr val="6F2F9F"/>
                </a:solidFill>
                <a:latin typeface="Arial MT"/>
                <a:cs typeface="Arial MT"/>
              </a:rPr>
              <a:t>+</a:t>
            </a:r>
            <a:r>
              <a:rPr sz="2000" spc="-10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2000" spc="-50" dirty="0">
                <a:solidFill>
                  <a:srgbClr val="6F2F9F"/>
                </a:solidFill>
                <a:latin typeface="Arial MT"/>
                <a:cs typeface="Arial MT"/>
              </a:rPr>
              <a:t>7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08" name="object 37">
            <a:extLst>
              <a:ext uri="{FF2B5EF4-FFF2-40B4-BE49-F238E27FC236}">
                <a16:creationId xmlns:a16="http://schemas.microsoft.com/office/drawing/2014/main" id="{7A269D35-0842-5EBF-1D70-CAC61A598ED7}"/>
              </a:ext>
            </a:extLst>
          </p:cNvPr>
          <p:cNvGrpSpPr/>
          <p:nvPr/>
        </p:nvGrpSpPr>
        <p:grpSpPr>
          <a:xfrm>
            <a:off x="7243826" y="5605462"/>
            <a:ext cx="526288" cy="142875"/>
            <a:chOff x="7243826" y="5605462"/>
            <a:chExt cx="526288" cy="142875"/>
          </a:xfrm>
        </p:grpSpPr>
        <p:sp>
          <p:nvSpPr>
            <p:cNvPr id="105" name="object 38">
              <a:extLst>
                <a:ext uri="{FF2B5EF4-FFF2-40B4-BE49-F238E27FC236}">
                  <a16:creationId xmlns:a16="http://schemas.microsoft.com/office/drawing/2014/main" id="{E8CE56EB-3454-4A7B-21BC-A73CB4D6FFEE}"/>
                </a:ext>
              </a:extLst>
            </p:cNvPr>
            <p:cNvSpPr/>
            <p:nvPr/>
          </p:nvSpPr>
          <p:spPr>
            <a:xfrm>
              <a:off x="7501509" y="5605462"/>
              <a:ext cx="268605" cy="142875"/>
            </a:xfrm>
            <a:custGeom>
              <a:avLst/>
              <a:gdLst/>
              <a:ahLst/>
              <a:cxnLst/>
              <a:rect l="l" t="t" r="r" b="b"/>
              <a:pathLst>
                <a:path w="268604" h="142875">
                  <a:moveTo>
                    <a:pt x="239902" y="0"/>
                  </a:moveTo>
                  <a:lnTo>
                    <a:pt x="196596" y="35725"/>
                  </a:lnTo>
                  <a:lnTo>
                    <a:pt x="214502" y="35725"/>
                  </a:lnTo>
                  <a:lnTo>
                    <a:pt x="192133" y="69145"/>
                  </a:lnTo>
                  <a:lnTo>
                    <a:pt x="157377" y="97589"/>
                  </a:lnTo>
                  <a:lnTo>
                    <a:pt x="112355" y="119999"/>
                  </a:lnTo>
                  <a:lnTo>
                    <a:pt x="59189" y="135316"/>
                  </a:lnTo>
                  <a:lnTo>
                    <a:pt x="0" y="142481"/>
                  </a:lnTo>
                  <a:lnTo>
                    <a:pt x="56729" y="141008"/>
                  </a:lnTo>
                  <a:lnTo>
                    <a:pt x="109878" y="131965"/>
                  </a:lnTo>
                  <a:lnTo>
                    <a:pt x="157622" y="116135"/>
                  </a:lnTo>
                  <a:lnTo>
                    <a:pt x="198138" y="94297"/>
                  </a:lnTo>
                  <a:lnTo>
                    <a:pt x="229602" y="67233"/>
                  </a:lnTo>
                  <a:lnTo>
                    <a:pt x="250190" y="35725"/>
                  </a:lnTo>
                  <a:lnTo>
                    <a:pt x="268097" y="35725"/>
                  </a:lnTo>
                  <a:lnTo>
                    <a:pt x="23990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39">
              <a:extLst>
                <a:ext uri="{FF2B5EF4-FFF2-40B4-BE49-F238E27FC236}">
                  <a16:creationId xmlns:a16="http://schemas.microsoft.com/office/drawing/2014/main" id="{1F8BF6AC-EEED-E80A-35BA-2268ACF44DDB}"/>
                </a:ext>
              </a:extLst>
            </p:cNvPr>
            <p:cNvSpPr/>
            <p:nvPr/>
          </p:nvSpPr>
          <p:spPr>
            <a:xfrm>
              <a:off x="7243826" y="5605462"/>
              <a:ext cx="275590" cy="142875"/>
            </a:xfrm>
            <a:custGeom>
              <a:avLst/>
              <a:gdLst/>
              <a:ahLst/>
              <a:cxnLst/>
              <a:rect l="l" t="t" r="r" b="b"/>
              <a:pathLst>
                <a:path w="275590" h="142875">
                  <a:moveTo>
                    <a:pt x="35687" y="0"/>
                  </a:moveTo>
                  <a:lnTo>
                    <a:pt x="0" y="0"/>
                  </a:lnTo>
                  <a:lnTo>
                    <a:pt x="6331" y="32759"/>
                  </a:lnTo>
                  <a:lnTo>
                    <a:pt x="52674" y="89359"/>
                  </a:lnTo>
                  <a:lnTo>
                    <a:pt x="89816" y="111486"/>
                  </a:lnTo>
                  <a:lnTo>
                    <a:pt x="134358" y="128352"/>
                  </a:lnTo>
                  <a:lnTo>
                    <a:pt x="184866" y="139101"/>
                  </a:lnTo>
                  <a:lnTo>
                    <a:pt x="239902" y="142875"/>
                  </a:lnTo>
                  <a:lnTo>
                    <a:pt x="275590" y="142875"/>
                  </a:lnTo>
                  <a:lnTo>
                    <a:pt x="220593" y="139101"/>
                  </a:lnTo>
                  <a:lnTo>
                    <a:pt x="170101" y="128352"/>
                  </a:lnTo>
                  <a:lnTo>
                    <a:pt x="125557" y="111486"/>
                  </a:lnTo>
                  <a:lnTo>
                    <a:pt x="88401" y="89359"/>
                  </a:lnTo>
                  <a:lnTo>
                    <a:pt x="60076" y="62831"/>
                  </a:lnTo>
                  <a:lnTo>
                    <a:pt x="42024" y="32759"/>
                  </a:lnTo>
                  <a:lnTo>
                    <a:pt x="35687" y="0"/>
                  </a:lnTo>
                  <a:close/>
                </a:path>
              </a:pathLst>
            </a:custGeom>
            <a:solidFill>
              <a:srgbClr val="5A27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40">
              <a:extLst>
                <a:ext uri="{FF2B5EF4-FFF2-40B4-BE49-F238E27FC236}">
                  <a16:creationId xmlns:a16="http://schemas.microsoft.com/office/drawing/2014/main" id="{01F280FE-C4FB-922D-CCAF-71AAC178BA5F}"/>
                </a:ext>
              </a:extLst>
            </p:cNvPr>
            <p:cNvSpPr/>
            <p:nvPr/>
          </p:nvSpPr>
          <p:spPr>
            <a:xfrm>
              <a:off x="7243826" y="5605462"/>
              <a:ext cx="525780" cy="142875"/>
            </a:xfrm>
            <a:custGeom>
              <a:avLst/>
              <a:gdLst/>
              <a:ahLst/>
              <a:cxnLst/>
              <a:rect l="l" t="t" r="r" b="b"/>
              <a:pathLst>
                <a:path w="525779" h="142875">
                  <a:moveTo>
                    <a:pt x="257682" y="142481"/>
                  </a:moveTo>
                  <a:lnTo>
                    <a:pt x="316872" y="135316"/>
                  </a:lnTo>
                  <a:lnTo>
                    <a:pt x="370038" y="119999"/>
                  </a:lnTo>
                  <a:lnTo>
                    <a:pt x="415060" y="97587"/>
                  </a:lnTo>
                  <a:lnTo>
                    <a:pt x="449816" y="69138"/>
                  </a:lnTo>
                  <a:lnTo>
                    <a:pt x="472185" y="35712"/>
                  </a:lnTo>
                  <a:lnTo>
                    <a:pt x="454278" y="35725"/>
                  </a:lnTo>
                  <a:lnTo>
                    <a:pt x="497585" y="0"/>
                  </a:lnTo>
                  <a:lnTo>
                    <a:pt x="525779" y="35725"/>
                  </a:lnTo>
                  <a:lnTo>
                    <a:pt x="507873" y="35725"/>
                  </a:lnTo>
                  <a:lnTo>
                    <a:pt x="488779" y="65565"/>
                  </a:lnTo>
                  <a:lnTo>
                    <a:pt x="459815" y="91540"/>
                  </a:lnTo>
                  <a:lnTo>
                    <a:pt x="422497" y="112955"/>
                  </a:lnTo>
                  <a:lnTo>
                    <a:pt x="378342" y="129113"/>
                  </a:lnTo>
                  <a:lnTo>
                    <a:pt x="328867" y="139318"/>
                  </a:lnTo>
                  <a:lnTo>
                    <a:pt x="275590" y="142875"/>
                  </a:lnTo>
                  <a:lnTo>
                    <a:pt x="239902" y="142875"/>
                  </a:lnTo>
                  <a:lnTo>
                    <a:pt x="184866" y="139101"/>
                  </a:lnTo>
                  <a:lnTo>
                    <a:pt x="134358" y="128352"/>
                  </a:lnTo>
                  <a:lnTo>
                    <a:pt x="89816" y="111486"/>
                  </a:lnTo>
                  <a:lnTo>
                    <a:pt x="52674" y="89359"/>
                  </a:lnTo>
                  <a:lnTo>
                    <a:pt x="24367" y="62831"/>
                  </a:lnTo>
                  <a:lnTo>
                    <a:pt x="0" y="0"/>
                  </a:lnTo>
                  <a:lnTo>
                    <a:pt x="35687" y="0"/>
                  </a:lnTo>
                  <a:lnTo>
                    <a:pt x="42024" y="32759"/>
                  </a:lnTo>
                  <a:lnTo>
                    <a:pt x="60076" y="62831"/>
                  </a:lnTo>
                  <a:lnTo>
                    <a:pt x="88401" y="89359"/>
                  </a:lnTo>
                  <a:lnTo>
                    <a:pt x="125557" y="111486"/>
                  </a:lnTo>
                  <a:lnTo>
                    <a:pt x="170101" y="128352"/>
                  </a:lnTo>
                  <a:lnTo>
                    <a:pt x="220593" y="139101"/>
                  </a:lnTo>
                  <a:lnTo>
                    <a:pt x="275590" y="142875"/>
                  </a:lnTo>
                </a:path>
              </a:pathLst>
            </a:custGeom>
            <a:ln w="127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46">
            <a:extLst>
              <a:ext uri="{FF2B5EF4-FFF2-40B4-BE49-F238E27FC236}">
                <a16:creationId xmlns:a16="http://schemas.microsoft.com/office/drawing/2014/main" id="{8248D83D-A47E-C9FC-909A-28159535D65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fr-FR" spc="-25" dirty="0"/>
              <a:pPr marL="38100">
                <a:lnSpc>
                  <a:spcPts val="1240"/>
                </a:lnSpc>
              </a:pPr>
              <a:t>48</a:t>
            </a:fld>
            <a:endParaRPr lang="fr-FR" spc="-25" dirty="0"/>
          </a:p>
        </p:txBody>
      </p:sp>
    </p:spTree>
    <p:extLst>
      <p:ext uri="{BB962C8B-B14F-4D97-AF65-F5344CB8AC3E}">
        <p14:creationId xmlns:p14="http://schemas.microsoft.com/office/powerpoint/2010/main" val="7589930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4AB3CD29-BCB1-4242-8549-4B6C4AAFD0AA}"/>
              </a:ext>
            </a:extLst>
          </p:cNvPr>
          <p:cNvSpPr txBox="1"/>
          <p:nvPr/>
        </p:nvSpPr>
        <p:spPr>
          <a:xfrm>
            <a:off x="3215729" y="1764407"/>
            <a:ext cx="5760846" cy="2310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Proposition de </a:t>
            </a:r>
            <a:r>
              <a:rPr lang="en-US" sz="52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séquence</a:t>
            </a:r>
            <a:endParaRPr lang="en-US" sz="5200" b="1" kern="1200" dirty="0" err="1">
              <a:solidFill>
                <a:schemeClr val="tx2"/>
              </a:solidFill>
              <a:latin typeface="+mj-l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1576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062E30-C11A-976B-51EF-212D59CD1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33CC309-321D-FF96-C23F-79AF60E6A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Les faits </a:t>
            </a:r>
            <a:r>
              <a:rPr lang="en-US" sz="4000" dirty="0" err="1">
                <a:solidFill>
                  <a:srgbClr val="FFFFFF"/>
                </a:solidFill>
              </a:rPr>
              <a:t>numériques</a:t>
            </a:r>
            <a:r>
              <a:rPr lang="en-US" sz="4000" dirty="0">
                <a:solidFill>
                  <a:srgbClr val="FFFFFF"/>
                </a:solidFill>
              </a:rPr>
              <a:t> :</a:t>
            </a:r>
            <a:r>
              <a:rPr lang="en-US" sz="4000" dirty="0" err="1">
                <a:solidFill>
                  <a:srgbClr val="FFFFFF"/>
                </a:solidFill>
              </a:rPr>
              <a:t>définition</a:t>
            </a:r>
            <a:endParaRPr lang="en-US" sz="4000" dirty="0" err="1">
              <a:solidFill>
                <a:srgbClr val="000000"/>
              </a:solidFill>
            </a:endParaRPr>
          </a:p>
        </p:txBody>
      </p:sp>
      <p:graphicFrame>
        <p:nvGraphicFramePr>
          <p:cNvPr id="21" name="Tableau 8">
            <a:extLst>
              <a:ext uri="{FF2B5EF4-FFF2-40B4-BE49-F238E27FC236}">
                <a16:creationId xmlns:a16="http://schemas.microsoft.com/office/drawing/2014/main" id="{0902EAF6-BC34-0021-AC4E-1F5B0BC81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459147"/>
              </p:ext>
            </p:extLst>
          </p:nvPr>
        </p:nvGraphicFramePr>
        <p:xfrm>
          <a:off x="723900" y="3195962"/>
          <a:ext cx="10744200" cy="293820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372100">
                  <a:extLst>
                    <a:ext uri="{9D8B030D-6E8A-4147-A177-3AD203B41FA5}">
                      <a16:colId xmlns:a16="http://schemas.microsoft.com/office/drawing/2014/main" val="2015775335"/>
                    </a:ext>
                  </a:extLst>
                </a:gridCol>
                <a:gridCol w="5372100">
                  <a:extLst>
                    <a:ext uri="{9D8B030D-6E8A-4147-A177-3AD203B41FA5}">
                      <a16:colId xmlns:a16="http://schemas.microsoft.com/office/drawing/2014/main" val="2477245836"/>
                    </a:ext>
                  </a:extLst>
                </a:gridCol>
              </a:tblGrid>
              <a:tr h="733834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Faits numériques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Procédures élémentaires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927676"/>
                  </a:ext>
                </a:extLst>
              </a:tr>
              <a:tr h="220437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759420"/>
                  </a:ext>
                </a:extLst>
              </a:tr>
            </a:tbl>
          </a:graphicData>
        </a:graphic>
      </p:graphicFrame>
      <p:sp>
        <p:nvSpPr>
          <p:cNvPr id="24" name="Espace réservé du contenu 6">
            <a:extLst>
              <a:ext uri="{FF2B5EF4-FFF2-40B4-BE49-F238E27FC236}">
                <a16:creationId xmlns:a16="http://schemas.microsoft.com/office/drawing/2014/main" id="{C43E62F0-7BEE-4B43-E8AF-22EB3C049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78282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Classer les situations suivantes selon :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39642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2EEB66-57BC-DBE4-3E20-21E1F6A66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CA4D35-E594-BAA1-8F24-1ECD91AEC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C6A7BC-622B-01B7-216E-534673507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8B124D-FAA7-EE01-6ECF-6A9FB27A2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9C291C-2CC5-A993-49BD-432954830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92B127-A582-8DDE-64AB-35E850362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 fontScale="90000"/>
          </a:bodyPr>
          <a:lstStyle/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Enseigner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la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mémorisation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faits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numériques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:</a:t>
            </a:r>
          </a:p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l’apprentissage</a:t>
            </a:r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tables de multiplication au CE1</a:t>
            </a:r>
            <a:endParaRPr lang="fr-FR" sz="400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grpSp>
        <p:nvGrpSpPr>
          <p:cNvPr id="26" name="object 18">
            <a:extLst>
              <a:ext uri="{FF2B5EF4-FFF2-40B4-BE49-F238E27FC236}">
                <a16:creationId xmlns:a16="http://schemas.microsoft.com/office/drawing/2014/main" id="{6B3B938F-6804-43EF-0B4E-55C6E0A0F6A3}"/>
              </a:ext>
            </a:extLst>
          </p:cNvPr>
          <p:cNvGrpSpPr/>
          <p:nvPr/>
        </p:nvGrpSpPr>
        <p:grpSpPr>
          <a:xfrm>
            <a:off x="9597040" y="1462331"/>
            <a:ext cx="2590800" cy="1166509"/>
            <a:chOff x="9510776" y="671576"/>
            <a:chExt cx="2590800" cy="1166509"/>
          </a:xfrm>
        </p:grpSpPr>
        <p:pic>
          <p:nvPicPr>
            <p:cNvPr id="24" name="object 19">
              <a:extLst>
                <a:ext uri="{FF2B5EF4-FFF2-40B4-BE49-F238E27FC236}">
                  <a16:creationId xmlns:a16="http://schemas.microsoft.com/office/drawing/2014/main" id="{22BEC733-D575-C4DC-C563-C460BA2FF04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0250" y="804196"/>
              <a:ext cx="2453355" cy="1033889"/>
            </a:xfrm>
            <a:prstGeom prst="rect">
              <a:avLst/>
            </a:prstGeom>
          </p:spPr>
        </p:pic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B0F1205E-09F6-CF36-AF2D-EF2E5D31C247}"/>
                </a:ext>
              </a:extLst>
            </p:cNvPr>
            <p:cNvSpPr/>
            <p:nvPr/>
          </p:nvSpPr>
          <p:spPr>
            <a:xfrm>
              <a:off x="9510776" y="671576"/>
              <a:ext cx="2590800" cy="447675"/>
            </a:xfrm>
            <a:custGeom>
              <a:avLst/>
              <a:gdLst/>
              <a:ahLst/>
              <a:cxnLst/>
              <a:rect l="l" t="t" r="r" b="b"/>
              <a:pathLst>
                <a:path w="2590800" h="447675">
                  <a:moveTo>
                    <a:pt x="0" y="223774"/>
                  </a:moveTo>
                  <a:lnTo>
                    <a:pt x="19424" y="184954"/>
                  </a:lnTo>
                  <a:lnTo>
                    <a:pt x="52943" y="160248"/>
                  </a:lnTo>
                  <a:lnTo>
                    <a:pt x="101786" y="136677"/>
                  </a:lnTo>
                  <a:lnTo>
                    <a:pt x="164980" y="114410"/>
                  </a:lnTo>
                  <a:lnTo>
                    <a:pt x="201656" y="103818"/>
                  </a:lnTo>
                  <a:lnTo>
                    <a:pt x="241555" y="93615"/>
                  </a:lnTo>
                  <a:lnTo>
                    <a:pt x="284557" y="83821"/>
                  </a:lnTo>
                  <a:lnTo>
                    <a:pt x="330539" y="74458"/>
                  </a:lnTo>
                  <a:lnTo>
                    <a:pt x="379380" y="65547"/>
                  </a:lnTo>
                  <a:lnTo>
                    <a:pt x="430960" y="57109"/>
                  </a:lnTo>
                  <a:lnTo>
                    <a:pt x="485156" y="49165"/>
                  </a:lnTo>
                  <a:lnTo>
                    <a:pt x="541847" y="41736"/>
                  </a:lnTo>
                  <a:lnTo>
                    <a:pt x="600912" y="34842"/>
                  </a:lnTo>
                  <a:lnTo>
                    <a:pt x="662229" y="28506"/>
                  </a:lnTo>
                  <a:lnTo>
                    <a:pt x="725677" y="22747"/>
                  </a:lnTo>
                  <a:lnTo>
                    <a:pt x="791134" y="17587"/>
                  </a:lnTo>
                  <a:lnTo>
                    <a:pt x="858479" y="13047"/>
                  </a:lnTo>
                  <a:lnTo>
                    <a:pt x="927591" y="9148"/>
                  </a:lnTo>
                  <a:lnTo>
                    <a:pt x="998348" y="5910"/>
                  </a:lnTo>
                  <a:lnTo>
                    <a:pt x="1070629" y="3356"/>
                  </a:lnTo>
                  <a:lnTo>
                    <a:pt x="1144312" y="1505"/>
                  </a:lnTo>
                  <a:lnTo>
                    <a:pt x="1219276" y="379"/>
                  </a:lnTo>
                  <a:lnTo>
                    <a:pt x="1295400" y="0"/>
                  </a:lnTo>
                  <a:lnTo>
                    <a:pt x="1371510" y="379"/>
                  </a:lnTo>
                  <a:lnTo>
                    <a:pt x="1446463" y="1505"/>
                  </a:lnTo>
                  <a:lnTo>
                    <a:pt x="1520137" y="3356"/>
                  </a:lnTo>
                  <a:lnTo>
                    <a:pt x="1592411" y="5910"/>
                  </a:lnTo>
                  <a:lnTo>
                    <a:pt x="1663162" y="9148"/>
                  </a:lnTo>
                  <a:lnTo>
                    <a:pt x="1732269" y="13047"/>
                  </a:lnTo>
                  <a:lnTo>
                    <a:pt x="1799611" y="17587"/>
                  </a:lnTo>
                  <a:lnTo>
                    <a:pt x="1865067" y="22747"/>
                  </a:lnTo>
                  <a:lnTo>
                    <a:pt x="1928514" y="28506"/>
                  </a:lnTo>
                  <a:lnTo>
                    <a:pt x="1989831" y="34842"/>
                  </a:lnTo>
                  <a:lnTo>
                    <a:pt x="2048897" y="41736"/>
                  </a:lnTo>
                  <a:lnTo>
                    <a:pt x="2105590" y="49165"/>
                  </a:lnTo>
                  <a:lnTo>
                    <a:pt x="2159788" y="57109"/>
                  </a:lnTo>
                  <a:lnTo>
                    <a:pt x="2211371" y="65547"/>
                  </a:lnTo>
                  <a:lnTo>
                    <a:pt x="2260216" y="74458"/>
                  </a:lnTo>
                  <a:lnTo>
                    <a:pt x="2306202" y="83821"/>
                  </a:lnTo>
                  <a:lnTo>
                    <a:pt x="2349208" y="93615"/>
                  </a:lnTo>
                  <a:lnTo>
                    <a:pt x="2389112" y="103818"/>
                  </a:lnTo>
                  <a:lnTo>
                    <a:pt x="2425792" y="114410"/>
                  </a:lnTo>
                  <a:lnTo>
                    <a:pt x="2488995" y="136677"/>
                  </a:lnTo>
                  <a:lnTo>
                    <a:pt x="2537846" y="160248"/>
                  </a:lnTo>
                  <a:lnTo>
                    <a:pt x="2571372" y="184954"/>
                  </a:lnTo>
                  <a:lnTo>
                    <a:pt x="2590800" y="223774"/>
                  </a:lnTo>
                  <a:lnTo>
                    <a:pt x="2588600" y="236921"/>
                  </a:lnTo>
                  <a:lnTo>
                    <a:pt x="2556585" y="275085"/>
                  </a:lnTo>
                  <a:lnTo>
                    <a:pt x="2515275" y="299252"/>
                  </a:lnTo>
                  <a:lnTo>
                    <a:pt x="2459127" y="322202"/>
                  </a:lnTo>
                  <a:lnTo>
                    <a:pt x="2389112" y="343766"/>
                  </a:lnTo>
                  <a:lnTo>
                    <a:pt x="2349208" y="353976"/>
                  </a:lnTo>
                  <a:lnTo>
                    <a:pt x="2306202" y="363776"/>
                  </a:lnTo>
                  <a:lnTo>
                    <a:pt x="2260216" y="373145"/>
                  </a:lnTo>
                  <a:lnTo>
                    <a:pt x="2211371" y="382063"/>
                  </a:lnTo>
                  <a:lnTo>
                    <a:pt x="2159788" y="390508"/>
                  </a:lnTo>
                  <a:lnTo>
                    <a:pt x="2105590" y="398459"/>
                  </a:lnTo>
                  <a:lnTo>
                    <a:pt x="2048897" y="405895"/>
                  </a:lnTo>
                  <a:lnTo>
                    <a:pt x="1989831" y="412795"/>
                  </a:lnTo>
                  <a:lnTo>
                    <a:pt x="1928514" y="419137"/>
                  </a:lnTo>
                  <a:lnTo>
                    <a:pt x="1865067" y="424902"/>
                  </a:lnTo>
                  <a:lnTo>
                    <a:pt x="1799611" y="430067"/>
                  </a:lnTo>
                  <a:lnTo>
                    <a:pt x="1732269" y="434612"/>
                  </a:lnTo>
                  <a:lnTo>
                    <a:pt x="1663162" y="438516"/>
                  </a:lnTo>
                  <a:lnTo>
                    <a:pt x="1592411" y="441757"/>
                  </a:lnTo>
                  <a:lnTo>
                    <a:pt x="1520137" y="444314"/>
                  </a:lnTo>
                  <a:lnTo>
                    <a:pt x="1446463" y="446167"/>
                  </a:lnTo>
                  <a:lnTo>
                    <a:pt x="1371510" y="447294"/>
                  </a:lnTo>
                  <a:lnTo>
                    <a:pt x="1295400" y="447675"/>
                  </a:lnTo>
                  <a:lnTo>
                    <a:pt x="1219276" y="447294"/>
                  </a:lnTo>
                  <a:lnTo>
                    <a:pt x="1144312" y="446167"/>
                  </a:lnTo>
                  <a:lnTo>
                    <a:pt x="1070629" y="444314"/>
                  </a:lnTo>
                  <a:lnTo>
                    <a:pt x="998348" y="441757"/>
                  </a:lnTo>
                  <a:lnTo>
                    <a:pt x="927591" y="438516"/>
                  </a:lnTo>
                  <a:lnTo>
                    <a:pt x="858479" y="434612"/>
                  </a:lnTo>
                  <a:lnTo>
                    <a:pt x="791134" y="430067"/>
                  </a:lnTo>
                  <a:lnTo>
                    <a:pt x="725677" y="424902"/>
                  </a:lnTo>
                  <a:lnTo>
                    <a:pt x="662229" y="419137"/>
                  </a:lnTo>
                  <a:lnTo>
                    <a:pt x="600912" y="412795"/>
                  </a:lnTo>
                  <a:lnTo>
                    <a:pt x="541847" y="405895"/>
                  </a:lnTo>
                  <a:lnTo>
                    <a:pt x="485156" y="398459"/>
                  </a:lnTo>
                  <a:lnTo>
                    <a:pt x="430960" y="390508"/>
                  </a:lnTo>
                  <a:lnTo>
                    <a:pt x="379380" y="382063"/>
                  </a:lnTo>
                  <a:lnTo>
                    <a:pt x="330539" y="373145"/>
                  </a:lnTo>
                  <a:lnTo>
                    <a:pt x="284557" y="363776"/>
                  </a:lnTo>
                  <a:lnTo>
                    <a:pt x="241555" y="353976"/>
                  </a:lnTo>
                  <a:lnTo>
                    <a:pt x="201656" y="343766"/>
                  </a:lnTo>
                  <a:lnTo>
                    <a:pt x="164980" y="333168"/>
                  </a:lnTo>
                  <a:lnTo>
                    <a:pt x="101786" y="310890"/>
                  </a:lnTo>
                  <a:lnTo>
                    <a:pt x="52943" y="287310"/>
                  </a:lnTo>
                  <a:lnTo>
                    <a:pt x="19424" y="262598"/>
                  </a:lnTo>
                  <a:lnTo>
                    <a:pt x="0" y="22377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4">
            <a:extLst>
              <a:ext uri="{FF2B5EF4-FFF2-40B4-BE49-F238E27FC236}">
                <a16:creationId xmlns:a16="http://schemas.microsoft.com/office/drawing/2014/main" id="{EC846FB4-D82E-53C2-AB2D-3220A472AE7B}"/>
              </a:ext>
            </a:extLst>
          </p:cNvPr>
          <p:cNvSpPr/>
          <p:nvPr/>
        </p:nvSpPr>
        <p:spPr>
          <a:xfrm>
            <a:off x="643531" y="2934804"/>
            <a:ext cx="7105650" cy="19050"/>
          </a:xfrm>
          <a:custGeom>
            <a:avLst/>
            <a:gdLst/>
            <a:ahLst/>
            <a:cxnLst/>
            <a:rect l="l" t="t" r="r" b="b"/>
            <a:pathLst>
              <a:path w="7105650" h="19050">
                <a:moveTo>
                  <a:pt x="7105650" y="0"/>
                </a:moveTo>
                <a:lnTo>
                  <a:pt x="0" y="0"/>
                </a:lnTo>
                <a:lnTo>
                  <a:pt x="0" y="19050"/>
                </a:lnTo>
                <a:lnTo>
                  <a:pt x="7105650" y="19050"/>
                </a:lnTo>
                <a:lnTo>
                  <a:pt x="71056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4E40EFB6-75C9-0CD8-9333-A590BEFE4E34}"/>
              </a:ext>
            </a:extLst>
          </p:cNvPr>
          <p:cNvSpPr txBox="1"/>
          <p:nvPr/>
        </p:nvSpPr>
        <p:spPr>
          <a:xfrm>
            <a:off x="593366" y="2581554"/>
            <a:ext cx="10549890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Une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325" baseline="26881" dirty="0">
                <a:latin typeface="Calibri"/>
                <a:cs typeface="Calibri"/>
              </a:rPr>
              <a:t>ère</a:t>
            </a:r>
            <a:r>
              <a:rPr sz="2325" spc="240" baseline="2688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séance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construction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plutôt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longue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temps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24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TEMPS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Identifier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résultats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qu’on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connait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déjà: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exemple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la</a:t>
            </a:r>
            <a:r>
              <a:rPr sz="1800" i="1" spc="-10" dirty="0">
                <a:latin typeface="Calibri"/>
                <a:cs typeface="Calibri"/>
              </a:rPr>
              <a:t> table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multiplication </a:t>
            </a:r>
            <a:r>
              <a:rPr sz="1800" i="1" dirty="0">
                <a:latin typeface="Calibri"/>
                <a:cs typeface="Calibri"/>
              </a:rPr>
              <a:t>de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spc="-50" dirty="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B3B06629-A3C4-880B-DC32-9CFF86B5DBB4}"/>
              </a:ext>
            </a:extLst>
          </p:cNvPr>
          <p:cNvSpPr txBox="1"/>
          <p:nvPr/>
        </p:nvSpPr>
        <p:spPr>
          <a:xfrm>
            <a:off x="631466" y="3749192"/>
            <a:ext cx="9018270" cy="1837689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1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2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double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6)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;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(6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4)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3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(6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3)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10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(6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dizaine);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(6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5)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c’est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moitié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9" name="object 11">
            <a:extLst>
              <a:ext uri="{FF2B5EF4-FFF2-40B4-BE49-F238E27FC236}">
                <a16:creationId xmlns:a16="http://schemas.microsoft.com/office/drawing/2014/main" id="{2F16F251-2781-91E6-ADD1-36547431AC3E}"/>
              </a:ext>
            </a:extLst>
          </p:cNvPr>
          <p:cNvGrpSpPr/>
          <p:nvPr/>
        </p:nvGrpSpPr>
        <p:grpSpPr>
          <a:xfrm>
            <a:off x="7786392" y="3982682"/>
            <a:ext cx="3429000" cy="1019175"/>
            <a:chOff x="7843901" y="3033776"/>
            <a:chExt cx="3429000" cy="1019175"/>
          </a:xfrm>
        </p:grpSpPr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5072E8F3-CDDB-68E4-71E3-053F941858F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3901" y="3033776"/>
              <a:ext cx="3429000" cy="1019175"/>
            </a:xfrm>
            <a:prstGeom prst="rect">
              <a:avLst/>
            </a:prstGeom>
          </p:spPr>
        </p:pic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D58A2CBE-BBA5-F668-063D-F4ED49EB9422}"/>
                </a:ext>
              </a:extLst>
            </p:cNvPr>
            <p:cNvSpPr/>
            <p:nvPr/>
          </p:nvSpPr>
          <p:spPr>
            <a:xfrm>
              <a:off x="7843901" y="3033776"/>
              <a:ext cx="3429000" cy="1019175"/>
            </a:xfrm>
            <a:custGeom>
              <a:avLst/>
              <a:gdLst/>
              <a:ahLst/>
              <a:cxnLst/>
              <a:rect l="l" t="t" r="r" b="b"/>
              <a:pathLst>
                <a:path w="3429000" h="1019175">
                  <a:moveTo>
                    <a:pt x="0" y="1019175"/>
                  </a:moveTo>
                  <a:lnTo>
                    <a:pt x="3429000" y="1019175"/>
                  </a:lnTo>
                  <a:lnTo>
                    <a:pt x="3429000" y="0"/>
                  </a:lnTo>
                  <a:lnTo>
                    <a:pt x="0" y="0"/>
                  </a:lnTo>
                  <a:lnTo>
                    <a:pt x="0" y="1019175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4">
            <a:extLst>
              <a:ext uri="{FF2B5EF4-FFF2-40B4-BE49-F238E27FC236}">
                <a16:creationId xmlns:a16="http://schemas.microsoft.com/office/drawing/2014/main" id="{5A515E73-A5CE-0ABB-19E1-C1398C7E394B}"/>
              </a:ext>
            </a:extLst>
          </p:cNvPr>
          <p:cNvSpPr txBox="1"/>
          <p:nvPr/>
        </p:nvSpPr>
        <p:spPr>
          <a:xfrm>
            <a:off x="7875799" y="3997223"/>
            <a:ext cx="3268979" cy="9448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25"/>
              </a:spcBef>
            </a:pPr>
            <a:r>
              <a:rPr sz="2000" i="1" dirty="0">
                <a:latin typeface="Calibri"/>
                <a:cs typeface="Calibri"/>
              </a:rPr>
              <a:t>Mettre</a:t>
            </a:r>
            <a:r>
              <a:rPr sz="2000" i="1" spc="325" dirty="0">
                <a:latin typeface="Calibri"/>
                <a:cs typeface="Calibri"/>
              </a:rPr>
              <a:t>    </a:t>
            </a:r>
            <a:r>
              <a:rPr sz="2000" i="1" dirty="0">
                <a:latin typeface="Calibri"/>
                <a:cs typeface="Calibri"/>
              </a:rPr>
              <a:t>en</a:t>
            </a:r>
            <a:r>
              <a:rPr sz="2000" i="1" spc="310" dirty="0">
                <a:latin typeface="Calibri"/>
                <a:cs typeface="Calibri"/>
              </a:rPr>
              <a:t>    </a:t>
            </a:r>
            <a:r>
              <a:rPr sz="2000" i="1" dirty="0">
                <a:latin typeface="Calibri"/>
                <a:cs typeface="Calibri"/>
              </a:rPr>
              <a:t>évidence</a:t>
            </a:r>
            <a:r>
              <a:rPr sz="2000" i="1" spc="315" dirty="0">
                <a:latin typeface="Calibri"/>
                <a:cs typeface="Calibri"/>
              </a:rPr>
              <a:t>    </a:t>
            </a:r>
            <a:r>
              <a:rPr sz="2000" i="1" spc="-25" dirty="0">
                <a:latin typeface="Calibri"/>
                <a:cs typeface="Calibri"/>
              </a:rPr>
              <a:t>la </a:t>
            </a:r>
            <a:r>
              <a:rPr sz="2000" i="1" dirty="0">
                <a:latin typeface="Calibri"/>
                <a:cs typeface="Calibri"/>
              </a:rPr>
              <a:t>commutativité</a:t>
            </a:r>
            <a:r>
              <a:rPr sz="2000" i="1" spc="19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dès</a:t>
            </a:r>
            <a:r>
              <a:rPr sz="2000" i="1" spc="2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le</a:t>
            </a:r>
            <a:r>
              <a:rPr sz="2000" i="1" spc="2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début</a:t>
            </a:r>
            <a:r>
              <a:rPr sz="2000" i="1" spc="204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de </a:t>
            </a:r>
            <a:r>
              <a:rPr sz="2000" i="1" spc="-20" dirty="0">
                <a:latin typeface="Calibri"/>
                <a:cs typeface="Calibri"/>
              </a:rPr>
              <a:t>l’année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pour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pouvoir</a:t>
            </a:r>
            <a:r>
              <a:rPr sz="2000" i="1" spc="-6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l’utiliser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829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B13E9F-F618-2071-6BA3-F2DEA55C8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A0DDD1-ADB5-2396-94AD-6BA6673CE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C4477C-1DDD-AC10-0327-2FC6820C7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84976-0C4E-3858-EA97-AD128AFD3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711CAB-30B9-EF2E-A89D-AF4889CFF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C5A598-77BB-475B-CABC-8FDD15A94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 fontScale="90000"/>
          </a:bodyPr>
          <a:lstStyle/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Enseigner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la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mémorisation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faits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numériques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:</a:t>
            </a:r>
          </a:p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l’apprentissage</a:t>
            </a:r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tables de multiplication au CE1</a:t>
            </a:r>
            <a:endParaRPr lang="fr-FR" sz="400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grpSp>
        <p:nvGrpSpPr>
          <p:cNvPr id="26" name="object 18">
            <a:extLst>
              <a:ext uri="{FF2B5EF4-FFF2-40B4-BE49-F238E27FC236}">
                <a16:creationId xmlns:a16="http://schemas.microsoft.com/office/drawing/2014/main" id="{910F9F4F-8277-DC34-C5EC-224E81AADDE1}"/>
              </a:ext>
            </a:extLst>
          </p:cNvPr>
          <p:cNvGrpSpPr/>
          <p:nvPr/>
        </p:nvGrpSpPr>
        <p:grpSpPr>
          <a:xfrm>
            <a:off x="9597040" y="1462331"/>
            <a:ext cx="2590800" cy="1166509"/>
            <a:chOff x="9510776" y="671576"/>
            <a:chExt cx="2590800" cy="1166509"/>
          </a:xfrm>
        </p:grpSpPr>
        <p:pic>
          <p:nvPicPr>
            <p:cNvPr id="24" name="object 19">
              <a:extLst>
                <a:ext uri="{FF2B5EF4-FFF2-40B4-BE49-F238E27FC236}">
                  <a16:creationId xmlns:a16="http://schemas.microsoft.com/office/drawing/2014/main" id="{AD31D66B-900A-0759-D4F2-1FAF46C435E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0250" y="804196"/>
              <a:ext cx="2453355" cy="1033889"/>
            </a:xfrm>
            <a:prstGeom prst="rect">
              <a:avLst/>
            </a:prstGeom>
          </p:spPr>
        </p:pic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BA8F043A-0F6B-A9CB-B01E-A83017864FCB}"/>
                </a:ext>
              </a:extLst>
            </p:cNvPr>
            <p:cNvSpPr/>
            <p:nvPr/>
          </p:nvSpPr>
          <p:spPr>
            <a:xfrm>
              <a:off x="9510776" y="671576"/>
              <a:ext cx="2590800" cy="447675"/>
            </a:xfrm>
            <a:custGeom>
              <a:avLst/>
              <a:gdLst/>
              <a:ahLst/>
              <a:cxnLst/>
              <a:rect l="l" t="t" r="r" b="b"/>
              <a:pathLst>
                <a:path w="2590800" h="447675">
                  <a:moveTo>
                    <a:pt x="0" y="223774"/>
                  </a:moveTo>
                  <a:lnTo>
                    <a:pt x="19424" y="184954"/>
                  </a:lnTo>
                  <a:lnTo>
                    <a:pt x="52943" y="160248"/>
                  </a:lnTo>
                  <a:lnTo>
                    <a:pt x="101786" y="136677"/>
                  </a:lnTo>
                  <a:lnTo>
                    <a:pt x="164980" y="114410"/>
                  </a:lnTo>
                  <a:lnTo>
                    <a:pt x="201656" y="103818"/>
                  </a:lnTo>
                  <a:lnTo>
                    <a:pt x="241555" y="93615"/>
                  </a:lnTo>
                  <a:lnTo>
                    <a:pt x="284557" y="83821"/>
                  </a:lnTo>
                  <a:lnTo>
                    <a:pt x="330539" y="74458"/>
                  </a:lnTo>
                  <a:lnTo>
                    <a:pt x="379380" y="65547"/>
                  </a:lnTo>
                  <a:lnTo>
                    <a:pt x="430960" y="57109"/>
                  </a:lnTo>
                  <a:lnTo>
                    <a:pt x="485156" y="49165"/>
                  </a:lnTo>
                  <a:lnTo>
                    <a:pt x="541847" y="41736"/>
                  </a:lnTo>
                  <a:lnTo>
                    <a:pt x="600912" y="34842"/>
                  </a:lnTo>
                  <a:lnTo>
                    <a:pt x="662229" y="28506"/>
                  </a:lnTo>
                  <a:lnTo>
                    <a:pt x="725677" y="22747"/>
                  </a:lnTo>
                  <a:lnTo>
                    <a:pt x="791134" y="17587"/>
                  </a:lnTo>
                  <a:lnTo>
                    <a:pt x="858479" y="13047"/>
                  </a:lnTo>
                  <a:lnTo>
                    <a:pt x="927591" y="9148"/>
                  </a:lnTo>
                  <a:lnTo>
                    <a:pt x="998348" y="5910"/>
                  </a:lnTo>
                  <a:lnTo>
                    <a:pt x="1070629" y="3356"/>
                  </a:lnTo>
                  <a:lnTo>
                    <a:pt x="1144312" y="1505"/>
                  </a:lnTo>
                  <a:lnTo>
                    <a:pt x="1219276" y="379"/>
                  </a:lnTo>
                  <a:lnTo>
                    <a:pt x="1295400" y="0"/>
                  </a:lnTo>
                  <a:lnTo>
                    <a:pt x="1371510" y="379"/>
                  </a:lnTo>
                  <a:lnTo>
                    <a:pt x="1446463" y="1505"/>
                  </a:lnTo>
                  <a:lnTo>
                    <a:pt x="1520137" y="3356"/>
                  </a:lnTo>
                  <a:lnTo>
                    <a:pt x="1592411" y="5910"/>
                  </a:lnTo>
                  <a:lnTo>
                    <a:pt x="1663162" y="9148"/>
                  </a:lnTo>
                  <a:lnTo>
                    <a:pt x="1732269" y="13047"/>
                  </a:lnTo>
                  <a:lnTo>
                    <a:pt x="1799611" y="17587"/>
                  </a:lnTo>
                  <a:lnTo>
                    <a:pt x="1865067" y="22747"/>
                  </a:lnTo>
                  <a:lnTo>
                    <a:pt x="1928514" y="28506"/>
                  </a:lnTo>
                  <a:lnTo>
                    <a:pt x="1989831" y="34842"/>
                  </a:lnTo>
                  <a:lnTo>
                    <a:pt x="2048897" y="41736"/>
                  </a:lnTo>
                  <a:lnTo>
                    <a:pt x="2105590" y="49165"/>
                  </a:lnTo>
                  <a:lnTo>
                    <a:pt x="2159788" y="57109"/>
                  </a:lnTo>
                  <a:lnTo>
                    <a:pt x="2211371" y="65547"/>
                  </a:lnTo>
                  <a:lnTo>
                    <a:pt x="2260216" y="74458"/>
                  </a:lnTo>
                  <a:lnTo>
                    <a:pt x="2306202" y="83821"/>
                  </a:lnTo>
                  <a:lnTo>
                    <a:pt x="2349208" y="93615"/>
                  </a:lnTo>
                  <a:lnTo>
                    <a:pt x="2389112" y="103818"/>
                  </a:lnTo>
                  <a:lnTo>
                    <a:pt x="2425792" y="114410"/>
                  </a:lnTo>
                  <a:lnTo>
                    <a:pt x="2488995" y="136677"/>
                  </a:lnTo>
                  <a:lnTo>
                    <a:pt x="2537846" y="160248"/>
                  </a:lnTo>
                  <a:lnTo>
                    <a:pt x="2571372" y="184954"/>
                  </a:lnTo>
                  <a:lnTo>
                    <a:pt x="2590800" y="223774"/>
                  </a:lnTo>
                  <a:lnTo>
                    <a:pt x="2588600" y="236921"/>
                  </a:lnTo>
                  <a:lnTo>
                    <a:pt x="2556585" y="275085"/>
                  </a:lnTo>
                  <a:lnTo>
                    <a:pt x="2515275" y="299252"/>
                  </a:lnTo>
                  <a:lnTo>
                    <a:pt x="2459127" y="322202"/>
                  </a:lnTo>
                  <a:lnTo>
                    <a:pt x="2389112" y="343766"/>
                  </a:lnTo>
                  <a:lnTo>
                    <a:pt x="2349208" y="353976"/>
                  </a:lnTo>
                  <a:lnTo>
                    <a:pt x="2306202" y="363776"/>
                  </a:lnTo>
                  <a:lnTo>
                    <a:pt x="2260216" y="373145"/>
                  </a:lnTo>
                  <a:lnTo>
                    <a:pt x="2211371" y="382063"/>
                  </a:lnTo>
                  <a:lnTo>
                    <a:pt x="2159788" y="390508"/>
                  </a:lnTo>
                  <a:lnTo>
                    <a:pt x="2105590" y="398459"/>
                  </a:lnTo>
                  <a:lnTo>
                    <a:pt x="2048897" y="405895"/>
                  </a:lnTo>
                  <a:lnTo>
                    <a:pt x="1989831" y="412795"/>
                  </a:lnTo>
                  <a:lnTo>
                    <a:pt x="1928514" y="419137"/>
                  </a:lnTo>
                  <a:lnTo>
                    <a:pt x="1865067" y="424902"/>
                  </a:lnTo>
                  <a:lnTo>
                    <a:pt x="1799611" y="430067"/>
                  </a:lnTo>
                  <a:lnTo>
                    <a:pt x="1732269" y="434612"/>
                  </a:lnTo>
                  <a:lnTo>
                    <a:pt x="1663162" y="438516"/>
                  </a:lnTo>
                  <a:lnTo>
                    <a:pt x="1592411" y="441757"/>
                  </a:lnTo>
                  <a:lnTo>
                    <a:pt x="1520137" y="444314"/>
                  </a:lnTo>
                  <a:lnTo>
                    <a:pt x="1446463" y="446167"/>
                  </a:lnTo>
                  <a:lnTo>
                    <a:pt x="1371510" y="447294"/>
                  </a:lnTo>
                  <a:lnTo>
                    <a:pt x="1295400" y="447675"/>
                  </a:lnTo>
                  <a:lnTo>
                    <a:pt x="1219276" y="447294"/>
                  </a:lnTo>
                  <a:lnTo>
                    <a:pt x="1144312" y="446167"/>
                  </a:lnTo>
                  <a:lnTo>
                    <a:pt x="1070629" y="444314"/>
                  </a:lnTo>
                  <a:lnTo>
                    <a:pt x="998348" y="441757"/>
                  </a:lnTo>
                  <a:lnTo>
                    <a:pt x="927591" y="438516"/>
                  </a:lnTo>
                  <a:lnTo>
                    <a:pt x="858479" y="434612"/>
                  </a:lnTo>
                  <a:lnTo>
                    <a:pt x="791134" y="430067"/>
                  </a:lnTo>
                  <a:lnTo>
                    <a:pt x="725677" y="424902"/>
                  </a:lnTo>
                  <a:lnTo>
                    <a:pt x="662229" y="419137"/>
                  </a:lnTo>
                  <a:lnTo>
                    <a:pt x="600912" y="412795"/>
                  </a:lnTo>
                  <a:lnTo>
                    <a:pt x="541847" y="405895"/>
                  </a:lnTo>
                  <a:lnTo>
                    <a:pt x="485156" y="398459"/>
                  </a:lnTo>
                  <a:lnTo>
                    <a:pt x="430960" y="390508"/>
                  </a:lnTo>
                  <a:lnTo>
                    <a:pt x="379380" y="382063"/>
                  </a:lnTo>
                  <a:lnTo>
                    <a:pt x="330539" y="373145"/>
                  </a:lnTo>
                  <a:lnTo>
                    <a:pt x="284557" y="363776"/>
                  </a:lnTo>
                  <a:lnTo>
                    <a:pt x="241555" y="353976"/>
                  </a:lnTo>
                  <a:lnTo>
                    <a:pt x="201656" y="343766"/>
                  </a:lnTo>
                  <a:lnTo>
                    <a:pt x="164980" y="333168"/>
                  </a:lnTo>
                  <a:lnTo>
                    <a:pt x="101786" y="310890"/>
                  </a:lnTo>
                  <a:lnTo>
                    <a:pt x="52943" y="287310"/>
                  </a:lnTo>
                  <a:lnTo>
                    <a:pt x="19424" y="262598"/>
                  </a:lnTo>
                  <a:lnTo>
                    <a:pt x="0" y="22377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4">
            <a:extLst>
              <a:ext uri="{FF2B5EF4-FFF2-40B4-BE49-F238E27FC236}">
                <a16:creationId xmlns:a16="http://schemas.microsoft.com/office/drawing/2014/main" id="{BF37D45B-0655-6F52-C56D-4BF185FF5543}"/>
              </a:ext>
            </a:extLst>
          </p:cNvPr>
          <p:cNvSpPr/>
          <p:nvPr/>
        </p:nvSpPr>
        <p:spPr>
          <a:xfrm>
            <a:off x="2239418" y="3524275"/>
            <a:ext cx="7105650" cy="19050"/>
          </a:xfrm>
          <a:custGeom>
            <a:avLst/>
            <a:gdLst/>
            <a:ahLst/>
            <a:cxnLst/>
            <a:rect l="l" t="t" r="r" b="b"/>
            <a:pathLst>
              <a:path w="7105650" h="19050">
                <a:moveTo>
                  <a:pt x="7105650" y="0"/>
                </a:moveTo>
                <a:lnTo>
                  <a:pt x="0" y="0"/>
                </a:lnTo>
                <a:lnTo>
                  <a:pt x="0" y="19050"/>
                </a:lnTo>
                <a:lnTo>
                  <a:pt x="7105650" y="19050"/>
                </a:lnTo>
                <a:lnTo>
                  <a:pt x="71056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C4B1C47-649F-02C8-ABCC-284017C20DC7}"/>
              </a:ext>
            </a:extLst>
          </p:cNvPr>
          <p:cNvSpPr txBox="1"/>
          <p:nvPr/>
        </p:nvSpPr>
        <p:spPr>
          <a:xfrm>
            <a:off x="412534" y="3532513"/>
            <a:ext cx="6148705" cy="211518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55"/>
              </a:spcBef>
              <a:buFont typeface="Arial MT"/>
              <a:buChar char="•"/>
              <a:tabLst>
                <a:tab pos="355600" algn="l"/>
                <a:tab pos="2533650" algn="l"/>
              </a:tabLst>
            </a:pPr>
            <a:r>
              <a:rPr sz="2400" dirty="0">
                <a:latin typeface="Calibri"/>
                <a:cs typeface="Calibri"/>
              </a:rPr>
              <a:t>le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double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4x6</a:t>
            </a:r>
            <a:r>
              <a:rPr sz="2400" dirty="0">
                <a:latin typeface="Calibri"/>
                <a:cs typeface="Calibri"/>
              </a:rPr>
              <a:t>	=&gt;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8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48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5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Le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double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3x6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=&gt;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36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Le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triple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3x6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(ou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10x6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moins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6)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=&gt;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9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54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5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6x6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encore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=&gt;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7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42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F93AEAD-EC68-2BFA-0FB9-EA2149839A13}"/>
              </a:ext>
            </a:extLst>
          </p:cNvPr>
          <p:cNvSpPr txBox="1"/>
          <p:nvPr/>
        </p:nvSpPr>
        <p:spPr>
          <a:xfrm>
            <a:off x="406135" y="2885683"/>
            <a:ext cx="9937115" cy="385362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62230">
              <a:lnSpc>
                <a:spcPct val="100000"/>
              </a:lnSpc>
              <a:spcBef>
                <a:spcPts val="2860"/>
              </a:spcBef>
            </a:pPr>
            <a:r>
              <a:rPr sz="2400" b="1" dirty="0">
                <a:latin typeface="Calibri"/>
                <a:cs typeface="Calibri"/>
              </a:rPr>
              <a:t>TEMPS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Construire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nouveaux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résultats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à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partir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résultats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déjà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connus:</a:t>
            </a:r>
            <a:endParaRPr lang="fr-FR" sz="2400">
              <a:latin typeface="Calibri"/>
              <a:ea typeface="Calibri"/>
              <a:cs typeface="Calibri"/>
            </a:endParaRPr>
          </a:p>
        </p:txBody>
      </p:sp>
      <p:pic>
        <p:nvPicPr>
          <p:cNvPr id="13" name="object 8" descr="Une image contenant jaune, orange&#10;&#10;Le contenu généré par l’IA peut être incorrect.">
            <a:extLst>
              <a:ext uri="{FF2B5EF4-FFF2-40B4-BE49-F238E27FC236}">
                <a16:creationId xmlns:a16="http://schemas.microsoft.com/office/drawing/2014/main" id="{7538A54C-5811-CFB3-8689-3116B4FDD14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19741" y="4140473"/>
            <a:ext cx="3295650" cy="1628775"/>
          </a:xfrm>
          <a:prstGeom prst="rect">
            <a:avLst/>
          </a:prstGeom>
        </p:spPr>
      </p:pic>
      <p:sp>
        <p:nvSpPr>
          <p:cNvPr id="20" name="object 9">
            <a:extLst>
              <a:ext uri="{FF2B5EF4-FFF2-40B4-BE49-F238E27FC236}">
                <a16:creationId xmlns:a16="http://schemas.microsoft.com/office/drawing/2014/main" id="{853AFFBB-DA10-FB60-1B99-E2BFA5EB8E6F}"/>
              </a:ext>
            </a:extLst>
          </p:cNvPr>
          <p:cNvSpPr txBox="1"/>
          <p:nvPr/>
        </p:nvSpPr>
        <p:spPr>
          <a:xfrm>
            <a:off x="7942745" y="4134722"/>
            <a:ext cx="3295650" cy="1628775"/>
          </a:xfrm>
          <a:prstGeom prst="rect">
            <a:avLst/>
          </a:prstGeom>
          <a:ln w="6350">
            <a:solidFill>
              <a:srgbClr val="FFC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3345" algn="just">
              <a:lnSpc>
                <a:spcPct val="100000"/>
              </a:lnSpc>
              <a:spcBef>
                <a:spcPts val="240"/>
              </a:spcBef>
            </a:pPr>
            <a:r>
              <a:rPr sz="2000" i="1" dirty="0">
                <a:latin typeface="Calibri"/>
                <a:cs typeface="Calibri"/>
              </a:rPr>
              <a:t>Chaque</a:t>
            </a:r>
            <a:r>
              <a:rPr sz="2000" i="1" spc="4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résultat</a:t>
            </a:r>
            <a:r>
              <a:rPr sz="2000" i="1" spc="35" dirty="0">
                <a:latin typeface="Calibri"/>
                <a:cs typeface="Calibri"/>
              </a:rPr>
              <a:t>  </a:t>
            </a:r>
            <a:r>
              <a:rPr sz="2000" i="1" dirty="0">
                <a:latin typeface="Calibri"/>
                <a:cs typeface="Calibri"/>
              </a:rPr>
              <a:t>est</a:t>
            </a:r>
            <a:r>
              <a:rPr sz="2000" i="1" spc="4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validé</a:t>
            </a:r>
            <a:r>
              <a:rPr sz="2000" i="1" spc="440" dirty="0">
                <a:latin typeface="Calibri"/>
                <a:cs typeface="Calibri"/>
              </a:rPr>
              <a:t> </a:t>
            </a:r>
            <a:r>
              <a:rPr sz="2000" i="1" spc="-50" dirty="0">
                <a:latin typeface="Calibri"/>
                <a:cs typeface="Calibri"/>
              </a:rPr>
              <a:t>à</a:t>
            </a:r>
            <a:endParaRPr sz="2000">
              <a:latin typeface="Calibri"/>
              <a:cs typeface="Calibri"/>
            </a:endParaRPr>
          </a:p>
          <a:p>
            <a:pPr marL="93345" algn="just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latin typeface="Calibri"/>
                <a:cs typeface="Calibri"/>
              </a:rPr>
              <a:t>l’oral</a:t>
            </a:r>
            <a:r>
              <a:rPr sz="2000" i="1" spc="19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par</a:t>
            </a:r>
            <a:r>
              <a:rPr sz="2000" i="1" spc="2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une</a:t>
            </a:r>
            <a:r>
              <a:rPr sz="2000" i="1" spc="2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phrase</a:t>
            </a:r>
            <a:r>
              <a:rPr sz="2000" i="1" spc="19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du</a:t>
            </a:r>
            <a:r>
              <a:rPr sz="2000" i="1" spc="195" dirty="0">
                <a:latin typeface="Calibri"/>
                <a:cs typeface="Calibri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type</a:t>
            </a:r>
            <a:endParaRPr sz="2000">
              <a:latin typeface="Calibri"/>
              <a:cs typeface="Calibri"/>
            </a:endParaRPr>
          </a:p>
          <a:p>
            <a:pPr marL="93345" marR="78740" algn="just">
              <a:lnSpc>
                <a:spcPct val="100000"/>
              </a:lnSpc>
            </a:pPr>
            <a:r>
              <a:rPr sz="2000" i="1" dirty="0">
                <a:latin typeface="Calibri"/>
                <a:cs typeface="Calibri"/>
              </a:rPr>
              <a:t>«</a:t>
            </a:r>
            <a:r>
              <a:rPr sz="2000" i="1" spc="80" dirty="0">
                <a:latin typeface="Calibri"/>
                <a:cs typeface="Calibri"/>
              </a:rPr>
              <a:t>  </a:t>
            </a:r>
            <a:r>
              <a:rPr sz="2000" i="1" dirty="0">
                <a:latin typeface="Calibri"/>
                <a:cs typeface="Calibri"/>
              </a:rPr>
              <a:t>6</a:t>
            </a:r>
            <a:r>
              <a:rPr sz="2000" i="1" spc="85" dirty="0">
                <a:latin typeface="Calibri"/>
                <a:cs typeface="Calibri"/>
              </a:rPr>
              <a:t>  </a:t>
            </a:r>
            <a:r>
              <a:rPr sz="2000" i="1" dirty="0">
                <a:latin typeface="Calibri"/>
                <a:cs typeface="Calibri"/>
              </a:rPr>
              <a:t>fois</a:t>
            </a:r>
            <a:r>
              <a:rPr sz="2000" i="1" spc="75" dirty="0">
                <a:latin typeface="Calibri"/>
                <a:cs typeface="Calibri"/>
              </a:rPr>
              <a:t>  </a:t>
            </a:r>
            <a:r>
              <a:rPr sz="2000" i="1" dirty="0">
                <a:latin typeface="Calibri"/>
                <a:cs typeface="Calibri"/>
              </a:rPr>
              <a:t>6,</a:t>
            </a:r>
            <a:r>
              <a:rPr sz="2000" i="1" spc="85" dirty="0">
                <a:latin typeface="Calibri"/>
                <a:cs typeface="Calibri"/>
              </a:rPr>
              <a:t>  </a:t>
            </a:r>
            <a:r>
              <a:rPr sz="2000" i="1" spc="-20" dirty="0">
                <a:latin typeface="Calibri"/>
                <a:cs typeface="Calibri"/>
              </a:rPr>
              <a:t>trente-</a:t>
            </a:r>
            <a:r>
              <a:rPr sz="2000" i="1" dirty="0">
                <a:latin typeface="Calibri"/>
                <a:cs typeface="Calibri"/>
              </a:rPr>
              <a:t>six</a:t>
            </a:r>
            <a:r>
              <a:rPr sz="2000" i="1" spc="65" dirty="0">
                <a:latin typeface="Calibri"/>
                <a:cs typeface="Calibri"/>
              </a:rPr>
              <a:t>  </a:t>
            </a:r>
            <a:r>
              <a:rPr sz="2000" i="1" dirty="0">
                <a:latin typeface="Calibri"/>
                <a:cs typeface="Calibri"/>
              </a:rPr>
              <a:t>»</a:t>
            </a:r>
            <a:r>
              <a:rPr sz="2000" i="1" spc="85" dirty="0">
                <a:latin typeface="Calibri"/>
                <a:cs typeface="Calibri"/>
              </a:rPr>
              <a:t>  </a:t>
            </a:r>
            <a:r>
              <a:rPr sz="2000" i="1" spc="-25" dirty="0">
                <a:latin typeface="Calibri"/>
                <a:cs typeface="Calibri"/>
              </a:rPr>
              <a:t>que </a:t>
            </a:r>
            <a:r>
              <a:rPr sz="2000" i="1" dirty="0">
                <a:latin typeface="Calibri"/>
                <a:cs typeface="Calibri"/>
              </a:rPr>
              <a:t>l’ensemble</a:t>
            </a:r>
            <a:r>
              <a:rPr sz="2000" i="1" spc="1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de</a:t>
            </a:r>
            <a:r>
              <a:rPr sz="2000" i="1" spc="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la</a:t>
            </a:r>
            <a:r>
              <a:rPr sz="2000" i="1" spc="10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classe</a:t>
            </a:r>
            <a:r>
              <a:rPr sz="2000" i="1" spc="6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répète </a:t>
            </a:r>
            <a:r>
              <a:rPr sz="2000" i="1" dirty="0">
                <a:latin typeface="Calibri"/>
                <a:cs typeface="Calibri"/>
              </a:rPr>
              <a:t>à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voix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haute.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006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0A211E-9218-4775-A0DA-74334B980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58054-D5CE-0610-6858-03625F59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3E5809-B786-49A2-A357-FB4D1BD85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A3D770-DEA2-18DD-E447-49FCBA29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19C7B4-E608-7B56-3F83-EB5F19C7E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BCA478-69B5-80CD-8848-ABF1608C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 fontScale="90000"/>
          </a:bodyPr>
          <a:lstStyle/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Enseigner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la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mémorisation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faits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numériques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:</a:t>
            </a:r>
          </a:p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l’apprentissage</a:t>
            </a:r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tables de multiplication au CE1</a:t>
            </a:r>
            <a:endParaRPr lang="fr-FR" sz="400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grpSp>
        <p:nvGrpSpPr>
          <p:cNvPr id="26" name="object 18">
            <a:extLst>
              <a:ext uri="{FF2B5EF4-FFF2-40B4-BE49-F238E27FC236}">
                <a16:creationId xmlns:a16="http://schemas.microsoft.com/office/drawing/2014/main" id="{0F58573E-3F4B-7F0B-EF6A-0897E316AD24}"/>
              </a:ext>
            </a:extLst>
          </p:cNvPr>
          <p:cNvGrpSpPr/>
          <p:nvPr/>
        </p:nvGrpSpPr>
        <p:grpSpPr>
          <a:xfrm>
            <a:off x="9597040" y="1462331"/>
            <a:ext cx="2590800" cy="1166509"/>
            <a:chOff x="9510776" y="671576"/>
            <a:chExt cx="2590800" cy="1166509"/>
          </a:xfrm>
        </p:grpSpPr>
        <p:pic>
          <p:nvPicPr>
            <p:cNvPr id="24" name="object 19">
              <a:extLst>
                <a:ext uri="{FF2B5EF4-FFF2-40B4-BE49-F238E27FC236}">
                  <a16:creationId xmlns:a16="http://schemas.microsoft.com/office/drawing/2014/main" id="{72CB40EF-4B51-1163-82B2-B1AF7AEC623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0250" y="804196"/>
              <a:ext cx="2453355" cy="1033889"/>
            </a:xfrm>
            <a:prstGeom prst="rect">
              <a:avLst/>
            </a:prstGeom>
          </p:spPr>
        </p:pic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3A9AB37C-72EA-B80F-C61D-1CCE61FB7691}"/>
                </a:ext>
              </a:extLst>
            </p:cNvPr>
            <p:cNvSpPr/>
            <p:nvPr/>
          </p:nvSpPr>
          <p:spPr>
            <a:xfrm>
              <a:off x="9510776" y="671576"/>
              <a:ext cx="2590800" cy="447675"/>
            </a:xfrm>
            <a:custGeom>
              <a:avLst/>
              <a:gdLst/>
              <a:ahLst/>
              <a:cxnLst/>
              <a:rect l="l" t="t" r="r" b="b"/>
              <a:pathLst>
                <a:path w="2590800" h="447675">
                  <a:moveTo>
                    <a:pt x="0" y="223774"/>
                  </a:moveTo>
                  <a:lnTo>
                    <a:pt x="19424" y="184954"/>
                  </a:lnTo>
                  <a:lnTo>
                    <a:pt x="52943" y="160248"/>
                  </a:lnTo>
                  <a:lnTo>
                    <a:pt x="101786" y="136677"/>
                  </a:lnTo>
                  <a:lnTo>
                    <a:pt x="164980" y="114410"/>
                  </a:lnTo>
                  <a:lnTo>
                    <a:pt x="201656" y="103818"/>
                  </a:lnTo>
                  <a:lnTo>
                    <a:pt x="241555" y="93615"/>
                  </a:lnTo>
                  <a:lnTo>
                    <a:pt x="284557" y="83821"/>
                  </a:lnTo>
                  <a:lnTo>
                    <a:pt x="330539" y="74458"/>
                  </a:lnTo>
                  <a:lnTo>
                    <a:pt x="379380" y="65547"/>
                  </a:lnTo>
                  <a:lnTo>
                    <a:pt x="430960" y="57109"/>
                  </a:lnTo>
                  <a:lnTo>
                    <a:pt x="485156" y="49165"/>
                  </a:lnTo>
                  <a:lnTo>
                    <a:pt x="541847" y="41736"/>
                  </a:lnTo>
                  <a:lnTo>
                    <a:pt x="600912" y="34842"/>
                  </a:lnTo>
                  <a:lnTo>
                    <a:pt x="662229" y="28506"/>
                  </a:lnTo>
                  <a:lnTo>
                    <a:pt x="725677" y="22747"/>
                  </a:lnTo>
                  <a:lnTo>
                    <a:pt x="791134" y="17587"/>
                  </a:lnTo>
                  <a:lnTo>
                    <a:pt x="858479" y="13047"/>
                  </a:lnTo>
                  <a:lnTo>
                    <a:pt x="927591" y="9148"/>
                  </a:lnTo>
                  <a:lnTo>
                    <a:pt x="998348" y="5910"/>
                  </a:lnTo>
                  <a:lnTo>
                    <a:pt x="1070629" y="3356"/>
                  </a:lnTo>
                  <a:lnTo>
                    <a:pt x="1144312" y="1505"/>
                  </a:lnTo>
                  <a:lnTo>
                    <a:pt x="1219276" y="379"/>
                  </a:lnTo>
                  <a:lnTo>
                    <a:pt x="1295400" y="0"/>
                  </a:lnTo>
                  <a:lnTo>
                    <a:pt x="1371510" y="379"/>
                  </a:lnTo>
                  <a:lnTo>
                    <a:pt x="1446463" y="1505"/>
                  </a:lnTo>
                  <a:lnTo>
                    <a:pt x="1520137" y="3356"/>
                  </a:lnTo>
                  <a:lnTo>
                    <a:pt x="1592411" y="5910"/>
                  </a:lnTo>
                  <a:lnTo>
                    <a:pt x="1663162" y="9148"/>
                  </a:lnTo>
                  <a:lnTo>
                    <a:pt x="1732269" y="13047"/>
                  </a:lnTo>
                  <a:lnTo>
                    <a:pt x="1799611" y="17587"/>
                  </a:lnTo>
                  <a:lnTo>
                    <a:pt x="1865067" y="22747"/>
                  </a:lnTo>
                  <a:lnTo>
                    <a:pt x="1928514" y="28506"/>
                  </a:lnTo>
                  <a:lnTo>
                    <a:pt x="1989831" y="34842"/>
                  </a:lnTo>
                  <a:lnTo>
                    <a:pt x="2048897" y="41736"/>
                  </a:lnTo>
                  <a:lnTo>
                    <a:pt x="2105590" y="49165"/>
                  </a:lnTo>
                  <a:lnTo>
                    <a:pt x="2159788" y="57109"/>
                  </a:lnTo>
                  <a:lnTo>
                    <a:pt x="2211371" y="65547"/>
                  </a:lnTo>
                  <a:lnTo>
                    <a:pt x="2260216" y="74458"/>
                  </a:lnTo>
                  <a:lnTo>
                    <a:pt x="2306202" y="83821"/>
                  </a:lnTo>
                  <a:lnTo>
                    <a:pt x="2349208" y="93615"/>
                  </a:lnTo>
                  <a:lnTo>
                    <a:pt x="2389112" y="103818"/>
                  </a:lnTo>
                  <a:lnTo>
                    <a:pt x="2425792" y="114410"/>
                  </a:lnTo>
                  <a:lnTo>
                    <a:pt x="2488995" y="136677"/>
                  </a:lnTo>
                  <a:lnTo>
                    <a:pt x="2537846" y="160248"/>
                  </a:lnTo>
                  <a:lnTo>
                    <a:pt x="2571372" y="184954"/>
                  </a:lnTo>
                  <a:lnTo>
                    <a:pt x="2590800" y="223774"/>
                  </a:lnTo>
                  <a:lnTo>
                    <a:pt x="2588600" y="236921"/>
                  </a:lnTo>
                  <a:lnTo>
                    <a:pt x="2556585" y="275085"/>
                  </a:lnTo>
                  <a:lnTo>
                    <a:pt x="2515275" y="299252"/>
                  </a:lnTo>
                  <a:lnTo>
                    <a:pt x="2459127" y="322202"/>
                  </a:lnTo>
                  <a:lnTo>
                    <a:pt x="2389112" y="343766"/>
                  </a:lnTo>
                  <a:lnTo>
                    <a:pt x="2349208" y="353976"/>
                  </a:lnTo>
                  <a:lnTo>
                    <a:pt x="2306202" y="363776"/>
                  </a:lnTo>
                  <a:lnTo>
                    <a:pt x="2260216" y="373145"/>
                  </a:lnTo>
                  <a:lnTo>
                    <a:pt x="2211371" y="382063"/>
                  </a:lnTo>
                  <a:lnTo>
                    <a:pt x="2159788" y="390508"/>
                  </a:lnTo>
                  <a:lnTo>
                    <a:pt x="2105590" y="398459"/>
                  </a:lnTo>
                  <a:lnTo>
                    <a:pt x="2048897" y="405895"/>
                  </a:lnTo>
                  <a:lnTo>
                    <a:pt x="1989831" y="412795"/>
                  </a:lnTo>
                  <a:lnTo>
                    <a:pt x="1928514" y="419137"/>
                  </a:lnTo>
                  <a:lnTo>
                    <a:pt x="1865067" y="424902"/>
                  </a:lnTo>
                  <a:lnTo>
                    <a:pt x="1799611" y="430067"/>
                  </a:lnTo>
                  <a:lnTo>
                    <a:pt x="1732269" y="434612"/>
                  </a:lnTo>
                  <a:lnTo>
                    <a:pt x="1663162" y="438516"/>
                  </a:lnTo>
                  <a:lnTo>
                    <a:pt x="1592411" y="441757"/>
                  </a:lnTo>
                  <a:lnTo>
                    <a:pt x="1520137" y="444314"/>
                  </a:lnTo>
                  <a:lnTo>
                    <a:pt x="1446463" y="446167"/>
                  </a:lnTo>
                  <a:lnTo>
                    <a:pt x="1371510" y="447294"/>
                  </a:lnTo>
                  <a:lnTo>
                    <a:pt x="1295400" y="447675"/>
                  </a:lnTo>
                  <a:lnTo>
                    <a:pt x="1219276" y="447294"/>
                  </a:lnTo>
                  <a:lnTo>
                    <a:pt x="1144312" y="446167"/>
                  </a:lnTo>
                  <a:lnTo>
                    <a:pt x="1070629" y="444314"/>
                  </a:lnTo>
                  <a:lnTo>
                    <a:pt x="998348" y="441757"/>
                  </a:lnTo>
                  <a:lnTo>
                    <a:pt x="927591" y="438516"/>
                  </a:lnTo>
                  <a:lnTo>
                    <a:pt x="858479" y="434612"/>
                  </a:lnTo>
                  <a:lnTo>
                    <a:pt x="791134" y="430067"/>
                  </a:lnTo>
                  <a:lnTo>
                    <a:pt x="725677" y="424902"/>
                  </a:lnTo>
                  <a:lnTo>
                    <a:pt x="662229" y="419137"/>
                  </a:lnTo>
                  <a:lnTo>
                    <a:pt x="600912" y="412795"/>
                  </a:lnTo>
                  <a:lnTo>
                    <a:pt x="541847" y="405895"/>
                  </a:lnTo>
                  <a:lnTo>
                    <a:pt x="485156" y="398459"/>
                  </a:lnTo>
                  <a:lnTo>
                    <a:pt x="430960" y="390508"/>
                  </a:lnTo>
                  <a:lnTo>
                    <a:pt x="379380" y="382063"/>
                  </a:lnTo>
                  <a:lnTo>
                    <a:pt x="330539" y="373145"/>
                  </a:lnTo>
                  <a:lnTo>
                    <a:pt x="284557" y="363776"/>
                  </a:lnTo>
                  <a:lnTo>
                    <a:pt x="241555" y="353976"/>
                  </a:lnTo>
                  <a:lnTo>
                    <a:pt x="201656" y="343766"/>
                  </a:lnTo>
                  <a:lnTo>
                    <a:pt x="164980" y="333168"/>
                  </a:lnTo>
                  <a:lnTo>
                    <a:pt x="101786" y="310890"/>
                  </a:lnTo>
                  <a:lnTo>
                    <a:pt x="52943" y="287310"/>
                  </a:lnTo>
                  <a:lnTo>
                    <a:pt x="19424" y="262598"/>
                  </a:lnTo>
                  <a:lnTo>
                    <a:pt x="0" y="22377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ADF11D7D-30D0-D022-62F1-44C038A2F7ED}"/>
              </a:ext>
            </a:extLst>
          </p:cNvPr>
          <p:cNvSpPr txBox="1"/>
          <p:nvPr/>
        </p:nvSpPr>
        <p:spPr>
          <a:xfrm>
            <a:off x="712434" y="2837914"/>
            <a:ext cx="10774680" cy="298259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400" b="1" spc="-20" dirty="0">
                <a:latin typeface="Calibri"/>
                <a:cs typeface="Calibri"/>
              </a:rPr>
              <a:t>D’autres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points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d’appui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pour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construire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et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mémoriser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répertoire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multiplicatif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Multiplier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4,</a:t>
            </a:r>
            <a:r>
              <a:rPr sz="2400" spc="-40" dirty="0">
                <a:latin typeface="Calibri"/>
                <a:cs typeface="Calibri"/>
              </a:rPr>
              <a:t> c’est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multiplier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encore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5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Multiplier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6,</a:t>
            </a:r>
            <a:r>
              <a:rPr sz="2400" spc="-40" dirty="0">
                <a:latin typeface="Calibri"/>
                <a:cs typeface="Calibri"/>
              </a:rPr>
              <a:t> c’est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multiplier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encore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(ou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double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x3)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Multiplier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9,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c’est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multiplier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encore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(ou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triple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x3)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865"/>
              </a:lnSpc>
              <a:spcBef>
                <a:spcPts val="125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S’appuyer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particularités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certaines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tables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;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;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9;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régularités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repérées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865"/>
              </a:lnSpc>
            </a:pPr>
            <a:r>
              <a:rPr sz="2400" dirty="0">
                <a:latin typeface="Calibri"/>
                <a:cs typeface="Calibri"/>
              </a:rPr>
              <a:t>dans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10" dirty="0">
                <a:latin typeface="Calibri"/>
                <a:cs typeface="Calibri"/>
              </a:rPr>
              <a:t> table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Pythagore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3008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F3EE1B-EAA1-E34C-1597-13114D203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56073E-0738-DCE3-E944-35DE027D7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152D86-FB02-1792-108C-E9BFF022A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28CC06-2142-0D8F-EC9C-8E815753C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C0816B-CF5B-EA88-2D4B-A5537211D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826191-104B-D959-2207-76A786C06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 fontScale="90000"/>
          </a:bodyPr>
          <a:lstStyle/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Enseigner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la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mémorisation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faits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numériques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:</a:t>
            </a:r>
          </a:p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l’apprentissage</a:t>
            </a:r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tables de multiplication au CE1</a:t>
            </a:r>
            <a:endParaRPr lang="fr-FR" sz="400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grpSp>
        <p:nvGrpSpPr>
          <p:cNvPr id="26" name="object 18">
            <a:extLst>
              <a:ext uri="{FF2B5EF4-FFF2-40B4-BE49-F238E27FC236}">
                <a16:creationId xmlns:a16="http://schemas.microsoft.com/office/drawing/2014/main" id="{12F4B412-6111-EA3F-B430-BE4B75EA176A}"/>
              </a:ext>
            </a:extLst>
          </p:cNvPr>
          <p:cNvGrpSpPr/>
          <p:nvPr/>
        </p:nvGrpSpPr>
        <p:grpSpPr>
          <a:xfrm>
            <a:off x="9597040" y="1462331"/>
            <a:ext cx="2590800" cy="1166509"/>
            <a:chOff x="9510776" y="671576"/>
            <a:chExt cx="2590800" cy="1166509"/>
          </a:xfrm>
        </p:grpSpPr>
        <p:pic>
          <p:nvPicPr>
            <p:cNvPr id="24" name="object 19">
              <a:extLst>
                <a:ext uri="{FF2B5EF4-FFF2-40B4-BE49-F238E27FC236}">
                  <a16:creationId xmlns:a16="http://schemas.microsoft.com/office/drawing/2014/main" id="{F6AE2B98-1F1D-772B-2139-B858DD54312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0250" y="804196"/>
              <a:ext cx="2453355" cy="1033889"/>
            </a:xfrm>
            <a:prstGeom prst="rect">
              <a:avLst/>
            </a:prstGeom>
          </p:spPr>
        </p:pic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91C93AE6-0183-CEFE-E50A-E86292BD846C}"/>
                </a:ext>
              </a:extLst>
            </p:cNvPr>
            <p:cNvSpPr/>
            <p:nvPr/>
          </p:nvSpPr>
          <p:spPr>
            <a:xfrm>
              <a:off x="9510776" y="671576"/>
              <a:ext cx="2590800" cy="447675"/>
            </a:xfrm>
            <a:custGeom>
              <a:avLst/>
              <a:gdLst/>
              <a:ahLst/>
              <a:cxnLst/>
              <a:rect l="l" t="t" r="r" b="b"/>
              <a:pathLst>
                <a:path w="2590800" h="447675">
                  <a:moveTo>
                    <a:pt x="0" y="223774"/>
                  </a:moveTo>
                  <a:lnTo>
                    <a:pt x="19424" y="184954"/>
                  </a:lnTo>
                  <a:lnTo>
                    <a:pt x="52943" y="160248"/>
                  </a:lnTo>
                  <a:lnTo>
                    <a:pt x="101786" y="136677"/>
                  </a:lnTo>
                  <a:lnTo>
                    <a:pt x="164980" y="114410"/>
                  </a:lnTo>
                  <a:lnTo>
                    <a:pt x="201656" y="103818"/>
                  </a:lnTo>
                  <a:lnTo>
                    <a:pt x="241555" y="93615"/>
                  </a:lnTo>
                  <a:lnTo>
                    <a:pt x="284557" y="83821"/>
                  </a:lnTo>
                  <a:lnTo>
                    <a:pt x="330539" y="74458"/>
                  </a:lnTo>
                  <a:lnTo>
                    <a:pt x="379380" y="65547"/>
                  </a:lnTo>
                  <a:lnTo>
                    <a:pt x="430960" y="57109"/>
                  </a:lnTo>
                  <a:lnTo>
                    <a:pt x="485156" y="49165"/>
                  </a:lnTo>
                  <a:lnTo>
                    <a:pt x="541847" y="41736"/>
                  </a:lnTo>
                  <a:lnTo>
                    <a:pt x="600912" y="34842"/>
                  </a:lnTo>
                  <a:lnTo>
                    <a:pt x="662229" y="28506"/>
                  </a:lnTo>
                  <a:lnTo>
                    <a:pt x="725677" y="22747"/>
                  </a:lnTo>
                  <a:lnTo>
                    <a:pt x="791134" y="17587"/>
                  </a:lnTo>
                  <a:lnTo>
                    <a:pt x="858479" y="13047"/>
                  </a:lnTo>
                  <a:lnTo>
                    <a:pt x="927591" y="9148"/>
                  </a:lnTo>
                  <a:lnTo>
                    <a:pt x="998348" y="5910"/>
                  </a:lnTo>
                  <a:lnTo>
                    <a:pt x="1070629" y="3356"/>
                  </a:lnTo>
                  <a:lnTo>
                    <a:pt x="1144312" y="1505"/>
                  </a:lnTo>
                  <a:lnTo>
                    <a:pt x="1219276" y="379"/>
                  </a:lnTo>
                  <a:lnTo>
                    <a:pt x="1295400" y="0"/>
                  </a:lnTo>
                  <a:lnTo>
                    <a:pt x="1371510" y="379"/>
                  </a:lnTo>
                  <a:lnTo>
                    <a:pt x="1446463" y="1505"/>
                  </a:lnTo>
                  <a:lnTo>
                    <a:pt x="1520137" y="3356"/>
                  </a:lnTo>
                  <a:lnTo>
                    <a:pt x="1592411" y="5910"/>
                  </a:lnTo>
                  <a:lnTo>
                    <a:pt x="1663162" y="9148"/>
                  </a:lnTo>
                  <a:lnTo>
                    <a:pt x="1732269" y="13047"/>
                  </a:lnTo>
                  <a:lnTo>
                    <a:pt x="1799611" y="17587"/>
                  </a:lnTo>
                  <a:lnTo>
                    <a:pt x="1865067" y="22747"/>
                  </a:lnTo>
                  <a:lnTo>
                    <a:pt x="1928514" y="28506"/>
                  </a:lnTo>
                  <a:lnTo>
                    <a:pt x="1989831" y="34842"/>
                  </a:lnTo>
                  <a:lnTo>
                    <a:pt x="2048897" y="41736"/>
                  </a:lnTo>
                  <a:lnTo>
                    <a:pt x="2105590" y="49165"/>
                  </a:lnTo>
                  <a:lnTo>
                    <a:pt x="2159788" y="57109"/>
                  </a:lnTo>
                  <a:lnTo>
                    <a:pt x="2211371" y="65547"/>
                  </a:lnTo>
                  <a:lnTo>
                    <a:pt x="2260216" y="74458"/>
                  </a:lnTo>
                  <a:lnTo>
                    <a:pt x="2306202" y="83821"/>
                  </a:lnTo>
                  <a:lnTo>
                    <a:pt x="2349208" y="93615"/>
                  </a:lnTo>
                  <a:lnTo>
                    <a:pt x="2389112" y="103818"/>
                  </a:lnTo>
                  <a:lnTo>
                    <a:pt x="2425792" y="114410"/>
                  </a:lnTo>
                  <a:lnTo>
                    <a:pt x="2488995" y="136677"/>
                  </a:lnTo>
                  <a:lnTo>
                    <a:pt x="2537846" y="160248"/>
                  </a:lnTo>
                  <a:lnTo>
                    <a:pt x="2571372" y="184954"/>
                  </a:lnTo>
                  <a:lnTo>
                    <a:pt x="2590800" y="223774"/>
                  </a:lnTo>
                  <a:lnTo>
                    <a:pt x="2588600" y="236921"/>
                  </a:lnTo>
                  <a:lnTo>
                    <a:pt x="2556585" y="275085"/>
                  </a:lnTo>
                  <a:lnTo>
                    <a:pt x="2515275" y="299252"/>
                  </a:lnTo>
                  <a:lnTo>
                    <a:pt x="2459127" y="322202"/>
                  </a:lnTo>
                  <a:lnTo>
                    <a:pt x="2389112" y="343766"/>
                  </a:lnTo>
                  <a:lnTo>
                    <a:pt x="2349208" y="353976"/>
                  </a:lnTo>
                  <a:lnTo>
                    <a:pt x="2306202" y="363776"/>
                  </a:lnTo>
                  <a:lnTo>
                    <a:pt x="2260216" y="373145"/>
                  </a:lnTo>
                  <a:lnTo>
                    <a:pt x="2211371" y="382063"/>
                  </a:lnTo>
                  <a:lnTo>
                    <a:pt x="2159788" y="390508"/>
                  </a:lnTo>
                  <a:lnTo>
                    <a:pt x="2105590" y="398459"/>
                  </a:lnTo>
                  <a:lnTo>
                    <a:pt x="2048897" y="405895"/>
                  </a:lnTo>
                  <a:lnTo>
                    <a:pt x="1989831" y="412795"/>
                  </a:lnTo>
                  <a:lnTo>
                    <a:pt x="1928514" y="419137"/>
                  </a:lnTo>
                  <a:lnTo>
                    <a:pt x="1865067" y="424902"/>
                  </a:lnTo>
                  <a:lnTo>
                    <a:pt x="1799611" y="430067"/>
                  </a:lnTo>
                  <a:lnTo>
                    <a:pt x="1732269" y="434612"/>
                  </a:lnTo>
                  <a:lnTo>
                    <a:pt x="1663162" y="438516"/>
                  </a:lnTo>
                  <a:lnTo>
                    <a:pt x="1592411" y="441757"/>
                  </a:lnTo>
                  <a:lnTo>
                    <a:pt x="1520137" y="444314"/>
                  </a:lnTo>
                  <a:lnTo>
                    <a:pt x="1446463" y="446167"/>
                  </a:lnTo>
                  <a:lnTo>
                    <a:pt x="1371510" y="447294"/>
                  </a:lnTo>
                  <a:lnTo>
                    <a:pt x="1295400" y="447675"/>
                  </a:lnTo>
                  <a:lnTo>
                    <a:pt x="1219276" y="447294"/>
                  </a:lnTo>
                  <a:lnTo>
                    <a:pt x="1144312" y="446167"/>
                  </a:lnTo>
                  <a:lnTo>
                    <a:pt x="1070629" y="444314"/>
                  </a:lnTo>
                  <a:lnTo>
                    <a:pt x="998348" y="441757"/>
                  </a:lnTo>
                  <a:lnTo>
                    <a:pt x="927591" y="438516"/>
                  </a:lnTo>
                  <a:lnTo>
                    <a:pt x="858479" y="434612"/>
                  </a:lnTo>
                  <a:lnTo>
                    <a:pt x="791134" y="430067"/>
                  </a:lnTo>
                  <a:lnTo>
                    <a:pt x="725677" y="424902"/>
                  </a:lnTo>
                  <a:lnTo>
                    <a:pt x="662229" y="419137"/>
                  </a:lnTo>
                  <a:lnTo>
                    <a:pt x="600912" y="412795"/>
                  </a:lnTo>
                  <a:lnTo>
                    <a:pt x="541847" y="405895"/>
                  </a:lnTo>
                  <a:lnTo>
                    <a:pt x="485156" y="398459"/>
                  </a:lnTo>
                  <a:lnTo>
                    <a:pt x="430960" y="390508"/>
                  </a:lnTo>
                  <a:lnTo>
                    <a:pt x="379380" y="382063"/>
                  </a:lnTo>
                  <a:lnTo>
                    <a:pt x="330539" y="373145"/>
                  </a:lnTo>
                  <a:lnTo>
                    <a:pt x="284557" y="363776"/>
                  </a:lnTo>
                  <a:lnTo>
                    <a:pt x="241555" y="353976"/>
                  </a:lnTo>
                  <a:lnTo>
                    <a:pt x="201656" y="343766"/>
                  </a:lnTo>
                  <a:lnTo>
                    <a:pt x="164980" y="333168"/>
                  </a:lnTo>
                  <a:lnTo>
                    <a:pt x="101786" y="310890"/>
                  </a:lnTo>
                  <a:lnTo>
                    <a:pt x="52943" y="287310"/>
                  </a:lnTo>
                  <a:lnTo>
                    <a:pt x="19424" y="262598"/>
                  </a:lnTo>
                  <a:lnTo>
                    <a:pt x="0" y="22377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2">
            <a:extLst>
              <a:ext uri="{FF2B5EF4-FFF2-40B4-BE49-F238E27FC236}">
                <a16:creationId xmlns:a16="http://schemas.microsoft.com/office/drawing/2014/main" id="{8351BEE6-5012-448A-A0B9-678BE912CDC7}"/>
              </a:ext>
            </a:extLst>
          </p:cNvPr>
          <p:cNvSpPr txBox="1"/>
          <p:nvPr/>
        </p:nvSpPr>
        <p:spPr>
          <a:xfrm>
            <a:off x="176799" y="2382475"/>
            <a:ext cx="9417050" cy="2503891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points</a:t>
            </a:r>
            <a:r>
              <a:rPr sz="2400" b="1" spc="-25" dirty="0">
                <a:latin typeface="Calibri"/>
                <a:cs typeface="Calibri"/>
              </a:rPr>
              <a:t> d’appui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pour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construire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et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mémoriser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répertoire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multiplicatif</a:t>
            </a:r>
            <a:endParaRPr lang="fr-FR" sz="2400" dirty="0" err="1">
              <a:latin typeface="Calibri"/>
              <a:ea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 err="1">
                <a:latin typeface="Calibri"/>
                <a:cs typeface="Calibri"/>
              </a:rPr>
              <a:t>Connaître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résultats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tables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(les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doubles),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10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5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 err="1">
                <a:latin typeface="Calibri"/>
                <a:cs typeface="Calibri"/>
              </a:rPr>
              <a:t>Connaître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carrés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-10" dirty="0" err="1">
                <a:latin typeface="Calibri"/>
                <a:cs typeface="Calibri"/>
              </a:rPr>
              <a:t>souvent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bien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maîtrisé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comme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3x3=9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8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10" dirty="0" err="1">
                <a:latin typeface="Calibri"/>
                <a:cs typeface="Calibri"/>
              </a:rPr>
              <a:t>Retrouver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résultat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partir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d’un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résultat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connu</a:t>
            </a:r>
            <a:endParaRPr sz="2400" dirty="0" err="1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5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dirty="0" err="1">
                <a:latin typeface="Calibri"/>
                <a:cs typeface="Calibri"/>
              </a:rPr>
              <a:t>Utiliser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commutativité</a:t>
            </a:r>
            <a:endParaRPr sz="2400" dirty="0" err="1">
              <a:latin typeface="Calibri"/>
              <a:cs typeface="Calibri"/>
            </a:endParaRPr>
          </a:p>
        </p:txBody>
      </p:sp>
      <p:pic>
        <p:nvPicPr>
          <p:cNvPr id="7" name="object 6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6DED9A53-54BA-E6BB-DB0A-32D06DB8FA1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06494" y="3774416"/>
            <a:ext cx="33623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610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C99A2D-E1CC-F34C-3EEE-23BA2DBC3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1974D7-E728-BE6D-5926-D846C1CA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6C6011-0FB9-F862-07EA-C4AF386A3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F0717A-23D7-B33B-055C-A7729B52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4197E9-CE7E-0778-2457-5FA0ADD3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1A8604-3D38-40B5-22D7-06BC6318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 fontScale="90000"/>
          </a:bodyPr>
          <a:lstStyle/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Enseigner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la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mémorisation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faits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numériques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:</a:t>
            </a:r>
          </a:p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l’apprentissage</a:t>
            </a:r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tables de multiplication au CE1</a:t>
            </a:r>
            <a:endParaRPr lang="fr-FR" sz="400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grpSp>
        <p:nvGrpSpPr>
          <p:cNvPr id="26" name="object 18">
            <a:extLst>
              <a:ext uri="{FF2B5EF4-FFF2-40B4-BE49-F238E27FC236}">
                <a16:creationId xmlns:a16="http://schemas.microsoft.com/office/drawing/2014/main" id="{FF2A2A8B-AD3A-3D92-DB37-A112501F3787}"/>
              </a:ext>
            </a:extLst>
          </p:cNvPr>
          <p:cNvGrpSpPr/>
          <p:nvPr/>
        </p:nvGrpSpPr>
        <p:grpSpPr>
          <a:xfrm>
            <a:off x="9597040" y="1462331"/>
            <a:ext cx="2590800" cy="1166509"/>
            <a:chOff x="9510776" y="671576"/>
            <a:chExt cx="2590800" cy="1166509"/>
          </a:xfrm>
        </p:grpSpPr>
        <p:pic>
          <p:nvPicPr>
            <p:cNvPr id="24" name="object 19">
              <a:extLst>
                <a:ext uri="{FF2B5EF4-FFF2-40B4-BE49-F238E27FC236}">
                  <a16:creationId xmlns:a16="http://schemas.microsoft.com/office/drawing/2014/main" id="{D9412DAF-AD0C-2BE2-C538-6BE9F705F82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0250" y="804196"/>
              <a:ext cx="2453355" cy="1033889"/>
            </a:xfrm>
            <a:prstGeom prst="rect">
              <a:avLst/>
            </a:prstGeom>
          </p:spPr>
        </p:pic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479570C5-27A0-4BD2-4FC3-A809A9F2012F}"/>
                </a:ext>
              </a:extLst>
            </p:cNvPr>
            <p:cNvSpPr/>
            <p:nvPr/>
          </p:nvSpPr>
          <p:spPr>
            <a:xfrm>
              <a:off x="9510776" y="671576"/>
              <a:ext cx="2590800" cy="447675"/>
            </a:xfrm>
            <a:custGeom>
              <a:avLst/>
              <a:gdLst/>
              <a:ahLst/>
              <a:cxnLst/>
              <a:rect l="l" t="t" r="r" b="b"/>
              <a:pathLst>
                <a:path w="2590800" h="447675">
                  <a:moveTo>
                    <a:pt x="0" y="223774"/>
                  </a:moveTo>
                  <a:lnTo>
                    <a:pt x="19424" y="184954"/>
                  </a:lnTo>
                  <a:lnTo>
                    <a:pt x="52943" y="160248"/>
                  </a:lnTo>
                  <a:lnTo>
                    <a:pt x="101786" y="136677"/>
                  </a:lnTo>
                  <a:lnTo>
                    <a:pt x="164980" y="114410"/>
                  </a:lnTo>
                  <a:lnTo>
                    <a:pt x="201656" y="103818"/>
                  </a:lnTo>
                  <a:lnTo>
                    <a:pt x="241555" y="93615"/>
                  </a:lnTo>
                  <a:lnTo>
                    <a:pt x="284557" y="83821"/>
                  </a:lnTo>
                  <a:lnTo>
                    <a:pt x="330539" y="74458"/>
                  </a:lnTo>
                  <a:lnTo>
                    <a:pt x="379380" y="65547"/>
                  </a:lnTo>
                  <a:lnTo>
                    <a:pt x="430960" y="57109"/>
                  </a:lnTo>
                  <a:lnTo>
                    <a:pt x="485156" y="49165"/>
                  </a:lnTo>
                  <a:lnTo>
                    <a:pt x="541847" y="41736"/>
                  </a:lnTo>
                  <a:lnTo>
                    <a:pt x="600912" y="34842"/>
                  </a:lnTo>
                  <a:lnTo>
                    <a:pt x="662229" y="28506"/>
                  </a:lnTo>
                  <a:lnTo>
                    <a:pt x="725677" y="22747"/>
                  </a:lnTo>
                  <a:lnTo>
                    <a:pt x="791134" y="17587"/>
                  </a:lnTo>
                  <a:lnTo>
                    <a:pt x="858479" y="13047"/>
                  </a:lnTo>
                  <a:lnTo>
                    <a:pt x="927591" y="9148"/>
                  </a:lnTo>
                  <a:lnTo>
                    <a:pt x="998348" y="5910"/>
                  </a:lnTo>
                  <a:lnTo>
                    <a:pt x="1070629" y="3356"/>
                  </a:lnTo>
                  <a:lnTo>
                    <a:pt x="1144312" y="1505"/>
                  </a:lnTo>
                  <a:lnTo>
                    <a:pt x="1219276" y="379"/>
                  </a:lnTo>
                  <a:lnTo>
                    <a:pt x="1295400" y="0"/>
                  </a:lnTo>
                  <a:lnTo>
                    <a:pt x="1371510" y="379"/>
                  </a:lnTo>
                  <a:lnTo>
                    <a:pt x="1446463" y="1505"/>
                  </a:lnTo>
                  <a:lnTo>
                    <a:pt x="1520137" y="3356"/>
                  </a:lnTo>
                  <a:lnTo>
                    <a:pt x="1592411" y="5910"/>
                  </a:lnTo>
                  <a:lnTo>
                    <a:pt x="1663162" y="9148"/>
                  </a:lnTo>
                  <a:lnTo>
                    <a:pt x="1732269" y="13047"/>
                  </a:lnTo>
                  <a:lnTo>
                    <a:pt x="1799611" y="17587"/>
                  </a:lnTo>
                  <a:lnTo>
                    <a:pt x="1865067" y="22747"/>
                  </a:lnTo>
                  <a:lnTo>
                    <a:pt x="1928514" y="28506"/>
                  </a:lnTo>
                  <a:lnTo>
                    <a:pt x="1989831" y="34842"/>
                  </a:lnTo>
                  <a:lnTo>
                    <a:pt x="2048897" y="41736"/>
                  </a:lnTo>
                  <a:lnTo>
                    <a:pt x="2105590" y="49165"/>
                  </a:lnTo>
                  <a:lnTo>
                    <a:pt x="2159788" y="57109"/>
                  </a:lnTo>
                  <a:lnTo>
                    <a:pt x="2211371" y="65547"/>
                  </a:lnTo>
                  <a:lnTo>
                    <a:pt x="2260216" y="74458"/>
                  </a:lnTo>
                  <a:lnTo>
                    <a:pt x="2306202" y="83821"/>
                  </a:lnTo>
                  <a:lnTo>
                    <a:pt x="2349208" y="93615"/>
                  </a:lnTo>
                  <a:lnTo>
                    <a:pt x="2389112" y="103818"/>
                  </a:lnTo>
                  <a:lnTo>
                    <a:pt x="2425792" y="114410"/>
                  </a:lnTo>
                  <a:lnTo>
                    <a:pt x="2488995" y="136677"/>
                  </a:lnTo>
                  <a:lnTo>
                    <a:pt x="2537846" y="160248"/>
                  </a:lnTo>
                  <a:lnTo>
                    <a:pt x="2571372" y="184954"/>
                  </a:lnTo>
                  <a:lnTo>
                    <a:pt x="2590800" y="223774"/>
                  </a:lnTo>
                  <a:lnTo>
                    <a:pt x="2588600" y="236921"/>
                  </a:lnTo>
                  <a:lnTo>
                    <a:pt x="2556585" y="275085"/>
                  </a:lnTo>
                  <a:lnTo>
                    <a:pt x="2515275" y="299252"/>
                  </a:lnTo>
                  <a:lnTo>
                    <a:pt x="2459127" y="322202"/>
                  </a:lnTo>
                  <a:lnTo>
                    <a:pt x="2389112" y="343766"/>
                  </a:lnTo>
                  <a:lnTo>
                    <a:pt x="2349208" y="353976"/>
                  </a:lnTo>
                  <a:lnTo>
                    <a:pt x="2306202" y="363776"/>
                  </a:lnTo>
                  <a:lnTo>
                    <a:pt x="2260216" y="373145"/>
                  </a:lnTo>
                  <a:lnTo>
                    <a:pt x="2211371" y="382063"/>
                  </a:lnTo>
                  <a:lnTo>
                    <a:pt x="2159788" y="390508"/>
                  </a:lnTo>
                  <a:lnTo>
                    <a:pt x="2105590" y="398459"/>
                  </a:lnTo>
                  <a:lnTo>
                    <a:pt x="2048897" y="405895"/>
                  </a:lnTo>
                  <a:lnTo>
                    <a:pt x="1989831" y="412795"/>
                  </a:lnTo>
                  <a:lnTo>
                    <a:pt x="1928514" y="419137"/>
                  </a:lnTo>
                  <a:lnTo>
                    <a:pt x="1865067" y="424902"/>
                  </a:lnTo>
                  <a:lnTo>
                    <a:pt x="1799611" y="430067"/>
                  </a:lnTo>
                  <a:lnTo>
                    <a:pt x="1732269" y="434612"/>
                  </a:lnTo>
                  <a:lnTo>
                    <a:pt x="1663162" y="438516"/>
                  </a:lnTo>
                  <a:lnTo>
                    <a:pt x="1592411" y="441757"/>
                  </a:lnTo>
                  <a:lnTo>
                    <a:pt x="1520137" y="444314"/>
                  </a:lnTo>
                  <a:lnTo>
                    <a:pt x="1446463" y="446167"/>
                  </a:lnTo>
                  <a:lnTo>
                    <a:pt x="1371510" y="447294"/>
                  </a:lnTo>
                  <a:lnTo>
                    <a:pt x="1295400" y="447675"/>
                  </a:lnTo>
                  <a:lnTo>
                    <a:pt x="1219276" y="447294"/>
                  </a:lnTo>
                  <a:lnTo>
                    <a:pt x="1144312" y="446167"/>
                  </a:lnTo>
                  <a:lnTo>
                    <a:pt x="1070629" y="444314"/>
                  </a:lnTo>
                  <a:lnTo>
                    <a:pt x="998348" y="441757"/>
                  </a:lnTo>
                  <a:lnTo>
                    <a:pt x="927591" y="438516"/>
                  </a:lnTo>
                  <a:lnTo>
                    <a:pt x="858479" y="434612"/>
                  </a:lnTo>
                  <a:lnTo>
                    <a:pt x="791134" y="430067"/>
                  </a:lnTo>
                  <a:lnTo>
                    <a:pt x="725677" y="424902"/>
                  </a:lnTo>
                  <a:lnTo>
                    <a:pt x="662229" y="419137"/>
                  </a:lnTo>
                  <a:lnTo>
                    <a:pt x="600912" y="412795"/>
                  </a:lnTo>
                  <a:lnTo>
                    <a:pt x="541847" y="405895"/>
                  </a:lnTo>
                  <a:lnTo>
                    <a:pt x="485156" y="398459"/>
                  </a:lnTo>
                  <a:lnTo>
                    <a:pt x="430960" y="390508"/>
                  </a:lnTo>
                  <a:lnTo>
                    <a:pt x="379380" y="382063"/>
                  </a:lnTo>
                  <a:lnTo>
                    <a:pt x="330539" y="373145"/>
                  </a:lnTo>
                  <a:lnTo>
                    <a:pt x="284557" y="363776"/>
                  </a:lnTo>
                  <a:lnTo>
                    <a:pt x="241555" y="353976"/>
                  </a:lnTo>
                  <a:lnTo>
                    <a:pt x="201656" y="343766"/>
                  </a:lnTo>
                  <a:lnTo>
                    <a:pt x="164980" y="333168"/>
                  </a:lnTo>
                  <a:lnTo>
                    <a:pt x="101786" y="310890"/>
                  </a:lnTo>
                  <a:lnTo>
                    <a:pt x="52943" y="287310"/>
                  </a:lnTo>
                  <a:lnTo>
                    <a:pt x="19424" y="262598"/>
                  </a:lnTo>
                  <a:lnTo>
                    <a:pt x="0" y="22377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2">
            <a:extLst>
              <a:ext uri="{FF2B5EF4-FFF2-40B4-BE49-F238E27FC236}">
                <a16:creationId xmlns:a16="http://schemas.microsoft.com/office/drawing/2014/main" id="{55FC3869-2635-D3FE-1FDF-8C7806EAACA0}"/>
              </a:ext>
            </a:extLst>
          </p:cNvPr>
          <p:cNvGrpSpPr/>
          <p:nvPr/>
        </p:nvGrpSpPr>
        <p:grpSpPr>
          <a:xfrm>
            <a:off x="2603905" y="3515824"/>
            <a:ext cx="6302658" cy="3101530"/>
            <a:chOff x="2575150" y="2638805"/>
            <a:chExt cx="6302658" cy="310153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4B288AE2-D017-9080-962B-2F4A128ABFF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5150" y="2638805"/>
              <a:ext cx="5663805" cy="3101530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D98B2C31-7853-FA4A-969C-B2ED9E6C1CE4}"/>
                </a:ext>
              </a:extLst>
            </p:cNvPr>
            <p:cNvSpPr/>
            <p:nvPr/>
          </p:nvSpPr>
          <p:spPr>
            <a:xfrm>
              <a:off x="6447663" y="3816222"/>
              <a:ext cx="2430145" cy="234950"/>
            </a:xfrm>
            <a:custGeom>
              <a:avLst/>
              <a:gdLst/>
              <a:ahLst/>
              <a:cxnLst/>
              <a:rect l="l" t="t" r="r" b="b"/>
              <a:pathLst>
                <a:path w="2430145" h="234950">
                  <a:moveTo>
                    <a:pt x="2353434" y="28443"/>
                  </a:moveTo>
                  <a:lnTo>
                    <a:pt x="0" y="215772"/>
                  </a:lnTo>
                  <a:lnTo>
                    <a:pt x="1524" y="234695"/>
                  </a:lnTo>
                  <a:lnTo>
                    <a:pt x="2354952" y="47366"/>
                  </a:lnTo>
                  <a:lnTo>
                    <a:pt x="2353434" y="28443"/>
                  </a:lnTo>
                  <a:close/>
                </a:path>
                <a:path w="2430145" h="234950">
                  <a:moveTo>
                    <a:pt x="2419129" y="27431"/>
                  </a:moveTo>
                  <a:lnTo>
                    <a:pt x="2366137" y="27431"/>
                  </a:lnTo>
                  <a:lnTo>
                    <a:pt x="2367661" y="46354"/>
                  </a:lnTo>
                  <a:lnTo>
                    <a:pt x="2354952" y="47366"/>
                  </a:lnTo>
                  <a:lnTo>
                    <a:pt x="2357246" y="75945"/>
                  </a:lnTo>
                  <a:lnTo>
                    <a:pt x="2430144" y="31876"/>
                  </a:lnTo>
                  <a:lnTo>
                    <a:pt x="2419129" y="27431"/>
                  </a:lnTo>
                  <a:close/>
                </a:path>
                <a:path w="2430145" h="234950">
                  <a:moveTo>
                    <a:pt x="2366137" y="27431"/>
                  </a:moveTo>
                  <a:lnTo>
                    <a:pt x="2353434" y="28443"/>
                  </a:lnTo>
                  <a:lnTo>
                    <a:pt x="2354871" y="46354"/>
                  </a:lnTo>
                  <a:lnTo>
                    <a:pt x="2354952" y="47366"/>
                  </a:lnTo>
                  <a:lnTo>
                    <a:pt x="2367661" y="46354"/>
                  </a:lnTo>
                  <a:lnTo>
                    <a:pt x="2366218" y="28443"/>
                  </a:lnTo>
                  <a:lnTo>
                    <a:pt x="2366137" y="27431"/>
                  </a:lnTo>
                  <a:close/>
                </a:path>
                <a:path w="2430145" h="234950">
                  <a:moveTo>
                    <a:pt x="2351151" y="0"/>
                  </a:moveTo>
                  <a:lnTo>
                    <a:pt x="2353352" y="27431"/>
                  </a:lnTo>
                  <a:lnTo>
                    <a:pt x="2353434" y="28443"/>
                  </a:lnTo>
                  <a:lnTo>
                    <a:pt x="2366137" y="27431"/>
                  </a:lnTo>
                  <a:lnTo>
                    <a:pt x="2419129" y="27431"/>
                  </a:lnTo>
                  <a:lnTo>
                    <a:pt x="23511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AD853F3A-127A-242E-F542-6F7645AFF5C4}"/>
                </a:ext>
              </a:extLst>
            </p:cNvPr>
            <p:cNvSpPr/>
            <p:nvPr/>
          </p:nvSpPr>
          <p:spPr>
            <a:xfrm>
              <a:off x="6553200" y="2971799"/>
              <a:ext cx="209550" cy="1247775"/>
            </a:xfrm>
            <a:custGeom>
              <a:avLst/>
              <a:gdLst/>
              <a:ahLst/>
              <a:cxnLst/>
              <a:rect l="l" t="t" r="r" b="b"/>
              <a:pathLst>
                <a:path w="209550" h="1247775">
                  <a:moveTo>
                    <a:pt x="0" y="0"/>
                  </a:moveTo>
                  <a:lnTo>
                    <a:pt x="40802" y="11592"/>
                  </a:lnTo>
                  <a:lnTo>
                    <a:pt x="74104" y="43211"/>
                  </a:lnTo>
                  <a:lnTo>
                    <a:pt x="96547" y="90118"/>
                  </a:lnTo>
                  <a:lnTo>
                    <a:pt x="104775" y="147574"/>
                  </a:lnTo>
                  <a:lnTo>
                    <a:pt x="113002" y="205049"/>
                  </a:lnTo>
                  <a:lnTo>
                    <a:pt x="135445" y="251999"/>
                  </a:lnTo>
                  <a:lnTo>
                    <a:pt x="168747" y="283662"/>
                  </a:lnTo>
                  <a:lnTo>
                    <a:pt x="209550" y="295275"/>
                  </a:lnTo>
                  <a:lnTo>
                    <a:pt x="168747" y="306867"/>
                  </a:lnTo>
                  <a:lnTo>
                    <a:pt x="135445" y="338486"/>
                  </a:lnTo>
                  <a:lnTo>
                    <a:pt x="113002" y="385393"/>
                  </a:lnTo>
                  <a:lnTo>
                    <a:pt x="104775" y="442849"/>
                  </a:lnTo>
                  <a:lnTo>
                    <a:pt x="104775" y="481075"/>
                  </a:lnTo>
                  <a:lnTo>
                    <a:pt x="96547" y="538531"/>
                  </a:lnTo>
                  <a:lnTo>
                    <a:pt x="74104" y="585438"/>
                  </a:lnTo>
                  <a:lnTo>
                    <a:pt x="40802" y="617057"/>
                  </a:lnTo>
                  <a:lnTo>
                    <a:pt x="0" y="628650"/>
                  </a:lnTo>
                </a:path>
                <a:path w="209550" h="1247775">
                  <a:moveTo>
                    <a:pt x="0" y="619125"/>
                  </a:moveTo>
                  <a:lnTo>
                    <a:pt x="40802" y="630628"/>
                  </a:lnTo>
                  <a:lnTo>
                    <a:pt x="74104" y="662003"/>
                  </a:lnTo>
                  <a:lnTo>
                    <a:pt x="96547" y="708546"/>
                  </a:lnTo>
                  <a:lnTo>
                    <a:pt x="104775" y="765556"/>
                  </a:lnTo>
                  <a:lnTo>
                    <a:pt x="113002" y="822565"/>
                  </a:lnTo>
                  <a:lnTo>
                    <a:pt x="135445" y="869108"/>
                  </a:lnTo>
                  <a:lnTo>
                    <a:pt x="168747" y="900483"/>
                  </a:lnTo>
                  <a:lnTo>
                    <a:pt x="209550" y="911987"/>
                  </a:lnTo>
                  <a:lnTo>
                    <a:pt x="168747" y="923490"/>
                  </a:lnTo>
                  <a:lnTo>
                    <a:pt x="135445" y="954865"/>
                  </a:lnTo>
                  <a:lnTo>
                    <a:pt x="113002" y="1001408"/>
                  </a:lnTo>
                  <a:lnTo>
                    <a:pt x="104775" y="1058418"/>
                  </a:lnTo>
                  <a:lnTo>
                    <a:pt x="104775" y="1101344"/>
                  </a:lnTo>
                  <a:lnTo>
                    <a:pt x="96547" y="1158353"/>
                  </a:lnTo>
                  <a:lnTo>
                    <a:pt x="74104" y="1204896"/>
                  </a:lnTo>
                  <a:lnTo>
                    <a:pt x="40802" y="1236271"/>
                  </a:lnTo>
                  <a:lnTo>
                    <a:pt x="0" y="1247775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6">
            <a:extLst>
              <a:ext uri="{FF2B5EF4-FFF2-40B4-BE49-F238E27FC236}">
                <a16:creationId xmlns:a16="http://schemas.microsoft.com/office/drawing/2014/main" id="{AE97BEE6-61AF-30A3-0F55-1207B3BCD43E}"/>
              </a:ext>
            </a:extLst>
          </p:cNvPr>
          <p:cNvSpPr txBox="1"/>
          <p:nvPr/>
        </p:nvSpPr>
        <p:spPr>
          <a:xfrm>
            <a:off x="8995589" y="4330529"/>
            <a:ext cx="2386330" cy="75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5"/>
              </a:spcBef>
            </a:pPr>
            <a:r>
              <a:rPr sz="2400" dirty="0">
                <a:latin typeface="Calibri"/>
                <a:cs typeface="Calibri"/>
              </a:rPr>
              <a:t>24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cases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</a:pPr>
            <a:r>
              <a:rPr sz="2400" dirty="0">
                <a:latin typeface="Calibri"/>
                <a:cs typeface="Calibri"/>
              </a:rPr>
              <a:t>Ou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EC7C30"/>
                </a:solidFill>
                <a:latin typeface="Calibri"/>
                <a:cs typeface="Calibri"/>
              </a:rPr>
              <a:t>2</a:t>
            </a:r>
            <a:r>
              <a:rPr sz="2400" b="1" spc="-6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EC7C30"/>
                </a:solidFill>
                <a:latin typeface="Calibri"/>
                <a:cs typeface="Calibri"/>
              </a:rPr>
              <a:t>fois</a:t>
            </a:r>
            <a:r>
              <a:rPr sz="2400" b="1" spc="-2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EC7C30"/>
                </a:solidFill>
                <a:latin typeface="Calibri"/>
                <a:cs typeface="Calibri"/>
              </a:rPr>
              <a:t>2x6</a:t>
            </a:r>
            <a:r>
              <a:rPr sz="2400" b="1" spc="-5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EC7C30"/>
                </a:solidFill>
                <a:latin typeface="Calibri"/>
                <a:cs typeface="Calibri"/>
              </a:rPr>
              <a:t>cases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194247C8-F04A-C347-76CD-FEBE53D1CC2B}"/>
              </a:ext>
            </a:extLst>
          </p:cNvPr>
          <p:cNvSpPr txBox="1"/>
          <p:nvPr/>
        </p:nvSpPr>
        <p:spPr>
          <a:xfrm>
            <a:off x="6769914" y="4492772"/>
            <a:ext cx="3606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EC7C30"/>
                </a:solidFill>
                <a:latin typeface="Calibri"/>
                <a:cs typeface="Calibri"/>
              </a:rPr>
              <a:t>2x6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23DF36C2-6F8E-8884-D5DB-A306CD2C5924}"/>
              </a:ext>
            </a:extLst>
          </p:cNvPr>
          <p:cNvSpPr txBox="1"/>
          <p:nvPr/>
        </p:nvSpPr>
        <p:spPr>
          <a:xfrm>
            <a:off x="287613" y="2368098"/>
            <a:ext cx="9127490" cy="1670329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12700"/>
            <a:r>
              <a:rPr sz="2400" dirty="0">
                <a:latin typeface="Calibri"/>
                <a:cs typeface="Calibri"/>
              </a:rPr>
              <a:t>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peut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aider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à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compréhension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résultats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en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20" dirty="0" err="1">
                <a:latin typeface="Calibri"/>
                <a:cs typeface="Calibri"/>
              </a:rPr>
              <a:t>représentant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calcul</a:t>
            </a:r>
            <a:endParaRPr lang="fr-FR" sz="2400" dirty="0" err="1">
              <a:latin typeface="Calibri"/>
              <a:ea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400" spc="-10" dirty="0" err="1">
                <a:latin typeface="Calibri"/>
                <a:cs typeface="Calibri"/>
              </a:rPr>
              <a:t>Revenir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sens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6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85"/>
              </a:spcBef>
            </a:pPr>
            <a:endParaRPr sz="2400" dirty="0">
              <a:latin typeface="Calibri"/>
              <a:cs typeface="Calibri"/>
            </a:endParaRPr>
          </a:p>
          <a:p>
            <a:pPr marR="2375535" algn="r">
              <a:lnSpc>
                <a:spcPct val="100000"/>
              </a:lnSpc>
            </a:pPr>
            <a:endParaRPr sz="1800" spc="-25" dirty="0">
              <a:solidFill>
                <a:srgbClr val="EC7C3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8167587-554A-F847-0A0D-F00A5AE5484D}"/>
              </a:ext>
            </a:extLst>
          </p:cNvPr>
          <p:cNvSpPr txBox="1"/>
          <p:nvPr/>
        </p:nvSpPr>
        <p:spPr>
          <a:xfrm>
            <a:off x="6714226" y="3917830"/>
            <a:ext cx="609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aseline="0">
                <a:solidFill>
                  <a:srgbClr val="EC7C30"/>
                </a:solidFill>
                <a:latin typeface="Calibri"/>
              </a:rPr>
              <a:t>2x6</a:t>
            </a:r>
            <a:endParaRPr lang="fr-FR"/>
          </a:p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3460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6D06E6-5480-CBFC-1CF4-2294E4E16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4349D8-988B-1A48-6E95-BE0C0699D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FF7F56-52D6-2AAE-2786-719BFA5B5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C8162A-274F-A7A4-4F0A-0676B0ABF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EFD78-6B88-0971-B32D-E0A9EFA02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9FB52CA-63CC-C89F-79A7-77A231FA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 fontScale="90000"/>
          </a:bodyPr>
          <a:lstStyle/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Enseigner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la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mémorisation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faits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numériques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:</a:t>
            </a:r>
          </a:p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l’apprentissage</a:t>
            </a:r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tables de multiplication au CE1</a:t>
            </a:r>
            <a:endParaRPr lang="fr-FR" sz="400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grpSp>
        <p:nvGrpSpPr>
          <p:cNvPr id="26" name="object 18">
            <a:extLst>
              <a:ext uri="{FF2B5EF4-FFF2-40B4-BE49-F238E27FC236}">
                <a16:creationId xmlns:a16="http://schemas.microsoft.com/office/drawing/2014/main" id="{1644D70E-629C-3F36-6651-C62E3503EF75}"/>
              </a:ext>
            </a:extLst>
          </p:cNvPr>
          <p:cNvGrpSpPr/>
          <p:nvPr/>
        </p:nvGrpSpPr>
        <p:grpSpPr>
          <a:xfrm>
            <a:off x="9597040" y="1462331"/>
            <a:ext cx="2590800" cy="1166509"/>
            <a:chOff x="9510776" y="671576"/>
            <a:chExt cx="2590800" cy="1166509"/>
          </a:xfrm>
        </p:grpSpPr>
        <p:pic>
          <p:nvPicPr>
            <p:cNvPr id="24" name="object 19">
              <a:extLst>
                <a:ext uri="{FF2B5EF4-FFF2-40B4-BE49-F238E27FC236}">
                  <a16:creationId xmlns:a16="http://schemas.microsoft.com/office/drawing/2014/main" id="{29A57875-EB5D-4FE4-0CA5-AD441BCA1D7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0250" y="804196"/>
              <a:ext cx="2453355" cy="1033889"/>
            </a:xfrm>
            <a:prstGeom prst="rect">
              <a:avLst/>
            </a:prstGeom>
          </p:spPr>
        </p:pic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84EA34AC-FE0B-4B69-804C-2E7160F2F615}"/>
                </a:ext>
              </a:extLst>
            </p:cNvPr>
            <p:cNvSpPr/>
            <p:nvPr/>
          </p:nvSpPr>
          <p:spPr>
            <a:xfrm>
              <a:off x="9510776" y="671576"/>
              <a:ext cx="2590800" cy="447675"/>
            </a:xfrm>
            <a:custGeom>
              <a:avLst/>
              <a:gdLst/>
              <a:ahLst/>
              <a:cxnLst/>
              <a:rect l="l" t="t" r="r" b="b"/>
              <a:pathLst>
                <a:path w="2590800" h="447675">
                  <a:moveTo>
                    <a:pt x="0" y="223774"/>
                  </a:moveTo>
                  <a:lnTo>
                    <a:pt x="19424" y="184954"/>
                  </a:lnTo>
                  <a:lnTo>
                    <a:pt x="52943" y="160248"/>
                  </a:lnTo>
                  <a:lnTo>
                    <a:pt x="101786" y="136677"/>
                  </a:lnTo>
                  <a:lnTo>
                    <a:pt x="164980" y="114410"/>
                  </a:lnTo>
                  <a:lnTo>
                    <a:pt x="201656" y="103818"/>
                  </a:lnTo>
                  <a:lnTo>
                    <a:pt x="241555" y="93615"/>
                  </a:lnTo>
                  <a:lnTo>
                    <a:pt x="284557" y="83821"/>
                  </a:lnTo>
                  <a:lnTo>
                    <a:pt x="330539" y="74458"/>
                  </a:lnTo>
                  <a:lnTo>
                    <a:pt x="379380" y="65547"/>
                  </a:lnTo>
                  <a:lnTo>
                    <a:pt x="430960" y="57109"/>
                  </a:lnTo>
                  <a:lnTo>
                    <a:pt x="485156" y="49165"/>
                  </a:lnTo>
                  <a:lnTo>
                    <a:pt x="541847" y="41736"/>
                  </a:lnTo>
                  <a:lnTo>
                    <a:pt x="600912" y="34842"/>
                  </a:lnTo>
                  <a:lnTo>
                    <a:pt x="662229" y="28506"/>
                  </a:lnTo>
                  <a:lnTo>
                    <a:pt x="725677" y="22747"/>
                  </a:lnTo>
                  <a:lnTo>
                    <a:pt x="791134" y="17587"/>
                  </a:lnTo>
                  <a:lnTo>
                    <a:pt x="858479" y="13047"/>
                  </a:lnTo>
                  <a:lnTo>
                    <a:pt x="927591" y="9148"/>
                  </a:lnTo>
                  <a:lnTo>
                    <a:pt x="998348" y="5910"/>
                  </a:lnTo>
                  <a:lnTo>
                    <a:pt x="1070629" y="3356"/>
                  </a:lnTo>
                  <a:lnTo>
                    <a:pt x="1144312" y="1505"/>
                  </a:lnTo>
                  <a:lnTo>
                    <a:pt x="1219276" y="379"/>
                  </a:lnTo>
                  <a:lnTo>
                    <a:pt x="1295400" y="0"/>
                  </a:lnTo>
                  <a:lnTo>
                    <a:pt x="1371510" y="379"/>
                  </a:lnTo>
                  <a:lnTo>
                    <a:pt x="1446463" y="1505"/>
                  </a:lnTo>
                  <a:lnTo>
                    <a:pt x="1520137" y="3356"/>
                  </a:lnTo>
                  <a:lnTo>
                    <a:pt x="1592411" y="5910"/>
                  </a:lnTo>
                  <a:lnTo>
                    <a:pt x="1663162" y="9148"/>
                  </a:lnTo>
                  <a:lnTo>
                    <a:pt x="1732269" y="13047"/>
                  </a:lnTo>
                  <a:lnTo>
                    <a:pt x="1799611" y="17587"/>
                  </a:lnTo>
                  <a:lnTo>
                    <a:pt x="1865067" y="22747"/>
                  </a:lnTo>
                  <a:lnTo>
                    <a:pt x="1928514" y="28506"/>
                  </a:lnTo>
                  <a:lnTo>
                    <a:pt x="1989831" y="34842"/>
                  </a:lnTo>
                  <a:lnTo>
                    <a:pt x="2048897" y="41736"/>
                  </a:lnTo>
                  <a:lnTo>
                    <a:pt x="2105590" y="49165"/>
                  </a:lnTo>
                  <a:lnTo>
                    <a:pt x="2159788" y="57109"/>
                  </a:lnTo>
                  <a:lnTo>
                    <a:pt x="2211371" y="65547"/>
                  </a:lnTo>
                  <a:lnTo>
                    <a:pt x="2260216" y="74458"/>
                  </a:lnTo>
                  <a:lnTo>
                    <a:pt x="2306202" y="83821"/>
                  </a:lnTo>
                  <a:lnTo>
                    <a:pt x="2349208" y="93615"/>
                  </a:lnTo>
                  <a:lnTo>
                    <a:pt x="2389112" y="103818"/>
                  </a:lnTo>
                  <a:lnTo>
                    <a:pt x="2425792" y="114410"/>
                  </a:lnTo>
                  <a:lnTo>
                    <a:pt x="2488995" y="136677"/>
                  </a:lnTo>
                  <a:lnTo>
                    <a:pt x="2537846" y="160248"/>
                  </a:lnTo>
                  <a:lnTo>
                    <a:pt x="2571372" y="184954"/>
                  </a:lnTo>
                  <a:lnTo>
                    <a:pt x="2590800" y="223774"/>
                  </a:lnTo>
                  <a:lnTo>
                    <a:pt x="2588600" y="236921"/>
                  </a:lnTo>
                  <a:lnTo>
                    <a:pt x="2556585" y="275085"/>
                  </a:lnTo>
                  <a:lnTo>
                    <a:pt x="2515275" y="299252"/>
                  </a:lnTo>
                  <a:lnTo>
                    <a:pt x="2459127" y="322202"/>
                  </a:lnTo>
                  <a:lnTo>
                    <a:pt x="2389112" y="343766"/>
                  </a:lnTo>
                  <a:lnTo>
                    <a:pt x="2349208" y="353976"/>
                  </a:lnTo>
                  <a:lnTo>
                    <a:pt x="2306202" y="363776"/>
                  </a:lnTo>
                  <a:lnTo>
                    <a:pt x="2260216" y="373145"/>
                  </a:lnTo>
                  <a:lnTo>
                    <a:pt x="2211371" y="382063"/>
                  </a:lnTo>
                  <a:lnTo>
                    <a:pt x="2159788" y="390508"/>
                  </a:lnTo>
                  <a:lnTo>
                    <a:pt x="2105590" y="398459"/>
                  </a:lnTo>
                  <a:lnTo>
                    <a:pt x="2048897" y="405895"/>
                  </a:lnTo>
                  <a:lnTo>
                    <a:pt x="1989831" y="412795"/>
                  </a:lnTo>
                  <a:lnTo>
                    <a:pt x="1928514" y="419137"/>
                  </a:lnTo>
                  <a:lnTo>
                    <a:pt x="1865067" y="424902"/>
                  </a:lnTo>
                  <a:lnTo>
                    <a:pt x="1799611" y="430067"/>
                  </a:lnTo>
                  <a:lnTo>
                    <a:pt x="1732269" y="434612"/>
                  </a:lnTo>
                  <a:lnTo>
                    <a:pt x="1663162" y="438516"/>
                  </a:lnTo>
                  <a:lnTo>
                    <a:pt x="1592411" y="441757"/>
                  </a:lnTo>
                  <a:lnTo>
                    <a:pt x="1520137" y="444314"/>
                  </a:lnTo>
                  <a:lnTo>
                    <a:pt x="1446463" y="446167"/>
                  </a:lnTo>
                  <a:lnTo>
                    <a:pt x="1371510" y="447294"/>
                  </a:lnTo>
                  <a:lnTo>
                    <a:pt x="1295400" y="447675"/>
                  </a:lnTo>
                  <a:lnTo>
                    <a:pt x="1219276" y="447294"/>
                  </a:lnTo>
                  <a:lnTo>
                    <a:pt x="1144312" y="446167"/>
                  </a:lnTo>
                  <a:lnTo>
                    <a:pt x="1070629" y="444314"/>
                  </a:lnTo>
                  <a:lnTo>
                    <a:pt x="998348" y="441757"/>
                  </a:lnTo>
                  <a:lnTo>
                    <a:pt x="927591" y="438516"/>
                  </a:lnTo>
                  <a:lnTo>
                    <a:pt x="858479" y="434612"/>
                  </a:lnTo>
                  <a:lnTo>
                    <a:pt x="791134" y="430067"/>
                  </a:lnTo>
                  <a:lnTo>
                    <a:pt x="725677" y="424902"/>
                  </a:lnTo>
                  <a:lnTo>
                    <a:pt x="662229" y="419137"/>
                  </a:lnTo>
                  <a:lnTo>
                    <a:pt x="600912" y="412795"/>
                  </a:lnTo>
                  <a:lnTo>
                    <a:pt x="541847" y="405895"/>
                  </a:lnTo>
                  <a:lnTo>
                    <a:pt x="485156" y="398459"/>
                  </a:lnTo>
                  <a:lnTo>
                    <a:pt x="430960" y="390508"/>
                  </a:lnTo>
                  <a:lnTo>
                    <a:pt x="379380" y="382063"/>
                  </a:lnTo>
                  <a:lnTo>
                    <a:pt x="330539" y="373145"/>
                  </a:lnTo>
                  <a:lnTo>
                    <a:pt x="284557" y="363776"/>
                  </a:lnTo>
                  <a:lnTo>
                    <a:pt x="241555" y="353976"/>
                  </a:lnTo>
                  <a:lnTo>
                    <a:pt x="201656" y="343766"/>
                  </a:lnTo>
                  <a:lnTo>
                    <a:pt x="164980" y="333168"/>
                  </a:lnTo>
                  <a:lnTo>
                    <a:pt x="101786" y="310890"/>
                  </a:lnTo>
                  <a:lnTo>
                    <a:pt x="52943" y="287310"/>
                  </a:lnTo>
                  <a:lnTo>
                    <a:pt x="19424" y="262598"/>
                  </a:lnTo>
                  <a:lnTo>
                    <a:pt x="0" y="22377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4">
            <a:extLst>
              <a:ext uri="{FF2B5EF4-FFF2-40B4-BE49-F238E27FC236}">
                <a16:creationId xmlns:a16="http://schemas.microsoft.com/office/drawing/2014/main" id="{2C07B331-82F9-8CFD-DB8B-2CC2EC4918FD}"/>
              </a:ext>
            </a:extLst>
          </p:cNvPr>
          <p:cNvSpPr txBox="1"/>
          <p:nvPr/>
        </p:nvSpPr>
        <p:spPr>
          <a:xfrm>
            <a:off x="273235" y="1984859"/>
            <a:ext cx="8131809" cy="1035050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sz="2400" b="1" dirty="0">
                <a:latin typeface="Calibri"/>
                <a:cs typeface="Calibri"/>
              </a:rPr>
              <a:t>Proposition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d’outil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pour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l’élève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tables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individuelles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à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construire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800" dirty="0">
                <a:latin typeface="Calibri"/>
                <a:cs typeface="Calibri"/>
              </a:rPr>
              <a:t>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prépare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découpe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bouts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papier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quadrillé: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E34C9D95-EF6A-7185-CF0F-0F173A23FE7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8483" y="3108744"/>
            <a:ext cx="1695758" cy="1057275"/>
          </a:xfrm>
          <a:prstGeom prst="rect">
            <a:avLst/>
          </a:prstGeom>
        </p:spPr>
      </p:pic>
      <p:pic>
        <p:nvPicPr>
          <p:cNvPr id="18" name="object 6">
            <a:extLst>
              <a:ext uri="{FF2B5EF4-FFF2-40B4-BE49-F238E27FC236}">
                <a16:creationId xmlns:a16="http://schemas.microsoft.com/office/drawing/2014/main" id="{E652BAD1-D5B2-D98F-CC1F-5E6EF8A1BAE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6488" y="3213519"/>
            <a:ext cx="1704975" cy="714375"/>
          </a:xfrm>
          <a:prstGeom prst="rect">
            <a:avLst/>
          </a:prstGeom>
        </p:spPr>
      </p:pic>
      <p:pic>
        <p:nvPicPr>
          <p:cNvPr id="22" name="object 7">
            <a:extLst>
              <a:ext uri="{FF2B5EF4-FFF2-40B4-BE49-F238E27FC236}">
                <a16:creationId xmlns:a16="http://schemas.microsoft.com/office/drawing/2014/main" id="{7115526A-0382-7D3D-29EC-F4020DD0730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0063" y="3232569"/>
            <a:ext cx="1704975" cy="381000"/>
          </a:xfrm>
          <a:prstGeom prst="rect">
            <a:avLst/>
          </a:prstGeom>
        </p:spPr>
      </p:pic>
      <p:sp>
        <p:nvSpPr>
          <p:cNvPr id="27" name="object 8">
            <a:extLst>
              <a:ext uri="{FF2B5EF4-FFF2-40B4-BE49-F238E27FC236}">
                <a16:creationId xmlns:a16="http://schemas.microsoft.com/office/drawing/2014/main" id="{C30F3F9C-C336-D534-E0F0-F0BAA59FB810}"/>
              </a:ext>
            </a:extLst>
          </p:cNvPr>
          <p:cNvSpPr txBox="1"/>
          <p:nvPr/>
        </p:nvSpPr>
        <p:spPr>
          <a:xfrm>
            <a:off x="433572" y="4746472"/>
            <a:ext cx="168528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On les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superpose: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9">
            <a:extLst>
              <a:ext uri="{FF2B5EF4-FFF2-40B4-BE49-F238E27FC236}">
                <a16:creationId xmlns:a16="http://schemas.microsoft.com/office/drawing/2014/main" id="{1B1E6AE7-4A96-768E-7E0F-77DF2D0179D1}"/>
              </a:ext>
            </a:extLst>
          </p:cNvPr>
          <p:cNvGrpSpPr/>
          <p:nvPr/>
        </p:nvGrpSpPr>
        <p:grpSpPr>
          <a:xfrm>
            <a:off x="2595113" y="4594644"/>
            <a:ext cx="2095500" cy="1428750"/>
            <a:chOff x="2667000" y="4019550"/>
            <a:chExt cx="2095500" cy="1428750"/>
          </a:xfrm>
        </p:grpSpPr>
        <p:pic>
          <p:nvPicPr>
            <p:cNvPr id="29" name="object 10">
              <a:extLst>
                <a:ext uri="{FF2B5EF4-FFF2-40B4-BE49-F238E27FC236}">
                  <a16:creationId xmlns:a16="http://schemas.microsoft.com/office/drawing/2014/main" id="{D4088218-C40A-1390-F2F6-DBF24F5AAFD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7525" y="4391025"/>
              <a:ext cx="1704975" cy="1057275"/>
            </a:xfrm>
            <a:prstGeom prst="rect">
              <a:avLst/>
            </a:prstGeom>
          </p:spPr>
        </p:pic>
        <p:pic>
          <p:nvPicPr>
            <p:cNvPr id="30" name="object 11">
              <a:extLst>
                <a:ext uri="{FF2B5EF4-FFF2-40B4-BE49-F238E27FC236}">
                  <a16:creationId xmlns:a16="http://schemas.microsoft.com/office/drawing/2014/main" id="{41E34DD7-AB7D-C80E-F2BD-145B40C0568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67025" y="4133850"/>
              <a:ext cx="1809750" cy="704850"/>
            </a:xfrm>
            <a:prstGeom prst="rect">
              <a:avLst/>
            </a:prstGeom>
          </p:spPr>
        </p:pic>
        <p:pic>
          <p:nvPicPr>
            <p:cNvPr id="31" name="object 12">
              <a:extLst>
                <a:ext uri="{FF2B5EF4-FFF2-40B4-BE49-F238E27FC236}">
                  <a16:creationId xmlns:a16="http://schemas.microsoft.com/office/drawing/2014/main" id="{1A9AE157-CE0A-99E8-F582-FDFA00C6C8E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67000" y="4019550"/>
              <a:ext cx="1809750" cy="466725"/>
            </a:xfrm>
            <a:prstGeom prst="rect">
              <a:avLst/>
            </a:prstGeom>
          </p:spPr>
        </p:pic>
      </p:grpSp>
      <p:sp>
        <p:nvSpPr>
          <p:cNvPr id="34" name="object 13">
            <a:extLst>
              <a:ext uri="{FF2B5EF4-FFF2-40B4-BE49-F238E27FC236}">
                <a16:creationId xmlns:a16="http://schemas.microsoft.com/office/drawing/2014/main" id="{E7B73082-DF1E-84E1-F5A3-F444EA24444A}"/>
              </a:ext>
            </a:extLst>
          </p:cNvPr>
          <p:cNvSpPr txBox="1"/>
          <p:nvPr/>
        </p:nvSpPr>
        <p:spPr>
          <a:xfrm>
            <a:off x="4962647" y="4712182"/>
            <a:ext cx="3600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Etc.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594C609-5826-DC28-DDBF-535C0912CD58}"/>
              </a:ext>
            </a:extLst>
          </p:cNvPr>
          <p:cNvSpPr txBox="1"/>
          <p:nvPr/>
        </p:nvSpPr>
        <p:spPr>
          <a:xfrm>
            <a:off x="6045067" y="3775430"/>
            <a:ext cx="3600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Etc.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15">
            <a:extLst>
              <a:ext uri="{FF2B5EF4-FFF2-40B4-BE49-F238E27FC236}">
                <a16:creationId xmlns:a16="http://schemas.microsoft.com/office/drawing/2014/main" id="{892CF14F-8FB8-DBBC-4273-8470C59BF967}"/>
              </a:ext>
            </a:extLst>
          </p:cNvPr>
          <p:cNvSpPr txBox="1"/>
          <p:nvPr/>
        </p:nvSpPr>
        <p:spPr>
          <a:xfrm>
            <a:off x="5788528" y="4674336"/>
            <a:ext cx="25330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En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agrafant,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obtient: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0" name="object 21">
            <a:extLst>
              <a:ext uri="{FF2B5EF4-FFF2-40B4-BE49-F238E27FC236}">
                <a16:creationId xmlns:a16="http://schemas.microsoft.com/office/drawing/2014/main" id="{782169DF-5890-0D13-6181-056A02AE2AC7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39816" y="2748231"/>
            <a:ext cx="2542097" cy="40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543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06A626-67E7-F053-5D2A-7387FDCFA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6170E1-9D62-69BB-171D-FEF5BCE11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579793-7333-EF7B-784C-A7BE771F9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6B1C6B-4C78-01CC-00BC-6DC0BABAC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556FC0-D402-70B9-B8F5-3575505C2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1A41718-B70E-1389-07A4-F1501E1A3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 fontScale="90000"/>
          </a:bodyPr>
          <a:lstStyle/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Enseigner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la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mémorisation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faits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numériques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:</a:t>
            </a:r>
          </a:p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l’apprentissage</a:t>
            </a:r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tables de multiplication au CE1</a:t>
            </a:r>
            <a:endParaRPr lang="fr-FR" sz="400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grpSp>
        <p:nvGrpSpPr>
          <p:cNvPr id="26" name="object 18">
            <a:extLst>
              <a:ext uri="{FF2B5EF4-FFF2-40B4-BE49-F238E27FC236}">
                <a16:creationId xmlns:a16="http://schemas.microsoft.com/office/drawing/2014/main" id="{DD7E8766-9AE3-36B9-5856-E0CF38CFE4A8}"/>
              </a:ext>
            </a:extLst>
          </p:cNvPr>
          <p:cNvGrpSpPr/>
          <p:nvPr/>
        </p:nvGrpSpPr>
        <p:grpSpPr>
          <a:xfrm>
            <a:off x="9597040" y="1462331"/>
            <a:ext cx="2590800" cy="1166509"/>
            <a:chOff x="9510776" y="671576"/>
            <a:chExt cx="2590800" cy="1166509"/>
          </a:xfrm>
        </p:grpSpPr>
        <p:pic>
          <p:nvPicPr>
            <p:cNvPr id="24" name="object 19">
              <a:extLst>
                <a:ext uri="{FF2B5EF4-FFF2-40B4-BE49-F238E27FC236}">
                  <a16:creationId xmlns:a16="http://schemas.microsoft.com/office/drawing/2014/main" id="{AA7487F2-CB51-7726-5544-614592A3DE8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0250" y="804196"/>
              <a:ext cx="2453355" cy="1033889"/>
            </a:xfrm>
            <a:prstGeom prst="rect">
              <a:avLst/>
            </a:prstGeom>
          </p:spPr>
        </p:pic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21C1C6DB-53F5-4155-B5D3-516281C7C103}"/>
                </a:ext>
              </a:extLst>
            </p:cNvPr>
            <p:cNvSpPr/>
            <p:nvPr/>
          </p:nvSpPr>
          <p:spPr>
            <a:xfrm>
              <a:off x="9510776" y="671576"/>
              <a:ext cx="2590800" cy="447675"/>
            </a:xfrm>
            <a:custGeom>
              <a:avLst/>
              <a:gdLst/>
              <a:ahLst/>
              <a:cxnLst/>
              <a:rect l="l" t="t" r="r" b="b"/>
              <a:pathLst>
                <a:path w="2590800" h="447675">
                  <a:moveTo>
                    <a:pt x="0" y="223774"/>
                  </a:moveTo>
                  <a:lnTo>
                    <a:pt x="19424" y="184954"/>
                  </a:lnTo>
                  <a:lnTo>
                    <a:pt x="52943" y="160248"/>
                  </a:lnTo>
                  <a:lnTo>
                    <a:pt x="101786" y="136677"/>
                  </a:lnTo>
                  <a:lnTo>
                    <a:pt x="164980" y="114410"/>
                  </a:lnTo>
                  <a:lnTo>
                    <a:pt x="201656" y="103818"/>
                  </a:lnTo>
                  <a:lnTo>
                    <a:pt x="241555" y="93615"/>
                  </a:lnTo>
                  <a:lnTo>
                    <a:pt x="284557" y="83821"/>
                  </a:lnTo>
                  <a:lnTo>
                    <a:pt x="330539" y="74458"/>
                  </a:lnTo>
                  <a:lnTo>
                    <a:pt x="379380" y="65547"/>
                  </a:lnTo>
                  <a:lnTo>
                    <a:pt x="430960" y="57109"/>
                  </a:lnTo>
                  <a:lnTo>
                    <a:pt x="485156" y="49165"/>
                  </a:lnTo>
                  <a:lnTo>
                    <a:pt x="541847" y="41736"/>
                  </a:lnTo>
                  <a:lnTo>
                    <a:pt x="600912" y="34842"/>
                  </a:lnTo>
                  <a:lnTo>
                    <a:pt x="662229" y="28506"/>
                  </a:lnTo>
                  <a:lnTo>
                    <a:pt x="725677" y="22747"/>
                  </a:lnTo>
                  <a:lnTo>
                    <a:pt x="791134" y="17587"/>
                  </a:lnTo>
                  <a:lnTo>
                    <a:pt x="858479" y="13047"/>
                  </a:lnTo>
                  <a:lnTo>
                    <a:pt x="927591" y="9148"/>
                  </a:lnTo>
                  <a:lnTo>
                    <a:pt x="998348" y="5910"/>
                  </a:lnTo>
                  <a:lnTo>
                    <a:pt x="1070629" y="3356"/>
                  </a:lnTo>
                  <a:lnTo>
                    <a:pt x="1144312" y="1505"/>
                  </a:lnTo>
                  <a:lnTo>
                    <a:pt x="1219276" y="379"/>
                  </a:lnTo>
                  <a:lnTo>
                    <a:pt x="1295400" y="0"/>
                  </a:lnTo>
                  <a:lnTo>
                    <a:pt x="1371510" y="379"/>
                  </a:lnTo>
                  <a:lnTo>
                    <a:pt x="1446463" y="1505"/>
                  </a:lnTo>
                  <a:lnTo>
                    <a:pt x="1520137" y="3356"/>
                  </a:lnTo>
                  <a:lnTo>
                    <a:pt x="1592411" y="5910"/>
                  </a:lnTo>
                  <a:lnTo>
                    <a:pt x="1663162" y="9148"/>
                  </a:lnTo>
                  <a:lnTo>
                    <a:pt x="1732269" y="13047"/>
                  </a:lnTo>
                  <a:lnTo>
                    <a:pt x="1799611" y="17587"/>
                  </a:lnTo>
                  <a:lnTo>
                    <a:pt x="1865067" y="22747"/>
                  </a:lnTo>
                  <a:lnTo>
                    <a:pt x="1928514" y="28506"/>
                  </a:lnTo>
                  <a:lnTo>
                    <a:pt x="1989831" y="34842"/>
                  </a:lnTo>
                  <a:lnTo>
                    <a:pt x="2048897" y="41736"/>
                  </a:lnTo>
                  <a:lnTo>
                    <a:pt x="2105590" y="49165"/>
                  </a:lnTo>
                  <a:lnTo>
                    <a:pt x="2159788" y="57109"/>
                  </a:lnTo>
                  <a:lnTo>
                    <a:pt x="2211371" y="65547"/>
                  </a:lnTo>
                  <a:lnTo>
                    <a:pt x="2260216" y="74458"/>
                  </a:lnTo>
                  <a:lnTo>
                    <a:pt x="2306202" y="83821"/>
                  </a:lnTo>
                  <a:lnTo>
                    <a:pt x="2349208" y="93615"/>
                  </a:lnTo>
                  <a:lnTo>
                    <a:pt x="2389112" y="103818"/>
                  </a:lnTo>
                  <a:lnTo>
                    <a:pt x="2425792" y="114410"/>
                  </a:lnTo>
                  <a:lnTo>
                    <a:pt x="2488995" y="136677"/>
                  </a:lnTo>
                  <a:lnTo>
                    <a:pt x="2537846" y="160248"/>
                  </a:lnTo>
                  <a:lnTo>
                    <a:pt x="2571372" y="184954"/>
                  </a:lnTo>
                  <a:lnTo>
                    <a:pt x="2590800" y="223774"/>
                  </a:lnTo>
                  <a:lnTo>
                    <a:pt x="2588600" y="236921"/>
                  </a:lnTo>
                  <a:lnTo>
                    <a:pt x="2556585" y="275085"/>
                  </a:lnTo>
                  <a:lnTo>
                    <a:pt x="2515275" y="299252"/>
                  </a:lnTo>
                  <a:lnTo>
                    <a:pt x="2459127" y="322202"/>
                  </a:lnTo>
                  <a:lnTo>
                    <a:pt x="2389112" y="343766"/>
                  </a:lnTo>
                  <a:lnTo>
                    <a:pt x="2349208" y="353976"/>
                  </a:lnTo>
                  <a:lnTo>
                    <a:pt x="2306202" y="363776"/>
                  </a:lnTo>
                  <a:lnTo>
                    <a:pt x="2260216" y="373145"/>
                  </a:lnTo>
                  <a:lnTo>
                    <a:pt x="2211371" y="382063"/>
                  </a:lnTo>
                  <a:lnTo>
                    <a:pt x="2159788" y="390508"/>
                  </a:lnTo>
                  <a:lnTo>
                    <a:pt x="2105590" y="398459"/>
                  </a:lnTo>
                  <a:lnTo>
                    <a:pt x="2048897" y="405895"/>
                  </a:lnTo>
                  <a:lnTo>
                    <a:pt x="1989831" y="412795"/>
                  </a:lnTo>
                  <a:lnTo>
                    <a:pt x="1928514" y="419137"/>
                  </a:lnTo>
                  <a:lnTo>
                    <a:pt x="1865067" y="424902"/>
                  </a:lnTo>
                  <a:lnTo>
                    <a:pt x="1799611" y="430067"/>
                  </a:lnTo>
                  <a:lnTo>
                    <a:pt x="1732269" y="434612"/>
                  </a:lnTo>
                  <a:lnTo>
                    <a:pt x="1663162" y="438516"/>
                  </a:lnTo>
                  <a:lnTo>
                    <a:pt x="1592411" y="441757"/>
                  </a:lnTo>
                  <a:lnTo>
                    <a:pt x="1520137" y="444314"/>
                  </a:lnTo>
                  <a:lnTo>
                    <a:pt x="1446463" y="446167"/>
                  </a:lnTo>
                  <a:lnTo>
                    <a:pt x="1371510" y="447294"/>
                  </a:lnTo>
                  <a:lnTo>
                    <a:pt x="1295400" y="447675"/>
                  </a:lnTo>
                  <a:lnTo>
                    <a:pt x="1219276" y="447294"/>
                  </a:lnTo>
                  <a:lnTo>
                    <a:pt x="1144312" y="446167"/>
                  </a:lnTo>
                  <a:lnTo>
                    <a:pt x="1070629" y="444314"/>
                  </a:lnTo>
                  <a:lnTo>
                    <a:pt x="998348" y="441757"/>
                  </a:lnTo>
                  <a:lnTo>
                    <a:pt x="927591" y="438516"/>
                  </a:lnTo>
                  <a:lnTo>
                    <a:pt x="858479" y="434612"/>
                  </a:lnTo>
                  <a:lnTo>
                    <a:pt x="791134" y="430067"/>
                  </a:lnTo>
                  <a:lnTo>
                    <a:pt x="725677" y="424902"/>
                  </a:lnTo>
                  <a:lnTo>
                    <a:pt x="662229" y="419137"/>
                  </a:lnTo>
                  <a:lnTo>
                    <a:pt x="600912" y="412795"/>
                  </a:lnTo>
                  <a:lnTo>
                    <a:pt x="541847" y="405895"/>
                  </a:lnTo>
                  <a:lnTo>
                    <a:pt x="485156" y="398459"/>
                  </a:lnTo>
                  <a:lnTo>
                    <a:pt x="430960" y="390508"/>
                  </a:lnTo>
                  <a:lnTo>
                    <a:pt x="379380" y="382063"/>
                  </a:lnTo>
                  <a:lnTo>
                    <a:pt x="330539" y="373145"/>
                  </a:lnTo>
                  <a:lnTo>
                    <a:pt x="284557" y="363776"/>
                  </a:lnTo>
                  <a:lnTo>
                    <a:pt x="241555" y="353976"/>
                  </a:lnTo>
                  <a:lnTo>
                    <a:pt x="201656" y="343766"/>
                  </a:lnTo>
                  <a:lnTo>
                    <a:pt x="164980" y="333168"/>
                  </a:lnTo>
                  <a:lnTo>
                    <a:pt x="101786" y="310890"/>
                  </a:lnTo>
                  <a:lnTo>
                    <a:pt x="52943" y="287310"/>
                  </a:lnTo>
                  <a:lnTo>
                    <a:pt x="19424" y="262598"/>
                  </a:lnTo>
                  <a:lnTo>
                    <a:pt x="0" y="22377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4">
            <a:extLst>
              <a:ext uri="{FF2B5EF4-FFF2-40B4-BE49-F238E27FC236}">
                <a16:creationId xmlns:a16="http://schemas.microsoft.com/office/drawing/2014/main" id="{3158BE6C-2252-2EB3-3BD1-47B96DC74950}"/>
              </a:ext>
            </a:extLst>
          </p:cNvPr>
          <p:cNvSpPr txBox="1"/>
          <p:nvPr/>
        </p:nvSpPr>
        <p:spPr>
          <a:xfrm>
            <a:off x="666451" y="2197165"/>
            <a:ext cx="8990330" cy="1030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Autre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registre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-10" dirty="0">
                <a:latin typeface="Calibri"/>
                <a:cs typeface="Calibri"/>
              </a:rPr>
              <a:t>représentation</a:t>
            </a:r>
            <a:r>
              <a:rPr sz="2400" b="1" dirty="0">
                <a:latin typeface="Calibri"/>
                <a:cs typeface="Calibri"/>
              </a:rPr>
              <a:t> :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quadrillages</a:t>
            </a:r>
            <a:endParaRPr sz="2400">
              <a:latin typeface="Calibri"/>
              <a:cs typeface="Calibri"/>
            </a:endParaRPr>
          </a:p>
          <a:p>
            <a:pPr marL="695960">
              <a:lnSpc>
                <a:spcPct val="100000"/>
              </a:lnSpc>
              <a:spcBef>
                <a:spcPts val="2155"/>
              </a:spcBef>
            </a:pPr>
            <a:r>
              <a:rPr sz="2400" spc="-20" dirty="0">
                <a:latin typeface="Calibri"/>
                <a:cs typeface="Calibri"/>
              </a:rPr>
              <a:t>Evocation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schématisée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d’un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rectangle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8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carreaux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7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carreaux.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5" descr="Une image contenant texte, ligne,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74C2E80F-2B06-DFDD-D47F-71B2610699E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89300" y="3293493"/>
            <a:ext cx="5412719" cy="3092104"/>
          </a:xfrm>
          <a:prstGeom prst="rect">
            <a:avLst/>
          </a:prstGeom>
        </p:spPr>
      </p:pic>
      <p:pic>
        <p:nvPicPr>
          <p:cNvPr id="9" name="object 10" descr="Une image contenant carré, ligne, Rectangl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6DEC16CC-E422-2F5C-4678-D8963AB0C3A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675" y="3217293"/>
            <a:ext cx="4114800" cy="3371850"/>
          </a:xfrm>
          <a:prstGeom prst="rect">
            <a:avLst/>
          </a:prstGeom>
        </p:spPr>
      </p:pic>
      <p:grpSp>
        <p:nvGrpSpPr>
          <p:cNvPr id="19" name="object 11">
            <a:extLst>
              <a:ext uri="{FF2B5EF4-FFF2-40B4-BE49-F238E27FC236}">
                <a16:creationId xmlns:a16="http://schemas.microsoft.com/office/drawing/2014/main" id="{42459526-BC02-B2B4-EAA5-B0AE80762DA0}"/>
              </a:ext>
            </a:extLst>
          </p:cNvPr>
          <p:cNvGrpSpPr/>
          <p:nvPr/>
        </p:nvGrpSpPr>
        <p:grpSpPr>
          <a:xfrm>
            <a:off x="4684477" y="4660394"/>
            <a:ext cx="666750" cy="419100"/>
            <a:chOff x="4986401" y="4243451"/>
            <a:chExt cx="666750" cy="419100"/>
          </a:xfrm>
        </p:grpSpPr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AB18A44E-681A-8401-4511-9CB7FD943F5A}"/>
                </a:ext>
              </a:extLst>
            </p:cNvPr>
            <p:cNvSpPr/>
            <p:nvPr/>
          </p:nvSpPr>
          <p:spPr>
            <a:xfrm>
              <a:off x="4986401" y="4243451"/>
              <a:ext cx="666750" cy="419100"/>
            </a:xfrm>
            <a:custGeom>
              <a:avLst/>
              <a:gdLst/>
              <a:ahLst/>
              <a:cxnLst/>
              <a:rect l="l" t="t" r="r" b="b"/>
              <a:pathLst>
                <a:path w="666750" h="419100">
                  <a:moveTo>
                    <a:pt x="457200" y="0"/>
                  </a:moveTo>
                  <a:lnTo>
                    <a:pt x="457200" y="104648"/>
                  </a:lnTo>
                  <a:lnTo>
                    <a:pt x="0" y="104648"/>
                  </a:lnTo>
                  <a:lnTo>
                    <a:pt x="0" y="314325"/>
                  </a:lnTo>
                  <a:lnTo>
                    <a:pt x="457200" y="314325"/>
                  </a:lnTo>
                  <a:lnTo>
                    <a:pt x="457200" y="419100"/>
                  </a:lnTo>
                  <a:lnTo>
                    <a:pt x="666750" y="20955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9692846E-DFB0-9AEE-BE49-48CF2A6DE4AD}"/>
                </a:ext>
              </a:extLst>
            </p:cNvPr>
            <p:cNvSpPr/>
            <p:nvPr/>
          </p:nvSpPr>
          <p:spPr>
            <a:xfrm>
              <a:off x="4986401" y="4243451"/>
              <a:ext cx="666750" cy="419100"/>
            </a:xfrm>
            <a:custGeom>
              <a:avLst/>
              <a:gdLst/>
              <a:ahLst/>
              <a:cxnLst/>
              <a:rect l="l" t="t" r="r" b="b"/>
              <a:pathLst>
                <a:path w="666750" h="419100">
                  <a:moveTo>
                    <a:pt x="0" y="104648"/>
                  </a:moveTo>
                  <a:lnTo>
                    <a:pt x="457200" y="104648"/>
                  </a:lnTo>
                  <a:lnTo>
                    <a:pt x="457200" y="0"/>
                  </a:lnTo>
                  <a:lnTo>
                    <a:pt x="666750" y="209550"/>
                  </a:lnTo>
                  <a:lnTo>
                    <a:pt x="457200" y="419100"/>
                  </a:lnTo>
                  <a:lnTo>
                    <a:pt x="457200" y="314325"/>
                  </a:lnTo>
                  <a:lnTo>
                    <a:pt x="0" y="314325"/>
                  </a:lnTo>
                  <a:lnTo>
                    <a:pt x="0" y="10464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405979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394891-F20C-16A1-C227-95252509F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648180-0833-56DF-58D8-ADB5DDC4D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E44BEF-BDA9-8592-60E1-9D056E89C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D47188-AC98-1C13-7FCB-834452A1F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209ED9-3EEE-8A70-56CB-68723ADBE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82FBCD-FFFA-C1B4-76BF-F2048A58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 fontScale="90000"/>
          </a:bodyPr>
          <a:lstStyle/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Enseigner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la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mémorisation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faits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numériques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:</a:t>
            </a:r>
          </a:p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l’apprentissage</a:t>
            </a:r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tables de multiplication au CE1</a:t>
            </a:r>
            <a:endParaRPr lang="fr-FR" sz="400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grpSp>
        <p:nvGrpSpPr>
          <p:cNvPr id="26" name="object 18">
            <a:extLst>
              <a:ext uri="{FF2B5EF4-FFF2-40B4-BE49-F238E27FC236}">
                <a16:creationId xmlns:a16="http://schemas.microsoft.com/office/drawing/2014/main" id="{3EFB2807-A880-D547-0CB3-3EF5F9F2D256}"/>
              </a:ext>
            </a:extLst>
          </p:cNvPr>
          <p:cNvGrpSpPr/>
          <p:nvPr/>
        </p:nvGrpSpPr>
        <p:grpSpPr>
          <a:xfrm>
            <a:off x="9597040" y="1462331"/>
            <a:ext cx="2590800" cy="1166509"/>
            <a:chOff x="9510776" y="671576"/>
            <a:chExt cx="2590800" cy="1166509"/>
          </a:xfrm>
        </p:grpSpPr>
        <p:pic>
          <p:nvPicPr>
            <p:cNvPr id="24" name="object 19">
              <a:extLst>
                <a:ext uri="{FF2B5EF4-FFF2-40B4-BE49-F238E27FC236}">
                  <a16:creationId xmlns:a16="http://schemas.microsoft.com/office/drawing/2014/main" id="{CC128832-48C0-3715-5907-7551C8921F7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0250" y="804196"/>
              <a:ext cx="2453355" cy="1033889"/>
            </a:xfrm>
            <a:prstGeom prst="rect">
              <a:avLst/>
            </a:prstGeom>
          </p:spPr>
        </p:pic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AEAE1E2D-D293-3F64-3C3D-211CC56E54FB}"/>
                </a:ext>
              </a:extLst>
            </p:cNvPr>
            <p:cNvSpPr/>
            <p:nvPr/>
          </p:nvSpPr>
          <p:spPr>
            <a:xfrm>
              <a:off x="9510776" y="671576"/>
              <a:ext cx="2590800" cy="447675"/>
            </a:xfrm>
            <a:custGeom>
              <a:avLst/>
              <a:gdLst/>
              <a:ahLst/>
              <a:cxnLst/>
              <a:rect l="l" t="t" r="r" b="b"/>
              <a:pathLst>
                <a:path w="2590800" h="447675">
                  <a:moveTo>
                    <a:pt x="0" y="223774"/>
                  </a:moveTo>
                  <a:lnTo>
                    <a:pt x="19424" y="184954"/>
                  </a:lnTo>
                  <a:lnTo>
                    <a:pt x="52943" y="160248"/>
                  </a:lnTo>
                  <a:lnTo>
                    <a:pt x="101786" y="136677"/>
                  </a:lnTo>
                  <a:lnTo>
                    <a:pt x="164980" y="114410"/>
                  </a:lnTo>
                  <a:lnTo>
                    <a:pt x="201656" y="103818"/>
                  </a:lnTo>
                  <a:lnTo>
                    <a:pt x="241555" y="93615"/>
                  </a:lnTo>
                  <a:lnTo>
                    <a:pt x="284557" y="83821"/>
                  </a:lnTo>
                  <a:lnTo>
                    <a:pt x="330539" y="74458"/>
                  </a:lnTo>
                  <a:lnTo>
                    <a:pt x="379380" y="65547"/>
                  </a:lnTo>
                  <a:lnTo>
                    <a:pt x="430960" y="57109"/>
                  </a:lnTo>
                  <a:lnTo>
                    <a:pt x="485156" y="49165"/>
                  </a:lnTo>
                  <a:lnTo>
                    <a:pt x="541847" y="41736"/>
                  </a:lnTo>
                  <a:lnTo>
                    <a:pt x="600912" y="34842"/>
                  </a:lnTo>
                  <a:lnTo>
                    <a:pt x="662229" y="28506"/>
                  </a:lnTo>
                  <a:lnTo>
                    <a:pt x="725677" y="22747"/>
                  </a:lnTo>
                  <a:lnTo>
                    <a:pt x="791134" y="17587"/>
                  </a:lnTo>
                  <a:lnTo>
                    <a:pt x="858479" y="13047"/>
                  </a:lnTo>
                  <a:lnTo>
                    <a:pt x="927591" y="9148"/>
                  </a:lnTo>
                  <a:lnTo>
                    <a:pt x="998348" y="5910"/>
                  </a:lnTo>
                  <a:lnTo>
                    <a:pt x="1070629" y="3356"/>
                  </a:lnTo>
                  <a:lnTo>
                    <a:pt x="1144312" y="1505"/>
                  </a:lnTo>
                  <a:lnTo>
                    <a:pt x="1219276" y="379"/>
                  </a:lnTo>
                  <a:lnTo>
                    <a:pt x="1295400" y="0"/>
                  </a:lnTo>
                  <a:lnTo>
                    <a:pt x="1371510" y="379"/>
                  </a:lnTo>
                  <a:lnTo>
                    <a:pt x="1446463" y="1505"/>
                  </a:lnTo>
                  <a:lnTo>
                    <a:pt x="1520137" y="3356"/>
                  </a:lnTo>
                  <a:lnTo>
                    <a:pt x="1592411" y="5910"/>
                  </a:lnTo>
                  <a:lnTo>
                    <a:pt x="1663162" y="9148"/>
                  </a:lnTo>
                  <a:lnTo>
                    <a:pt x="1732269" y="13047"/>
                  </a:lnTo>
                  <a:lnTo>
                    <a:pt x="1799611" y="17587"/>
                  </a:lnTo>
                  <a:lnTo>
                    <a:pt x="1865067" y="22747"/>
                  </a:lnTo>
                  <a:lnTo>
                    <a:pt x="1928514" y="28506"/>
                  </a:lnTo>
                  <a:lnTo>
                    <a:pt x="1989831" y="34842"/>
                  </a:lnTo>
                  <a:lnTo>
                    <a:pt x="2048897" y="41736"/>
                  </a:lnTo>
                  <a:lnTo>
                    <a:pt x="2105590" y="49165"/>
                  </a:lnTo>
                  <a:lnTo>
                    <a:pt x="2159788" y="57109"/>
                  </a:lnTo>
                  <a:lnTo>
                    <a:pt x="2211371" y="65547"/>
                  </a:lnTo>
                  <a:lnTo>
                    <a:pt x="2260216" y="74458"/>
                  </a:lnTo>
                  <a:lnTo>
                    <a:pt x="2306202" y="83821"/>
                  </a:lnTo>
                  <a:lnTo>
                    <a:pt x="2349208" y="93615"/>
                  </a:lnTo>
                  <a:lnTo>
                    <a:pt x="2389112" y="103818"/>
                  </a:lnTo>
                  <a:lnTo>
                    <a:pt x="2425792" y="114410"/>
                  </a:lnTo>
                  <a:lnTo>
                    <a:pt x="2488995" y="136677"/>
                  </a:lnTo>
                  <a:lnTo>
                    <a:pt x="2537846" y="160248"/>
                  </a:lnTo>
                  <a:lnTo>
                    <a:pt x="2571372" y="184954"/>
                  </a:lnTo>
                  <a:lnTo>
                    <a:pt x="2590800" y="223774"/>
                  </a:lnTo>
                  <a:lnTo>
                    <a:pt x="2588600" y="236921"/>
                  </a:lnTo>
                  <a:lnTo>
                    <a:pt x="2556585" y="275085"/>
                  </a:lnTo>
                  <a:lnTo>
                    <a:pt x="2515275" y="299252"/>
                  </a:lnTo>
                  <a:lnTo>
                    <a:pt x="2459127" y="322202"/>
                  </a:lnTo>
                  <a:lnTo>
                    <a:pt x="2389112" y="343766"/>
                  </a:lnTo>
                  <a:lnTo>
                    <a:pt x="2349208" y="353976"/>
                  </a:lnTo>
                  <a:lnTo>
                    <a:pt x="2306202" y="363776"/>
                  </a:lnTo>
                  <a:lnTo>
                    <a:pt x="2260216" y="373145"/>
                  </a:lnTo>
                  <a:lnTo>
                    <a:pt x="2211371" y="382063"/>
                  </a:lnTo>
                  <a:lnTo>
                    <a:pt x="2159788" y="390508"/>
                  </a:lnTo>
                  <a:lnTo>
                    <a:pt x="2105590" y="398459"/>
                  </a:lnTo>
                  <a:lnTo>
                    <a:pt x="2048897" y="405895"/>
                  </a:lnTo>
                  <a:lnTo>
                    <a:pt x="1989831" y="412795"/>
                  </a:lnTo>
                  <a:lnTo>
                    <a:pt x="1928514" y="419137"/>
                  </a:lnTo>
                  <a:lnTo>
                    <a:pt x="1865067" y="424902"/>
                  </a:lnTo>
                  <a:lnTo>
                    <a:pt x="1799611" y="430067"/>
                  </a:lnTo>
                  <a:lnTo>
                    <a:pt x="1732269" y="434612"/>
                  </a:lnTo>
                  <a:lnTo>
                    <a:pt x="1663162" y="438516"/>
                  </a:lnTo>
                  <a:lnTo>
                    <a:pt x="1592411" y="441757"/>
                  </a:lnTo>
                  <a:lnTo>
                    <a:pt x="1520137" y="444314"/>
                  </a:lnTo>
                  <a:lnTo>
                    <a:pt x="1446463" y="446167"/>
                  </a:lnTo>
                  <a:lnTo>
                    <a:pt x="1371510" y="447294"/>
                  </a:lnTo>
                  <a:lnTo>
                    <a:pt x="1295400" y="447675"/>
                  </a:lnTo>
                  <a:lnTo>
                    <a:pt x="1219276" y="447294"/>
                  </a:lnTo>
                  <a:lnTo>
                    <a:pt x="1144312" y="446167"/>
                  </a:lnTo>
                  <a:lnTo>
                    <a:pt x="1070629" y="444314"/>
                  </a:lnTo>
                  <a:lnTo>
                    <a:pt x="998348" y="441757"/>
                  </a:lnTo>
                  <a:lnTo>
                    <a:pt x="927591" y="438516"/>
                  </a:lnTo>
                  <a:lnTo>
                    <a:pt x="858479" y="434612"/>
                  </a:lnTo>
                  <a:lnTo>
                    <a:pt x="791134" y="430067"/>
                  </a:lnTo>
                  <a:lnTo>
                    <a:pt x="725677" y="424902"/>
                  </a:lnTo>
                  <a:lnTo>
                    <a:pt x="662229" y="419137"/>
                  </a:lnTo>
                  <a:lnTo>
                    <a:pt x="600912" y="412795"/>
                  </a:lnTo>
                  <a:lnTo>
                    <a:pt x="541847" y="405895"/>
                  </a:lnTo>
                  <a:lnTo>
                    <a:pt x="485156" y="398459"/>
                  </a:lnTo>
                  <a:lnTo>
                    <a:pt x="430960" y="390508"/>
                  </a:lnTo>
                  <a:lnTo>
                    <a:pt x="379380" y="382063"/>
                  </a:lnTo>
                  <a:lnTo>
                    <a:pt x="330539" y="373145"/>
                  </a:lnTo>
                  <a:lnTo>
                    <a:pt x="284557" y="363776"/>
                  </a:lnTo>
                  <a:lnTo>
                    <a:pt x="241555" y="353976"/>
                  </a:lnTo>
                  <a:lnTo>
                    <a:pt x="201656" y="343766"/>
                  </a:lnTo>
                  <a:lnTo>
                    <a:pt x="164980" y="333168"/>
                  </a:lnTo>
                  <a:lnTo>
                    <a:pt x="101786" y="310890"/>
                  </a:lnTo>
                  <a:lnTo>
                    <a:pt x="52943" y="287310"/>
                  </a:lnTo>
                  <a:lnTo>
                    <a:pt x="19424" y="262598"/>
                  </a:lnTo>
                  <a:lnTo>
                    <a:pt x="0" y="22377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4">
            <a:extLst>
              <a:ext uri="{FF2B5EF4-FFF2-40B4-BE49-F238E27FC236}">
                <a16:creationId xmlns:a16="http://schemas.microsoft.com/office/drawing/2014/main" id="{A7584D16-9152-C3E2-DE66-4754A3E0C566}"/>
              </a:ext>
            </a:extLst>
          </p:cNvPr>
          <p:cNvSpPr txBox="1"/>
          <p:nvPr/>
        </p:nvSpPr>
        <p:spPr>
          <a:xfrm>
            <a:off x="968375" y="2384071"/>
            <a:ext cx="72199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Autre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registre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représentation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groupements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itérés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5" descr="Une image contenant capture d’écran, ligne, Police, Tracé&#10;&#10;Le contenu généré par l’IA peut être incorrect.">
            <a:extLst>
              <a:ext uri="{FF2B5EF4-FFF2-40B4-BE49-F238E27FC236}">
                <a16:creationId xmlns:a16="http://schemas.microsoft.com/office/drawing/2014/main" id="{1F0B0447-6912-2827-C3B8-4F7DDD85A72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6212" y="3964342"/>
            <a:ext cx="4436053" cy="1872395"/>
          </a:xfrm>
          <a:prstGeom prst="rect">
            <a:avLst/>
          </a:prstGeom>
        </p:spPr>
      </p:pic>
      <p:pic>
        <p:nvPicPr>
          <p:cNvPr id="13" name="object 10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ADE47336-3347-EC1A-AFF0-49AD1F754BD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14450" y="4014338"/>
            <a:ext cx="4984229" cy="1785763"/>
          </a:xfrm>
          <a:prstGeom prst="rect">
            <a:avLst/>
          </a:prstGeom>
        </p:spPr>
      </p:pic>
      <p:sp>
        <p:nvSpPr>
          <p:cNvPr id="20" name="object 11">
            <a:extLst>
              <a:ext uri="{FF2B5EF4-FFF2-40B4-BE49-F238E27FC236}">
                <a16:creationId xmlns:a16="http://schemas.microsoft.com/office/drawing/2014/main" id="{6D55E553-010E-5DF0-0E06-624D18D61314}"/>
              </a:ext>
            </a:extLst>
          </p:cNvPr>
          <p:cNvSpPr txBox="1"/>
          <p:nvPr/>
        </p:nvSpPr>
        <p:spPr>
          <a:xfrm>
            <a:off x="592137" y="3367940"/>
            <a:ext cx="49593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Evocation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schématisée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groupements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objets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27F444E-5327-960F-3215-518B73C38E82}"/>
              </a:ext>
            </a:extLst>
          </p:cNvPr>
          <p:cNvSpPr txBox="1"/>
          <p:nvPr/>
        </p:nvSpPr>
        <p:spPr>
          <a:xfrm>
            <a:off x="6284976" y="3390927"/>
            <a:ext cx="4968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Evocation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schématisée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groupements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objets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0949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10486D-BF99-6D16-255A-089926F81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73248F-7DE3-909F-A0DA-502A47F0C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AA1CD9-4B29-B407-F374-A76420606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802AFE-7756-55E9-80CF-30E6484DC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77F14F-27CF-33CB-FDAF-9E2835C1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3954B2-7DC6-1350-F0C9-3C0A0F97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 fontScale="90000"/>
          </a:bodyPr>
          <a:lstStyle/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Enseigner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la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mémorisation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faits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numériques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:</a:t>
            </a:r>
          </a:p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l’apprentissage</a:t>
            </a:r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tables de multiplication au CE1</a:t>
            </a:r>
            <a:endParaRPr lang="fr-FR" sz="400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grpSp>
        <p:nvGrpSpPr>
          <p:cNvPr id="23" name="object 3">
            <a:extLst>
              <a:ext uri="{FF2B5EF4-FFF2-40B4-BE49-F238E27FC236}">
                <a16:creationId xmlns:a16="http://schemas.microsoft.com/office/drawing/2014/main" id="{070812D9-94DF-6FD5-BF50-C4F0726BD1EB}"/>
              </a:ext>
            </a:extLst>
          </p:cNvPr>
          <p:cNvGrpSpPr/>
          <p:nvPr/>
        </p:nvGrpSpPr>
        <p:grpSpPr>
          <a:xfrm>
            <a:off x="9635679" y="1605014"/>
            <a:ext cx="2590800" cy="1033889"/>
            <a:chOff x="9463151" y="727996"/>
            <a:chExt cx="2590800" cy="1033889"/>
          </a:xfrm>
        </p:grpSpPr>
        <p:pic>
          <p:nvPicPr>
            <p:cNvPr id="19" name="object 4">
              <a:extLst>
                <a:ext uri="{FF2B5EF4-FFF2-40B4-BE49-F238E27FC236}">
                  <a16:creationId xmlns:a16="http://schemas.microsoft.com/office/drawing/2014/main" id="{BE966CDC-4A84-F070-68D9-66D05B7B267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34525" y="727996"/>
              <a:ext cx="2443919" cy="1033889"/>
            </a:xfrm>
            <a:prstGeom prst="rect">
              <a:avLst/>
            </a:prstGeom>
          </p:spPr>
        </p:pic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6B8B441F-3E27-5495-C438-F5ABA87C34BB}"/>
                </a:ext>
              </a:extLst>
            </p:cNvPr>
            <p:cNvSpPr/>
            <p:nvPr/>
          </p:nvSpPr>
          <p:spPr>
            <a:xfrm>
              <a:off x="9463151" y="1043051"/>
              <a:ext cx="2590800" cy="447675"/>
            </a:xfrm>
            <a:custGeom>
              <a:avLst/>
              <a:gdLst/>
              <a:ahLst/>
              <a:cxnLst/>
              <a:rect l="l" t="t" r="r" b="b"/>
              <a:pathLst>
                <a:path w="2590800" h="447675">
                  <a:moveTo>
                    <a:pt x="0" y="223774"/>
                  </a:moveTo>
                  <a:lnTo>
                    <a:pt x="19424" y="184954"/>
                  </a:lnTo>
                  <a:lnTo>
                    <a:pt x="52943" y="160248"/>
                  </a:lnTo>
                  <a:lnTo>
                    <a:pt x="101786" y="136677"/>
                  </a:lnTo>
                  <a:lnTo>
                    <a:pt x="164980" y="114410"/>
                  </a:lnTo>
                  <a:lnTo>
                    <a:pt x="201656" y="103818"/>
                  </a:lnTo>
                  <a:lnTo>
                    <a:pt x="241555" y="93615"/>
                  </a:lnTo>
                  <a:lnTo>
                    <a:pt x="284557" y="83821"/>
                  </a:lnTo>
                  <a:lnTo>
                    <a:pt x="330539" y="74458"/>
                  </a:lnTo>
                  <a:lnTo>
                    <a:pt x="379380" y="65547"/>
                  </a:lnTo>
                  <a:lnTo>
                    <a:pt x="430960" y="57109"/>
                  </a:lnTo>
                  <a:lnTo>
                    <a:pt x="485156" y="49165"/>
                  </a:lnTo>
                  <a:lnTo>
                    <a:pt x="541847" y="41736"/>
                  </a:lnTo>
                  <a:lnTo>
                    <a:pt x="600912" y="34842"/>
                  </a:lnTo>
                  <a:lnTo>
                    <a:pt x="662229" y="28506"/>
                  </a:lnTo>
                  <a:lnTo>
                    <a:pt x="725677" y="22747"/>
                  </a:lnTo>
                  <a:lnTo>
                    <a:pt x="791134" y="17587"/>
                  </a:lnTo>
                  <a:lnTo>
                    <a:pt x="858479" y="13047"/>
                  </a:lnTo>
                  <a:lnTo>
                    <a:pt x="927591" y="9148"/>
                  </a:lnTo>
                  <a:lnTo>
                    <a:pt x="998348" y="5910"/>
                  </a:lnTo>
                  <a:lnTo>
                    <a:pt x="1070629" y="3356"/>
                  </a:lnTo>
                  <a:lnTo>
                    <a:pt x="1144312" y="1505"/>
                  </a:lnTo>
                  <a:lnTo>
                    <a:pt x="1219276" y="379"/>
                  </a:lnTo>
                  <a:lnTo>
                    <a:pt x="1295400" y="0"/>
                  </a:lnTo>
                  <a:lnTo>
                    <a:pt x="1371510" y="379"/>
                  </a:lnTo>
                  <a:lnTo>
                    <a:pt x="1446463" y="1505"/>
                  </a:lnTo>
                  <a:lnTo>
                    <a:pt x="1520137" y="3356"/>
                  </a:lnTo>
                  <a:lnTo>
                    <a:pt x="1592411" y="5910"/>
                  </a:lnTo>
                  <a:lnTo>
                    <a:pt x="1663162" y="9148"/>
                  </a:lnTo>
                  <a:lnTo>
                    <a:pt x="1732269" y="13047"/>
                  </a:lnTo>
                  <a:lnTo>
                    <a:pt x="1799611" y="17587"/>
                  </a:lnTo>
                  <a:lnTo>
                    <a:pt x="1865067" y="22747"/>
                  </a:lnTo>
                  <a:lnTo>
                    <a:pt x="1928514" y="28506"/>
                  </a:lnTo>
                  <a:lnTo>
                    <a:pt x="1989831" y="34842"/>
                  </a:lnTo>
                  <a:lnTo>
                    <a:pt x="2048897" y="41736"/>
                  </a:lnTo>
                  <a:lnTo>
                    <a:pt x="2105590" y="49165"/>
                  </a:lnTo>
                  <a:lnTo>
                    <a:pt x="2159788" y="57109"/>
                  </a:lnTo>
                  <a:lnTo>
                    <a:pt x="2211371" y="65547"/>
                  </a:lnTo>
                  <a:lnTo>
                    <a:pt x="2260216" y="74458"/>
                  </a:lnTo>
                  <a:lnTo>
                    <a:pt x="2306202" y="83821"/>
                  </a:lnTo>
                  <a:lnTo>
                    <a:pt x="2349208" y="93615"/>
                  </a:lnTo>
                  <a:lnTo>
                    <a:pt x="2389112" y="103818"/>
                  </a:lnTo>
                  <a:lnTo>
                    <a:pt x="2425792" y="114410"/>
                  </a:lnTo>
                  <a:lnTo>
                    <a:pt x="2488995" y="136677"/>
                  </a:lnTo>
                  <a:lnTo>
                    <a:pt x="2537846" y="160248"/>
                  </a:lnTo>
                  <a:lnTo>
                    <a:pt x="2571372" y="184954"/>
                  </a:lnTo>
                  <a:lnTo>
                    <a:pt x="2590800" y="223774"/>
                  </a:lnTo>
                  <a:lnTo>
                    <a:pt x="2588600" y="236921"/>
                  </a:lnTo>
                  <a:lnTo>
                    <a:pt x="2556585" y="275085"/>
                  </a:lnTo>
                  <a:lnTo>
                    <a:pt x="2515275" y="299252"/>
                  </a:lnTo>
                  <a:lnTo>
                    <a:pt x="2459127" y="322202"/>
                  </a:lnTo>
                  <a:lnTo>
                    <a:pt x="2389112" y="343766"/>
                  </a:lnTo>
                  <a:lnTo>
                    <a:pt x="2349208" y="353976"/>
                  </a:lnTo>
                  <a:lnTo>
                    <a:pt x="2306202" y="363776"/>
                  </a:lnTo>
                  <a:lnTo>
                    <a:pt x="2260216" y="373145"/>
                  </a:lnTo>
                  <a:lnTo>
                    <a:pt x="2211371" y="382063"/>
                  </a:lnTo>
                  <a:lnTo>
                    <a:pt x="2159788" y="390508"/>
                  </a:lnTo>
                  <a:lnTo>
                    <a:pt x="2105590" y="398459"/>
                  </a:lnTo>
                  <a:lnTo>
                    <a:pt x="2048897" y="405895"/>
                  </a:lnTo>
                  <a:lnTo>
                    <a:pt x="1989831" y="412795"/>
                  </a:lnTo>
                  <a:lnTo>
                    <a:pt x="1928514" y="419137"/>
                  </a:lnTo>
                  <a:lnTo>
                    <a:pt x="1865067" y="424902"/>
                  </a:lnTo>
                  <a:lnTo>
                    <a:pt x="1799611" y="430067"/>
                  </a:lnTo>
                  <a:lnTo>
                    <a:pt x="1732269" y="434612"/>
                  </a:lnTo>
                  <a:lnTo>
                    <a:pt x="1663162" y="438516"/>
                  </a:lnTo>
                  <a:lnTo>
                    <a:pt x="1592411" y="441757"/>
                  </a:lnTo>
                  <a:lnTo>
                    <a:pt x="1520137" y="444314"/>
                  </a:lnTo>
                  <a:lnTo>
                    <a:pt x="1446463" y="446167"/>
                  </a:lnTo>
                  <a:lnTo>
                    <a:pt x="1371510" y="447294"/>
                  </a:lnTo>
                  <a:lnTo>
                    <a:pt x="1295400" y="447675"/>
                  </a:lnTo>
                  <a:lnTo>
                    <a:pt x="1219276" y="447294"/>
                  </a:lnTo>
                  <a:lnTo>
                    <a:pt x="1144312" y="446167"/>
                  </a:lnTo>
                  <a:lnTo>
                    <a:pt x="1070629" y="444314"/>
                  </a:lnTo>
                  <a:lnTo>
                    <a:pt x="998348" y="441757"/>
                  </a:lnTo>
                  <a:lnTo>
                    <a:pt x="927591" y="438516"/>
                  </a:lnTo>
                  <a:lnTo>
                    <a:pt x="858479" y="434612"/>
                  </a:lnTo>
                  <a:lnTo>
                    <a:pt x="791134" y="430067"/>
                  </a:lnTo>
                  <a:lnTo>
                    <a:pt x="725677" y="424902"/>
                  </a:lnTo>
                  <a:lnTo>
                    <a:pt x="662229" y="419137"/>
                  </a:lnTo>
                  <a:lnTo>
                    <a:pt x="600912" y="412795"/>
                  </a:lnTo>
                  <a:lnTo>
                    <a:pt x="541847" y="405895"/>
                  </a:lnTo>
                  <a:lnTo>
                    <a:pt x="485156" y="398459"/>
                  </a:lnTo>
                  <a:lnTo>
                    <a:pt x="430960" y="390508"/>
                  </a:lnTo>
                  <a:lnTo>
                    <a:pt x="379380" y="382063"/>
                  </a:lnTo>
                  <a:lnTo>
                    <a:pt x="330539" y="373145"/>
                  </a:lnTo>
                  <a:lnTo>
                    <a:pt x="284557" y="363776"/>
                  </a:lnTo>
                  <a:lnTo>
                    <a:pt x="241555" y="353976"/>
                  </a:lnTo>
                  <a:lnTo>
                    <a:pt x="201656" y="343766"/>
                  </a:lnTo>
                  <a:lnTo>
                    <a:pt x="164980" y="333168"/>
                  </a:lnTo>
                  <a:lnTo>
                    <a:pt x="101786" y="310890"/>
                  </a:lnTo>
                  <a:lnTo>
                    <a:pt x="52943" y="287310"/>
                  </a:lnTo>
                  <a:lnTo>
                    <a:pt x="19424" y="262598"/>
                  </a:lnTo>
                  <a:lnTo>
                    <a:pt x="0" y="22377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6">
            <a:extLst>
              <a:ext uri="{FF2B5EF4-FFF2-40B4-BE49-F238E27FC236}">
                <a16:creationId xmlns:a16="http://schemas.microsoft.com/office/drawing/2014/main" id="{AA519683-CA1B-AB8F-BF16-F172BD964490}"/>
              </a:ext>
            </a:extLst>
          </p:cNvPr>
          <p:cNvGrpSpPr/>
          <p:nvPr/>
        </p:nvGrpSpPr>
        <p:grpSpPr>
          <a:xfrm>
            <a:off x="7689028" y="2891440"/>
            <a:ext cx="2952115" cy="909955"/>
            <a:chOff x="7444613" y="2043176"/>
            <a:chExt cx="2952115" cy="909955"/>
          </a:xfrm>
        </p:grpSpPr>
        <p:pic>
          <p:nvPicPr>
            <p:cNvPr id="28" name="object 7">
              <a:extLst>
                <a:ext uri="{FF2B5EF4-FFF2-40B4-BE49-F238E27FC236}">
                  <a16:creationId xmlns:a16="http://schemas.microsoft.com/office/drawing/2014/main" id="{2EE786DA-97AC-393B-750D-2517F574E88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44613" y="2043176"/>
              <a:ext cx="2951987" cy="909954"/>
            </a:xfrm>
            <a:prstGeom prst="rect">
              <a:avLst/>
            </a:prstGeom>
          </p:spPr>
        </p:pic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6BAD6DFA-B02E-677C-58C5-95D31C4425BF}"/>
                </a:ext>
              </a:extLst>
            </p:cNvPr>
            <p:cNvSpPr/>
            <p:nvPr/>
          </p:nvSpPr>
          <p:spPr>
            <a:xfrm>
              <a:off x="7444613" y="2043176"/>
              <a:ext cx="2952115" cy="909955"/>
            </a:xfrm>
            <a:custGeom>
              <a:avLst/>
              <a:gdLst/>
              <a:ahLst/>
              <a:cxnLst/>
              <a:rect l="l" t="t" r="r" b="b"/>
              <a:pathLst>
                <a:path w="2952115" h="909955">
                  <a:moveTo>
                    <a:pt x="770762" y="123825"/>
                  </a:moveTo>
                  <a:lnTo>
                    <a:pt x="780484" y="75598"/>
                  </a:lnTo>
                  <a:lnTo>
                    <a:pt x="807005" y="36242"/>
                  </a:lnTo>
                  <a:lnTo>
                    <a:pt x="846361" y="9721"/>
                  </a:lnTo>
                  <a:lnTo>
                    <a:pt x="894587" y="0"/>
                  </a:lnTo>
                  <a:lnTo>
                    <a:pt x="1134236" y="0"/>
                  </a:lnTo>
                  <a:lnTo>
                    <a:pt x="1679575" y="0"/>
                  </a:lnTo>
                  <a:lnTo>
                    <a:pt x="2828035" y="0"/>
                  </a:lnTo>
                  <a:lnTo>
                    <a:pt x="2876282" y="9721"/>
                  </a:lnTo>
                  <a:lnTo>
                    <a:pt x="2915681" y="36242"/>
                  </a:lnTo>
                  <a:lnTo>
                    <a:pt x="2942246" y="75598"/>
                  </a:lnTo>
                  <a:lnTo>
                    <a:pt x="2951987" y="123825"/>
                  </a:lnTo>
                  <a:lnTo>
                    <a:pt x="2951987" y="433324"/>
                  </a:lnTo>
                  <a:lnTo>
                    <a:pt x="2951987" y="619125"/>
                  </a:lnTo>
                  <a:lnTo>
                    <a:pt x="2942246" y="667244"/>
                  </a:lnTo>
                  <a:lnTo>
                    <a:pt x="2915681" y="706643"/>
                  </a:lnTo>
                  <a:lnTo>
                    <a:pt x="2876282" y="733208"/>
                  </a:lnTo>
                  <a:lnTo>
                    <a:pt x="2828035" y="742950"/>
                  </a:lnTo>
                  <a:lnTo>
                    <a:pt x="1679575" y="742950"/>
                  </a:lnTo>
                  <a:lnTo>
                    <a:pt x="1134236" y="742950"/>
                  </a:lnTo>
                  <a:lnTo>
                    <a:pt x="894587" y="742950"/>
                  </a:lnTo>
                  <a:lnTo>
                    <a:pt x="846361" y="733208"/>
                  </a:lnTo>
                  <a:lnTo>
                    <a:pt x="807005" y="706643"/>
                  </a:lnTo>
                  <a:lnTo>
                    <a:pt x="780484" y="667244"/>
                  </a:lnTo>
                  <a:lnTo>
                    <a:pt x="770762" y="618998"/>
                  </a:lnTo>
                  <a:lnTo>
                    <a:pt x="0" y="909954"/>
                  </a:lnTo>
                  <a:lnTo>
                    <a:pt x="770762" y="433324"/>
                  </a:lnTo>
                  <a:lnTo>
                    <a:pt x="770762" y="123825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9">
            <a:extLst>
              <a:ext uri="{FF2B5EF4-FFF2-40B4-BE49-F238E27FC236}">
                <a16:creationId xmlns:a16="http://schemas.microsoft.com/office/drawing/2014/main" id="{3C038760-5C27-7C1B-0BCF-645F79CFC69C}"/>
              </a:ext>
            </a:extLst>
          </p:cNvPr>
          <p:cNvSpPr txBox="1"/>
          <p:nvPr/>
        </p:nvSpPr>
        <p:spPr>
          <a:xfrm>
            <a:off x="8697281" y="2954876"/>
            <a:ext cx="1706880" cy="576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3175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latin typeface="Calibri"/>
                <a:cs typeface="Calibri"/>
              </a:rPr>
              <a:t>«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à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quoi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égal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7 </a:t>
            </a:r>
            <a:r>
              <a:rPr sz="1800" dirty="0">
                <a:latin typeface="Calibri"/>
                <a:cs typeface="Calibri"/>
              </a:rPr>
              <a:t>multiplié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»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8" name="object 10">
            <a:extLst>
              <a:ext uri="{FF2B5EF4-FFF2-40B4-BE49-F238E27FC236}">
                <a16:creationId xmlns:a16="http://schemas.microsoft.com/office/drawing/2014/main" id="{6CBD263C-47EF-512F-E7D9-EF315F16FD9B}"/>
              </a:ext>
            </a:extLst>
          </p:cNvPr>
          <p:cNvGrpSpPr/>
          <p:nvPr/>
        </p:nvGrpSpPr>
        <p:grpSpPr>
          <a:xfrm>
            <a:off x="3998959" y="3601095"/>
            <a:ext cx="4358005" cy="1556405"/>
            <a:chOff x="3754544" y="2752831"/>
            <a:chExt cx="4358005" cy="1556405"/>
          </a:xfrm>
        </p:grpSpPr>
        <p:pic>
          <p:nvPicPr>
            <p:cNvPr id="34" name="object 11">
              <a:extLst>
                <a:ext uri="{FF2B5EF4-FFF2-40B4-BE49-F238E27FC236}">
                  <a16:creationId xmlns:a16="http://schemas.microsoft.com/office/drawing/2014/main" id="{D8319071-9D36-CE9F-B2C3-DF8E879E997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4544" y="2752831"/>
              <a:ext cx="4357672" cy="1553230"/>
            </a:xfrm>
            <a:prstGeom prst="rect">
              <a:avLst/>
            </a:prstGeom>
          </p:spPr>
        </p:pic>
        <p:sp>
          <p:nvSpPr>
            <p:cNvPr id="35" name="object 12">
              <a:extLst>
                <a:ext uri="{FF2B5EF4-FFF2-40B4-BE49-F238E27FC236}">
                  <a16:creationId xmlns:a16="http://schemas.microsoft.com/office/drawing/2014/main" id="{FA27D4F7-2D82-C775-D49B-CD8004EDD54D}"/>
                </a:ext>
              </a:extLst>
            </p:cNvPr>
            <p:cNvSpPr/>
            <p:nvPr/>
          </p:nvSpPr>
          <p:spPr>
            <a:xfrm>
              <a:off x="3754544" y="2752831"/>
              <a:ext cx="4358005" cy="1486535"/>
            </a:xfrm>
            <a:custGeom>
              <a:avLst/>
              <a:gdLst/>
              <a:ahLst/>
              <a:cxnLst/>
              <a:rect l="l" t="t" r="r" b="b"/>
              <a:pathLst>
                <a:path w="4358005" h="1486535">
                  <a:moveTo>
                    <a:pt x="396069" y="489351"/>
                  </a:moveTo>
                  <a:lnTo>
                    <a:pt x="390320" y="458993"/>
                  </a:lnTo>
                  <a:lnTo>
                    <a:pt x="390794" y="429069"/>
                  </a:lnTo>
                  <a:lnTo>
                    <a:pt x="397248" y="399728"/>
                  </a:lnTo>
                  <a:lnTo>
                    <a:pt x="427115" y="343391"/>
                  </a:lnTo>
                  <a:lnTo>
                    <a:pt x="477969" y="291174"/>
                  </a:lnTo>
                  <a:lnTo>
                    <a:pt x="510654" y="266983"/>
                  </a:lnTo>
                  <a:lnTo>
                    <a:pt x="547853" y="244270"/>
                  </a:lnTo>
                  <a:lnTo>
                    <a:pt x="589321" y="223182"/>
                  </a:lnTo>
                  <a:lnTo>
                    <a:pt x="634814" y="203870"/>
                  </a:lnTo>
                  <a:lnTo>
                    <a:pt x="684088" y="186482"/>
                  </a:lnTo>
                  <a:lnTo>
                    <a:pt x="736898" y="171168"/>
                  </a:lnTo>
                  <a:lnTo>
                    <a:pt x="793001" y="158075"/>
                  </a:lnTo>
                  <a:lnTo>
                    <a:pt x="852151" y="147355"/>
                  </a:lnTo>
                  <a:lnTo>
                    <a:pt x="914105" y="139154"/>
                  </a:lnTo>
                  <a:lnTo>
                    <a:pt x="978618" y="133624"/>
                  </a:lnTo>
                  <a:lnTo>
                    <a:pt x="1028970" y="131325"/>
                  </a:lnTo>
                  <a:lnTo>
                    <a:pt x="1079308" y="130767"/>
                  </a:lnTo>
                  <a:lnTo>
                    <a:pt x="1129428" y="131930"/>
                  </a:lnTo>
                  <a:lnTo>
                    <a:pt x="1179128" y="134797"/>
                  </a:lnTo>
                  <a:lnTo>
                    <a:pt x="1228205" y="139347"/>
                  </a:lnTo>
                  <a:lnTo>
                    <a:pt x="1276456" y="145562"/>
                  </a:lnTo>
                  <a:lnTo>
                    <a:pt x="1323679" y="153423"/>
                  </a:lnTo>
                  <a:lnTo>
                    <a:pt x="1369671" y="162912"/>
                  </a:lnTo>
                  <a:lnTo>
                    <a:pt x="1414228" y="174010"/>
                  </a:lnTo>
                  <a:lnTo>
                    <a:pt x="1444475" y="150645"/>
                  </a:lnTo>
                  <a:lnTo>
                    <a:pt x="1479243" y="129362"/>
                  </a:lnTo>
                  <a:lnTo>
                    <a:pt x="1518090" y="110223"/>
                  </a:lnTo>
                  <a:lnTo>
                    <a:pt x="1560570" y="93291"/>
                  </a:lnTo>
                  <a:lnTo>
                    <a:pt x="1606243" y="78628"/>
                  </a:lnTo>
                  <a:lnTo>
                    <a:pt x="1654662" y="66298"/>
                  </a:lnTo>
                  <a:lnTo>
                    <a:pt x="1705386" y="56362"/>
                  </a:lnTo>
                  <a:lnTo>
                    <a:pt x="1757971" y="48884"/>
                  </a:lnTo>
                  <a:lnTo>
                    <a:pt x="1811974" y="43927"/>
                  </a:lnTo>
                  <a:lnTo>
                    <a:pt x="1866950" y="41553"/>
                  </a:lnTo>
                  <a:lnTo>
                    <a:pt x="1922457" y="41826"/>
                  </a:lnTo>
                  <a:lnTo>
                    <a:pt x="1978051" y="44807"/>
                  </a:lnTo>
                  <a:lnTo>
                    <a:pt x="2033289" y="50560"/>
                  </a:lnTo>
                  <a:lnTo>
                    <a:pt x="2087727" y="59147"/>
                  </a:lnTo>
                  <a:lnTo>
                    <a:pt x="2140922" y="70632"/>
                  </a:lnTo>
                  <a:lnTo>
                    <a:pt x="2206676" y="89809"/>
                  </a:lnTo>
                  <a:lnTo>
                    <a:pt x="2265763" y="113177"/>
                  </a:lnTo>
                  <a:lnTo>
                    <a:pt x="2293463" y="90928"/>
                  </a:lnTo>
                  <a:lnTo>
                    <a:pt x="2326139" y="70899"/>
                  </a:lnTo>
                  <a:lnTo>
                    <a:pt x="2363235" y="53173"/>
                  </a:lnTo>
                  <a:lnTo>
                    <a:pt x="2404200" y="37836"/>
                  </a:lnTo>
                  <a:lnTo>
                    <a:pt x="2448480" y="24976"/>
                  </a:lnTo>
                  <a:lnTo>
                    <a:pt x="2495522" y="14676"/>
                  </a:lnTo>
                  <a:lnTo>
                    <a:pt x="2544773" y="7023"/>
                  </a:lnTo>
                  <a:lnTo>
                    <a:pt x="2595679" y="2102"/>
                  </a:lnTo>
                  <a:lnTo>
                    <a:pt x="2647687" y="0"/>
                  </a:lnTo>
                  <a:lnTo>
                    <a:pt x="2700244" y="801"/>
                  </a:lnTo>
                  <a:lnTo>
                    <a:pt x="2752797" y="4591"/>
                  </a:lnTo>
                  <a:lnTo>
                    <a:pt x="2804793" y="11457"/>
                  </a:lnTo>
                  <a:lnTo>
                    <a:pt x="2855678" y="21483"/>
                  </a:lnTo>
                  <a:lnTo>
                    <a:pt x="2899312" y="33101"/>
                  </a:lnTo>
                  <a:lnTo>
                    <a:pt x="2939673" y="46899"/>
                  </a:lnTo>
                  <a:lnTo>
                    <a:pt x="2976389" y="62720"/>
                  </a:lnTo>
                  <a:lnTo>
                    <a:pt x="3009094" y="80411"/>
                  </a:lnTo>
                  <a:lnTo>
                    <a:pt x="3048507" y="61230"/>
                  </a:lnTo>
                  <a:lnTo>
                    <a:pt x="3091508" y="44631"/>
                  </a:lnTo>
                  <a:lnTo>
                    <a:pt x="3137579" y="30634"/>
                  </a:lnTo>
                  <a:lnTo>
                    <a:pt x="3186201" y="19260"/>
                  </a:lnTo>
                  <a:lnTo>
                    <a:pt x="3236857" y="10527"/>
                  </a:lnTo>
                  <a:lnTo>
                    <a:pt x="3289029" y="4456"/>
                  </a:lnTo>
                  <a:lnTo>
                    <a:pt x="3342199" y="1068"/>
                  </a:lnTo>
                  <a:lnTo>
                    <a:pt x="3395849" y="381"/>
                  </a:lnTo>
                  <a:lnTo>
                    <a:pt x="3449462" y="2416"/>
                  </a:lnTo>
                  <a:lnTo>
                    <a:pt x="3502519" y="7193"/>
                  </a:lnTo>
                  <a:lnTo>
                    <a:pt x="3554502" y="14732"/>
                  </a:lnTo>
                  <a:lnTo>
                    <a:pt x="3604894" y="25054"/>
                  </a:lnTo>
                  <a:lnTo>
                    <a:pt x="3653176" y="38177"/>
                  </a:lnTo>
                  <a:lnTo>
                    <a:pt x="3698831" y="54122"/>
                  </a:lnTo>
                  <a:lnTo>
                    <a:pt x="3758420" y="81951"/>
                  </a:lnTo>
                  <a:lnTo>
                    <a:pt x="3806448" y="113875"/>
                  </a:lnTo>
                  <a:lnTo>
                    <a:pt x="3841974" y="149134"/>
                  </a:lnTo>
                  <a:lnTo>
                    <a:pt x="3864058" y="186964"/>
                  </a:lnTo>
                  <a:lnTo>
                    <a:pt x="3928003" y="197067"/>
                  </a:lnTo>
                  <a:lnTo>
                    <a:pt x="3987423" y="210481"/>
                  </a:lnTo>
                  <a:lnTo>
                    <a:pt x="4041966" y="226916"/>
                  </a:lnTo>
                  <a:lnTo>
                    <a:pt x="4091278" y="246085"/>
                  </a:lnTo>
                  <a:lnTo>
                    <a:pt x="4135005" y="267699"/>
                  </a:lnTo>
                  <a:lnTo>
                    <a:pt x="4172795" y="291469"/>
                  </a:lnTo>
                  <a:lnTo>
                    <a:pt x="4204293" y="317109"/>
                  </a:lnTo>
                  <a:lnTo>
                    <a:pt x="4247002" y="372841"/>
                  </a:lnTo>
                  <a:lnTo>
                    <a:pt x="4260306" y="432590"/>
                  </a:lnTo>
                  <a:lnTo>
                    <a:pt x="4255046" y="463250"/>
                  </a:lnTo>
                  <a:lnTo>
                    <a:pt x="4236132" y="502386"/>
                  </a:lnTo>
                  <a:lnTo>
                    <a:pt x="4216737" y="526943"/>
                  </a:lnTo>
                  <a:lnTo>
                    <a:pt x="4256473" y="553639"/>
                  </a:lnTo>
                  <a:lnTo>
                    <a:pt x="4289569" y="581526"/>
                  </a:lnTo>
                  <a:lnTo>
                    <a:pt x="4316088" y="610379"/>
                  </a:lnTo>
                  <a:lnTo>
                    <a:pt x="4349652" y="670089"/>
                  </a:lnTo>
                  <a:lnTo>
                    <a:pt x="4357672" y="730978"/>
                  </a:lnTo>
                  <a:lnTo>
                    <a:pt x="4352262" y="761305"/>
                  </a:lnTo>
                  <a:lnTo>
                    <a:pt x="4322917" y="820607"/>
                  </a:lnTo>
                  <a:lnTo>
                    <a:pt x="4269297" y="876611"/>
                  </a:lnTo>
                  <a:lnTo>
                    <a:pt x="4233542" y="902818"/>
                  </a:lnTo>
                  <a:lnTo>
                    <a:pt x="4191909" y="927529"/>
                  </a:lnTo>
                  <a:lnTo>
                    <a:pt x="4144461" y="950521"/>
                  </a:lnTo>
                  <a:lnTo>
                    <a:pt x="4091261" y="971570"/>
                  </a:lnTo>
                  <a:lnTo>
                    <a:pt x="4043357" y="987169"/>
                  </a:lnTo>
                  <a:lnTo>
                    <a:pt x="3992935" y="1000775"/>
                  </a:lnTo>
                  <a:lnTo>
                    <a:pt x="3940290" y="1012321"/>
                  </a:lnTo>
                  <a:lnTo>
                    <a:pt x="3885718" y="1021739"/>
                  </a:lnTo>
                  <a:lnTo>
                    <a:pt x="3829517" y="1028964"/>
                  </a:lnTo>
                  <a:lnTo>
                    <a:pt x="3771983" y="1033927"/>
                  </a:lnTo>
                  <a:lnTo>
                    <a:pt x="3768062" y="1063404"/>
                  </a:lnTo>
                  <a:lnTo>
                    <a:pt x="3740814" y="1119358"/>
                  </a:lnTo>
                  <a:lnTo>
                    <a:pt x="3690082" y="1170221"/>
                  </a:lnTo>
                  <a:lnTo>
                    <a:pt x="3656805" y="1193335"/>
                  </a:lnTo>
                  <a:lnTo>
                    <a:pt x="3618732" y="1214686"/>
                  </a:lnTo>
                  <a:lnTo>
                    <a:pt x="3576221" y="1234110"/>
                  </a:lnTo>
                  <a:lnTo>
                    <a:pt x="3529630" y="1251444"/>
                  </a:lnTo>
                  <a:lnTo>
                    <a:pt x="3479318" y="1266525"/>
                  </a:lnTo>
                  <a:lnTo>
                    <a:pt x="3425644" y="1279189"/>
                  </a:lnTo>
                  <a:lnTo>
                    <a:pt x="3368964" y="1289272"/>
                  </a:lnTo>
                  <a:lnTo>
                    <a:pt x="3309638" y="1296611"/>
                  </a:lnTo>
                  <a:lnTo>
                    <a:pt x="3248025" y="1301044"/>
                  </a:lnTo>
                  <a:lnTo>
                    <a:pt x="3184481" y="1302405"/>
                  </a:lnTo>
                  <a:lnTo>
                    <a:pt x="3130942" y="1301068"/>
                  </a:lnTo>
                  <a:lnTo>
                    <a:pt x="3078111" y="1297471"/>
                  </a:lnTo>
                  <a:lnTo>
                    <a:pt x="3026318" y="1291657"/>
                  </a:lnTo>
                  <a:lnTo>
                    <a:pt x="2975890" y="1283675"/>
                  </a:lnTo>
                  <a:lnTo>
                    <a:pt x="2927156" y="1273568"/>
                  </a:lnTo>
                  <a:lnTo>
                    <a:pt x="2880443" y="1261384"/>
                  </a:lnTo>
                  <a:lnTo>
                    <a:pt x="2861048" y="1287218"/>
                  </a:lnTo>
                  <a:lnTo>
                    <a:pt x="2809764" y="1335003"/>
                  </a:lnTo>
                  <a:lnTo>
                    <a:pt x="2778384" y="1356827"/>
                  </a:lnTo>
                  <a:lnTo>
                    <a:pt x="2743519" y="1377186"/>
                  </a:lnTo>
                  <a:lnTo>
                    <a:pt x="2705423" y="1396018"/>
                  </a:lnTo>
                  <a:lnTo>
                    <a:pt x="2664351" y="1413258"/>
                  </a:lnTo>
                  <a:lnTo>
                    <a:pt x="2620557" y="1428843"/>
                  </a:lnTo>
                  <a:lnTo>
                    <a:pt x="2574298" y="1442710"/>
                  </a:lnTo>
                  <a:lnTo>
                    <a:pt x="2525826" y="1454794"/>
                  </a:lnTo>
                  <a:lnTo>
                    <a:pt x="2475397" y="1465032"/>
                  </a:lnTo>
                  <a:lnTo>
                    <a:pt x="2423266" y="1473360"/>
                  </a:lnTo>
                  <a:lnTo>
                    <a:pt x="2369688" y="1479715"/>
                  </a:lnTo>
                  <a:lnTo>
                    <a:pt x="2314916" y="1484033"/>
                  </a:lnTo>
                  <a:lnTo>
                    <a:pt x="2259207" y="1486250"/>
                  </a:lnTo>
                  <a:lnTo>
                    <a:pt x="2202814" y="1486303"/>
                  </a:lnTo>
                  <a:lnTo>
                    <a:pt x="2145993" y="1484128"/>
                  </a:lnTo>
                  <a:lnTo>
                    <a:pt x="2088997" y="1479661"/>
                  </a:lnTo>
                  <a:lnTo>
                    <a:pt x="2032083" y="1472839"/>
                  </a:lnTo>
                  <a:lnTo>
                    <a:pt x="1976596" y="1463787"/>
                  </a:lnTo>
                  <a:lnTo>
                    <a:pt x="1923278" y="1452600"/>
                  </a:lnTo>
                  <a:lnTo>
                    <a:pt x="1872391" y="1439368"/>
                  </a:lnTo>
                  <a:lnTo>
                    <a:pt x="1824200" y="1424182"/>
                  </a:lnTo>
                  <a:lnTo>
                    <a:pt x="1778967" y="1407132"/>
                  </a:lnTo>
                  <a:lnTo>
                    <a:pt x="1736957" y="1388310"/>
                  </a:lnTo>
                  <a:lnTo>
                    <a:pt x="1698432" y="1367807"/>
                  </a:lnTo>
                  <a:lnTo>
                    <a:pt x="1663656" y="1345712"/>
                  </a:lnTo>
                  <a:lnTo>
                    <a:pt x="1615041" y="1358267"/>
                  </a:lnTo>
                  <a:lnTo>
                    <a:pt x="1565363" y="1369043"/>
                  </a:lnTo>
                  <a:lnTo>
                    <a:pt x="1514801" y="1378063"/>
                  </a:lnTo>
                  <a:lnTo>
                    <a:pt x="1463536" y="1385346"/>
                  </a:lnTo>
                  <a:lnTo>
                    <a:pt x="1411749" y="1390913"/>
                  </a:lnTo>
                  <a:lnTo>
                    <a:pt x="1359621" y="1394786"/>
                  </a:lnTo>
                  <a:lnTo>
                    <a:pt x="1307332" y="1396986"/>
                  </a:lnTo>
                  <a:lnTo>
                    <a:pt x="1255063" y="1397532"/>
                  </a:lnTo>
                  <a:lnTo>
                    <a:pt x="1202994" y="1396447"/>
                  </a:lnTo>
                  <a:lnTo>
                    <a:pt x="1151306" y="1393751"/>
                  </a:lnTo>
                  <a:lnTo>
                    <a:pt x="1100180" y="1389465"/>
                  </a:lnTo>
                  <a:lnTo>
                    <a:pt x="1049796" y="1383611"/>
                  </a:lnTo>
                  <a:lnTo>
                    <a:pt x="1000335" y="1376207"/>
                  </a:lnTo>
                  <a:lnTo>
                    <a:pt x="951978" y="1367277"/>
                  </a:lnTo>
                  <a:lnTo>
                    <a:pt x="904904" y="1356841"/>
                  </a:lnTo>
                  <a:lnTo>
                    <a:pt x="859296" y="1344919"/>
                  </a:lnTo>
                  <a:lnTo>
                    <a:pt x="815333" y="1331533"/>
                  </a:lnTo>
                  <a:lnTo>
                    <a:pt x="773195" y="1316703"/>
                  </a:lnTo>
                  <a:lnTo>
                    <a:pt x="733065" y="1300450"/>
                  </a:lnTo>
                  <a:lnTo>
                    <a:pt x="695121" y="1282796"/>
                  </a:lnTo>
                  <a:lnTo>
                    <a:pt x="659546" y="1263761"/>
                  </a:lnTo>
                  <a:lnTo>
                    <a:pt x="626519" y="1243366"/>
                  </a:lnTo>
                  <a:lnTo>
                    <a:pt x="593427" y="1219474"/>
                  </a:lnTo>
                  <a:lnTo>
                    <a:pt x="590633" y="1217315"/>
                  </a:lnTo>
                  <a:lnTo>
                    <a:pt x="587966" y="1215156"/>
                  </a:lnTo>
                  <a:lnTo>
                    <a:pt x="528304" y="1216525"/>
                  </a:lnTo>
                  <a:lnTo>
                    <a:pt x="470165" y="1214233"/>
                  </a:lnTo>
                  <a:lnTo>
                    <a:pt x="414131" y="1208492"/>
                  </a:lnTo>
                  <a:lnTo>
                    <a:pt x="360782" y="1199516"/>
                  </a:lnTo>
                  <a:lnTo>
                    <a:pt x="310700" y="1187516"/>
                  </a:lnTo>
                  <a:lnTo>
                    <a:pt x="264465" y="1172706"/>
                  </a:lnTo>
                  <a:lnTo>
                    <a:pt x="222660" y="1155297"/>
                  </a:lnTo>
                  <a:lnTo>
                    <a:pt x="185865" y="1135503"/>
                  </a:lnTo>
                  <a:lnTo>
                    <a:pt x="154662" y="1113536"/>
                  </a:lnTo>
                  <a:lnTo>
                    <a:pt x="111354" y="1063932"/>
                  </a:lnTo>
                  <a:lnTo>
                    <a:pt x="98204" y="1001110"/>
                  </a:lnTo>
                  <a:lnTo>
                    <a:pt x="109199" y="966261"/>
                  </a:lnTo>
                  <a:lnTo>
                    <a:pt x="132856" y="932936"/>
                  </a:lnTo>
                  <a:lnTo>
                    <a:pt x="168631" y="901898"/>
                  </a:lnTo>
                  <a:lnTo>
                    <a:pt x="215983" y="873907"/>
                  </a:lnTo>
                  <a:lnTo>
                    <a:pt x="157599" y="854816"/>
                  </a:lnTo>
                  <a:lnTo>
                    <a:pt x="107856" y="832215"/>
                  </a:lnTo>
                  <a:lnTo>
                    <a:pt x="67076" y="806681"/>
                  </a:lnTo>
                  <a:lnTo>
                    <a:pt x="35580" y="778789"/>
                  </a:lnTo>
                  <a:lnTo>
                    <a:pt x="1721" y="718230"/>
                  </a:lnTo>
                  <a:lnTo>
                    <a:pt x="0" y="686715"/>
                  </a:lnTo>
                  <a:lnTo>
                    <a:pt x="8845" y="655142"/>
                  </a:lnTo>
                  <a:lnTo>
                    <a:pt x="59519" y="594126"/>
                  </a:lnTo>
                  <a:lnTo>
                    <a:pt x="92867" y="571214"/>
                  </a:lnTo>
                  <a:lnTo>
                    <a:pt x="132053" y="550837"/>
                  </a:lnTo>
                  <a:lnTo>
                    <a:pt x="176415" y="533197"/>
                  </a:lnTo>
                  <a:lnTo>
                    <a:pt x="225291" y="518496"/>
                  </a:lnTo>
                  <a:lnTo>
                    <a:pt x="278020" y="506936"/>
                  </a:lnTo>
                  <a:lnTo>
                    <a:pt x="333939" y="498720"/>
                  </a:lnTo>
                  <a:lnTo>
                    <a:pt x="392386" y="494050"/>
                  </a:lnTo>
                  <a:lnTo>
                    <a:pt x="396069" y="489351"/>
                  </a:lnTo>
                  <a:close/>
                </a:path>
              </a:pathLst>
            </a:custGeom>
            <a:ln w="634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13">
              <a:extLst>
                <a:ext uri="{FF2B5EF4-FFF2-40B4-BE49-F238E27FC236}">
                  <a16:creationId xmlns:a16="http://schemas.microsoft.com/office/drawing/2014/main" id="{EE1B79CF-BE58-4948-59DA-DD4F8A3DFC7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0080" y="4011422"/>
              <a:ext cx="284988" cy="297814"/>
            </a:xfrm>
            <a:prstGeom prst="rect">
              <a:avLst/>
            </a:prstGeom>
          </p:spPr>
        </p:pic>
        <p:sp>
          <p:nvSpPr>
            <p:cNvPr id="37" name="object 14">
              <a:extLst>
                <a:ext uri="{FF2B5EF4-FFF2-40B4-BE49-F238E27FC236}">
                  <a16:creationId xmlns:a16="http://schemas.microsoft.com/office/drawing/2014/main" id="{F2287A49-6765-EF58-35C6-010DCB538824}"/>
                </a:ext>
              </a:extLst>
            </p:cNvPr>
            <p:cNvSpPr/>
            <p:nvPr/>
          </p:nvSpPr>
          <p:spPr>
            <a:xfrm>
              <a:off x="3975226" y="2828417"/>
              <a:ext cx="3994150" cy="1264285"/>
            </a:xfrm>
            <a:custGeom>
              <a:avLst/>
              <a:gdLst/>
              <a:ahLst/>
              <a:cxnLst/>
              <a:rect l="l" t="t" r="r" b="b"/>
              <a:pathLst>
                <a:path w="3994150" h="1264285">
                  <a:moveTo>
                    <a:pt x="255270" y="819912"/>
                  </a:moveTo>
                  <a:lnTo>
                    <a:pt x="201936" y="820350"/>
                  </a:lnTo>
                  <a:lnTo>
                    <a:pt x="149156" y="817754"/>
                  </a:lnTo>
                  <a:lnTo>
                    <a:pt x="97517" y="812194"/>
                  </a:lnTo>
                  <a:lnTo>
                    <a:pt x="47603" y="803745"/>
                  </a:lnTo>
                  <a:lnTo>
                    <a:pt x="0" y="792480"/>
                  </a:lnTo>
                </a:path>
                <a:path w="3994150" h="1264285">
                  <a:moveTo>
                    <a:pt x="480440" y="1119886"/>
                  </a:moveTo>
                  <a:lnTo>
                    <a:pt x="453282" y="1124432"/>
                  </a:lnTo>
                  <a:lnTo>
                    <a:pt x="425576" y="1128156"/>
                  </a:lnTo>
                  <a:lnTo>
                    <a:pt x="397394" y="1131048"/>
                  </a:lnTo>
                  <a:lnTo>
                    <a:pt x="368808" y="1133094"/>
                  </a:lnTo>
                </a:path>
                <a:path w="3994150" h="1264285">
                  <a:moveTo>
                    <a:pt x="1442720" y="1264031"/>
                  </a:moveTo>
                  <a:lnTo>
                    <a:pt x="1423344" y="1249773"/>
                  </a:lnTo>
                  <a:lnTo>
                    <a:pt x="1405636" y="1235027"/>
                  </a:lnTo>
                  <a:lnTo>
                    <a:pt x="1389641" y="1219829"/>
                  </a:lnTo>
                  <a:lnTo>
                    <a:pt x="1375410" y="1204214"/>
                  </a:lnTo>
                </a:path>
                <a:path w="3994150" h="1264285">
                  <a:moveTo>
                    <a:pt x="2687066" y="1114806"/>
                  </a:moveTo>
                  <a:lnTo>
                    <a:pt x="2683162" y="1131494"/>
                  </a:lnTo>
                  <a:lnTo>
                    <a:pt x="2677366" y="1148016"/>
                  </a:lnTo>
                  <a:lnTo>
                    <a:pt x="2669688" y="1164347"/>
                  </a:lnTo>
                  <a:lnTo>
                    <a:pt x="2660142" y="1180465"/>
                  </a:lnTo>
                </a:path>
                <a:path w="3994150" h="1264285">
                  <a:moveTo>
                    <a:pt x="3221354" y="709041"/>
                  </a:moveTo>
                  <a:lnTo>
                    <a:pt x="3285829" y="726068"/>
                  </a:lnTo>
                  <a:lnTo>
                    <a:pt x="3344331" y="746446"/>
                  </a:lnTo>
                  <a:lnTo>
                    <a:pt x="3396412" y="769836"/>
                  </a:lnTo>
                  <a:lnTo>
                    <a:pt x="3441623" y="795901"/>
                  </a:lnTo>
                  <a:lnTo>
                    <a:pt x="3479514" y="824303"/>
                  </a:lnTo>
                  <a:lnTo>
                    <a:pt x="3509635" y="854705"/>
                  </a:lnTo>
                  <a:lnTo>
                    <a:pt x="3531537" y="886769"/>
                  </a:lnTo>
                  <a:lnTo>
                    <a:pt x="3544771" y="920157"/>
                  </a:lnTo>
                  <a:lnTo>
                    <a:pt x="3548888" y="954532"/>
                  </a:lnTo>
                </a:path>
                <a:path w="3994150" h="1264285">
                  <a:moveTo>
                    <a:pt x="3994023" y="447675"/>
                  </a:moveTo>
                  <a:lnTo>
                    <a:pt x="3966346" y="473491"/>
                  </a:lnTo>
                  <a:lnTo>
                    <a:pt x="3932539" y="497617"/>
                  </a:lnTo>
                  <a:lnTo>
                    <a:pt x="3892992" y="519791"/>
                  </a:lnTo>
                  <a:lnTo>
                    <a:pt x="3848100" y="539750"/>
                  </a:lnTo>
                </a:path>
                <a:path w="3994150" h="1264285">
                  <a:moveTo>
                    <a:pt x="3644011" y="106172"/>
                  </a:moveTo>
                  <a:lnTo>
                    <a:pt x="3647632" y="116976"/>
                  </a:lnTo>
                  <a:lnTo>
                    <a:pt x="3650122" y="127841"/>
                  </a:lnTo>
                  <a:lnTo>
                    <a:pt x="3651494" y="138729"/>
                  </a:lnTo>
                  <a:lnTo>
                    <a:pt x="3651757" y="149606"/>
                  </a:lnTo>
                </a:path>
                <a:path w="3994150" h="1264285">
                  <a:moveTo>
                    <a:pt x="2712339" y="55499"/>
                  </a:moveTo>
                  <a:lnTo>
                    <a:pt x="2727759" y="40719"/>
                  </a:lnTo>
                  <a:lnTo>
                    <a:pt x="2745406" y="26511"/>
                  </a:lnTo>
                  <a:lnTo>
                    <a:pt x="2765220" y="12922"/>
                  </a:lnTo>
                  <a:lnTo>
                    <a:pt x="2787142" y="0"/>
                  </a:lnTo>
                </a:path>
                <a:path w="3994150" h="1264285">
                  <a:moveTo>
                    <a:pt x="2013331" y="81915"/>
                  </a:moveTo>
                  <a:lnTo>
                    <a:pt x="2019968" y="69558"/>
                  </a:lnTo>
                  <a:lnTo>
                    <a:pt x="2028237" y="57451"/>
                  </a:lnTo>
                  <a:lnTo>
                    <a:pt x="2038101" y="45606"/>
                  </a:lnTo>
                  <a:lnTo>
                    <a:pt x="2049526" y="34036"/>
                  </a:lnTo>
                </a:path>
                <a:path w="3994150" h="1264285">
                  <a:moveTo>
                    <a:pt x="1193038" y="98171"/>
                  </a:moveTo>
                  <a:lnTo>
                    <a:pt x="1227998" y="108360"/>
                  </a:lnTo>
                  <a:lnTo>
                    <a:pt x="1261554" y="119491"/>
                  </a:lnTo>
                  <a:lnTo>
                    <a:pt x="1293586" y="131550"/>
                  </a:lnTo>
                  <a:lnTo>
                    <a:pt x="1323975" y="144525"/>
                  </a:lnTo>
                </a:path>
                <a:path w="3994150" h="1264285">
                  <a:moveTo>
                    <a:pt x="198247" y="462661"/>
                  </a:moveTo>
                  <a:lnTo>
                    <a:pt x="190960" y="450609"/>
                  </a:lnTo>
                  <a:lnTo>
                    <a:pt x="184721" y="438451"/>
                  </a:lnTo>
                  <a:lnTo>
                    <a:pt x="179530" y="426174"/>
                  </a:lnTo>
                  <a:lnTo>
                    <a:pt x="175387" y="413766"/>
                  </a:lnTo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15">
            <a:extLst>
              <a:ext uri="{FF2B5EF4-FFF2-40B4-BE49-F238E27FC236}">
                <a16:creationId xmlns:a16="http://schemas.microsoft.com/office/drawing/2014/main" id="{7A97BCA7-903C-1554-25DC-CEB12B19C2D2}"/>
              </a:ext>
            </a:extLst>
          </p:cNvPr>
          <p:cNvSpPr txBox="1"/>
          <p:nvPr/>
        </p:nvSpPr>
        <p:spPr>
          <a:xfrm>
            <a:off x="4688399" y="3937475"/>
            <a:ext cx="2664460" cy="7010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150" b="1" dirty="0">
                <a:latin typeface="Calibri"/>
                <a:cs typeface="Calibri"/>
              </a:rPr>
              <a:t>Ne</a:t>
            </a:r>
            <a:r>
              <a:rPr sz="2150" b="1" spc="8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pas</a:t>
            </a:r>
            <a:r>
              <a:rPr sz="2150" b="1" spc="10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se</a:t>
            </a:r>
            <a:r>
              <a:rPr sz="2150" b="1" spc="1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limiter</a:t>
            </a:r>
            <a:r>
              <a:rPr sz="2150" b="1" spc="30" dirty="0">
                <a:latin typeface="Calibri"/>
                <a:cs typeface="Calibri"/>
              </a:rPr>
              <a:t> </a:t>
            </a:r>
            <a:r>
              <a:rPr sz="2150" b="1" spc="-50" dirty="0">
                <a:latin typeface="Calibri"/>
                <a:cs typeface="Calibri"/>
              </a:rPr>
              <a:t>à</a:t>
            </a:r>
            <a:endParaRPr sz="2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150" b="1" dirty="0">
                <a:latin typeface="Calibri"/>
                <a:cs typeface="Calibri"/>
              </a:rPr>
              <a:t>«</a:t>
            </a:r>
            <a:r>
              <a:rPr sz="2150" b="1" spc="1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combien</a:t>
            </a:r>
            <a:r>
              <a:rPr sz="2150" b="1" spc="30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font</a:t>
            </a:r>
            <a:r>
              <a:rPr sz="2150" b="1" spc="6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7x8</a:t>
            </a:r>
            <a:r>
              <a:rPr sz="2150" b="1" spc="9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?</a:t>
            </a:r>
            <a:r>
              <a:rPr sz="2150" b="1" spc="65" dirty="0">
                <a:latin typeface="Calibri"/>
                <a:cs typeface="Calibri"/>
              </a:rPr>
              <a:t> </a:t>
            </a:r>
            <a:r>
              <a:rPr sz="2150" b="1" spc="-50" dirty="0">
                <a:latin typeface="Calibri"/>
                <a:cs typeface="Calibri"/>
              </a:rPr>
              <a:t>»</a:t>
            </a:r>
            <a:endParaRPr sz="2150">
              <a:latin typeface="Calibri"/>
              <a:cs typeface="Calibri"/>
            </a:endParaRPr>
          </a:p>
        </p:txBody>
      </p:sp>
      <p:grpSp>
        <p:nvGrpSpPr>
          <p:cNvPr id="44" name="object 16">
            <a:extLst>
              <a:ext uri="{FF2B5EF4-FFF2-40B4-BE49-F238E27FC236}">
                <a16:creationId xmlns:a16="http://schemas.microsoft.com/office/drawing/2014/main" id="{F66F55B8-A1E5-14AF-C78D-C24AA29A51B2}"/>
              </a:ext>
            </a:extLst>
          </p:cNvPr>
          <p:cNvGrpSpPr/>
          <p:nvPr/>
        </p:nvGrpSpPr>
        <p:grpSpPr>
          <a:xfrm>
            <a:off x="1925641" y="3415315"/>
            <a:ext cx="2405380" cy="592455"/>
            <a:chOff x="1681226" y="2567051"/>
            <a:chExt cx="2405380" cy="592455"/>
          </a:xfrm>
        </p:grpSpPr>
        <p:pic>
          <p:nvPicPr>
            <p:cNvPr id="42" name="object 17">
              <a:extLst>
                <a:ext uri="{FF2B5EF4-FFF2-40B4-BE49-F238E27FC236}">
                  <a16:creationId xmlns:a16="http://schemas.microsoft.com/office/drawing/2014/main" id="{86B3CCB4-DAAA-C4D3-3C61-17C1BD0A7B9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81226" y="2567051"/>
              <a:ext cx="2404999" cy="592201"/>
            </a:xfrm>
            <a:prstGeom prst="rect">
              <a:avLst/>
            </a:prstGeom>
          </p:spPr>
        </p:pic>
        <p:sp>
          <p:nvSpPr>
            <p:cNvPr id="43" name="object 18">
              <a:extLst>
                <a:ext uri="{FF2B5EF4-FFF2-40B4-BE49-F238E27FC236}">
                  <a16:creationId xmlns:a16="http://schemas.microsoft.com/office/drawing/2014/main" id="{08B0D25A-4022-D663-BF87-0D7308699575}"/>
                </a:ext>
              </a:extLst>
            </p:cNvPr>
            <p:cNvSpPr/>
            <p:nvPr/>
          </p:nvSpPr>
          <p:spPr>
            <a:xfrm>
              <a:off x="1681226" y="2567051"/>
              <a:ext cx="2405380" cy="592455"/>
            </a:xfrm>
            <a:custGeom>
              <a:avLst/>
              <a:gdLst/>
              <a:ahLst/>
              <a:cxnLst/>
              <a:rect l="l" t="t" r="r" b="b"/>
              <a:pathLst>
                <a:path w="2405379" h="592455">
                  <a:moveTo>
                    <a:pt x="0" y="73025"/>
                  </a:moveTo>
                  <a:lnTo>
                    <a:pt x="5730" y="44576"/>
                  </a:lnTo>
                  <a:lnTo>
                    <a:pt x="21367" y="21367"/>
                  </a:lnTo>
                  <a:lnTo>
                    <a:pt x="44576" y="5730"/>
                  </a:lnTo>
                  <a:lnTo>
                    <a:pt x="73025" y="0"/>
                  </a:lnTo>
                  <a:lnTo>
                    <a:pt x="1127887" y="0"/>
                  </a:lnTo>
                  <a:lnTo>
                    <a:pt x="1611249" y="0"/>
                  </a:lnTo>
                  <a:lnTo>
                    <a:pt x="1860423" y="0"/>
                  </a:lnTo>
                  <a:lnTo>
                    <a:pt x="1888890" y="5730"/>
                  </a:lnTo>
                  <a:lnTo>
                    <a:pt x="1912143" y="21367"/>
                  </a:lnTo>
                  <a:lnTo>
                    <a:pt x="1927824" y="44576"/>
                  </a:lnTo>
                  <a:lnTo>
                    <a:pt x="1933575" y="73025"/>
                  </a:lnTo>
                  <a:lnTo>
                    <a:pt x="1933575" y="255524"/>
                  </a:lnTo>
                  <a:lnTo>
                    <a:pt x="1933575" y="364998"/>
                  </a:lnTo>
                  <a:lnTo>
                    <a:pt x="1927824" y="393465"/>
                  </a:lnTo>
                  <a:lnTo>
                    <a:pt x="1912143" y="416718"/>
                  </a:lnTo>
                  <a:lnTo>
                    <a:pt x="1888890" y="432399"/>
                  </a:lnTo>
                  <a:lnTo>
                    <a:pt x="1860423" y="438150"/>
                  </a:lnTo>
                  <a:lnTo>
                    <a:pt x="1611249" y="438150"/>
                  </a:lnTo>
                  <a:lnTo>
                    <a:pt x="2404999" y="592201"/>
                  </a:lnTo>
                  <a:lnTo>
                    <a:pt x="1127887" y="438150"/>
                  </a:lnTo>
                  <a:lnTo>
                    <a:pt x="73025" y="438150"/>
                  </a:lnTo>
                  <a:lnTo>
                    <a:pt x="44576" y="432399"/>
                  </a:lnTo>
                  <a:lnTo>
                    <a:pt x="21367" y="416718"/>
                  </a:lnTo>
                  <a:lnTo>
                    <a:pt x="5730" y="393465"/>
                  </a:lnTo>
                  <a:lnTo>
                    <a:pt x="0" y="364998"/>
                  </a:lnTo>
                  <a:lnTo>
                    <a:pt x="0" y="255524"/>
                  </a:lnTo>
                  <a:lnTo>
                    <a:pt x="0" y="73025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19">
            <a:extLst>
              <a:ext uri="{FF2B5EF4-FFF2-40B4-BE49-F238E27FC236}">
                <a16:creationId xmlns:a16="http://schemas.microsoft.com/office/drawing/2014/main" id="{F0D8267D-26C2-D22A-0EB5-9283698FC31B}"/>
              </a:ext>
            </a:extLst>
          </p:cNvPr>
          <p:cNvSpPr txBox="1"/>
          <p:nvPr/>
        </p:nvSpPr>
        <p:spPr>
          <a:xfrm>
            <a:off x="663832" y="2906616"/>
            <a:ext cx="6170930" cy="86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Connaître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résultats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à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l’endroit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</a:t>
            </a:r>
            <a:r>
              <a:rPr sz="2400" b="1" spc="-1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à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l’envers</a:t>
            </a:r>
            <a:endParaRPr sz="2400">
              <a:latin typeface="Calibri"/>
              <a:cs typeface="Calibri"/>
            </a:endParaRPr>
          </a:p>
          <a:p>
            <a:pPr marL="1631314">
              <a:lnSpc>
                <a:spcPct val="100000"/>
              </a:lnSpc>
              <a:spcBef>
                <a:spcPts val="1605"/>
              </a:spcBef>
            </a:pPr>
            <a:r>
              <a:rPr sz="1800" dirty="0">
                <a:latin typeface="Calibri"/>
                <a:cs typeface="Calibri"/>
              </a:rPr>
              <a:t>«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Verdana"/>
                <a:cs typeface="Verdana"/>
              </a:rPr>
              <a:t>×</a:t>
            </a:r>
            <a:r>
              <a:rPr sz="1800" spc="-225" dirty="0">
                <a:latin typeface="Verdana"/>
                <a:cs typeface="Verdana"/>
              </a:rPr>
              <a:t> </a:t>
            </a:r>
            <a:r>
              <a:rPr sz="1800" dirty="0">
                <a:latin typeface="Calibri"/>
                <a:cs typeface="Calibri"/>
              </a:rPr>
              <a:t>8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»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0" name="object 20">
            <a:extLst>
              <a:ext uri="{FF2B5EF4-FFF2-40B4-BE49-F238E27FC236}">
                <a16:creationId xmlns:a16="http://schemas.microsoft.com/office/drawing/2014/main" id="{DB3E7984-CAFA-64A6-24E7-F65FE61B5C59}"/>
              </a:ext>
            </a:extLst>
          </p:cNvPr>
          <p:cNvGrpSpPr/>
          <p:nvPr/>
        </p:nvGrpSpPr>
        <p:grpSpPr>
          <a:xfrm>
            <a:off x="1249302" y="4091590"/>
            <a:ext cx="2698115" cy="504190"/>
            <a:chOff x="1004887" y="3243326"/>
            <a:chExt cx="2698115" cy="504190"/>
          </a:xfrm>
        </p:grpSpPr>
        <p:pic>
          <p:nvPicPr>
            <p:cNvPr id="48" name="object 21">
              <a:extLst>
                <a:ext uri="{FF2B5EF4-FFF2-40B4-BE49-F238E27FC236}">
                  <a16:creationId xmlns:a16="http://schemas.microsoft.com/office/drawing/2014/main" id="{09335499-D313-143A-16D1-D938C8D582D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4887" y="3243326"/>
              <a:ext cx="2697797" cy="503809"/>
            </a:xfrm>
            <a:prstGeom prst="rect">
              <a:avLst/>
            </a:prstGeom>
          </p:spPr>
        </p:pic>
        <p:sp>
          <p:nvSpPr>
            <p:cNvPr id="49" name="object 22">
              <a:extLst>
                <a:ext uri="{FF2B5EF4-FFF2-40B4-BE49-F238E27FC236}">
                  <a16:creationId xmlns:a16="http://schemas.microsoft.com/office/drawing/2014/main" id="{0E6D35DB-A426-8D16-B77A-0FC6FC199E16}"/>
                </a:ext>
              </a:extLst>
            </p:cNvPr>
            <p:cNvSpPr/>
            <p:nvPr/>
          </p:nvSpPr>
          <p:spPr>
            <a:xfrm>
              <a:off x="1004887" y="3243326"/>
              <a:ext cx="2698115" cy="504190"/>
            </a:xfrm>
            <a:custGeom>
              <a:avLst/>
              <a:gdLst/>
              <a:ahLst/>
              <a:cxnLst/>
              <a:rect l="l" t="t" r="r" b="b"/>
              <a:pathLst>
                <a:path w="2698115" h="504189">
                  <a:moveTo>
                    <a:pt x="0" y="73025"/>
                  </a:moveTo>
                  <a:lnTo>
                    <a:pt x="5738" y="44576"/>
                  </a:lnTo>
                  <a:lnTo>
                    <a:pt x="21386" y="21367"/>
                  </a:lnTo>
                  <a:lnTo>
                    <a:pt x="44598" y="5730"/>
                  </a:lnTo>
                  <a:lnTo>
                    <a:pt x="73025" y="0"/>
                  </a:lnTo>
                  <a:lnTo>
                    <a:pt x="1122362" y="0"/>
                  </a:lnTo>
                  <a:lnTo>
                    <a:pt x="1603438" y="0"/>
                  </a:lnTo>
                  <a:lnTo>
                    <a:pt x="1850961" y="0"/>
                  </a:lnTo>
                  <a:lnTo>
                    <a:pt x="1879429" y="5730"/>
                  </a:lnTo>
                  <a:lnTo>
                    <a:pt x="1902682" y="21367"/>
                  </a:lnTo>
                  <a:lnTo>
                    <a:pt x="1918362" y="44576"/>
                  </a:lnTo>
                  <a:lnTo>
                    <a:pt x="1924113" y="73025"/>
                  </a:lnTo>
                  <a:lnTo>
                    <a:pt x="1924113" y="255524"/>
                  </a:lnTo>
                  <a:lnTo>
                    <a:pt x="2697797" y="503809"/>
                  </a:lnTo>
                  <a:lnTo>
                    <a:pt x="1924113" y="364998"/>
                  </a:lnTo>
                  <a:lnTo>
                    <a:pt x="1918362" y="393465"/>
                  </a:lnTo>
                  <a:lnTo>
                    <a:pt x="1902682" y="416718"/>
                  </a:lnTo>
                  <a:lnTo>
                    <a:pt x="1879429" y="432399"/>
                  </a:lnTo>
                  <a:lnTo>
                    <a:pt x="1850961" y="438150"/>
                  </a:lnTo>
                  <a:lnTo>
                    <a:pt x="1603438" y="438150"/>
                  </a:lnTo>
                  <a:lnTo>
                    <a:pt x="1122362" y="438150"/>
                  </a:lnTo>
                  <a:lnTo>
                    <a:pt x="73025" y="438150"/>
                  </a:lnTo>
                  <a:lnTo>
                    <a:pt x="44598" y="432399"/>
                  </a:lnTo>
                  <a:lnTo>
                    <a:pt x="21386" y="416718"/>
                  </a:lnTo>
                  <a:lnTo>
                    <a:pt x="5738" y="393465"/>
                  </a:lnTo>
                  <a:lnTo>
                    <a:pt x="0" y="364998"/>
                  </a:lnTo>
                  <a:lnTo>
                    <a:pt x="0" y="255524"/>
                  </a:lnTo>
                  <a:lnTo>
                    <a:pt x="0" y="73025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23">
            <a:extLst>
              <a:ext uri="{FF2B5EF4-FFF2-40B4-BE49-F238E27FC236}">
                <a16:creationId xmlns:a16="http://schemas.microsoft.com/office/drawing/2014/main" id="{04BBCEF3-1236-6146-220D-A037F6797EB7}"/>
              </a:ext>
            </a:extLst>
          </p:cNvPr>
          <p:cNvSpPr txBox="1"/>
          <p:nvPr/>
        </p:nvSpPr>
        <p:spPr>
          <a:xfrm>
            <a:off x="1544895" y="4148930"/>
            <a:ext cx="13296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«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Verdana"/>
                <a:cs typeface="Verdana"/>
              </a:rPr>
              <a:t>×</a:t>
            </a:r>
            <a:r>
              <a:rPr sz="1800" spc="-220" dirty="0">
                <a:latin typeface="Verdana"/>
                <a:cs typeface="Verdana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56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»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6" name="object 24">
            <a:extLst>
              <a:ext uri="{FF2B5EF4-FFF2-40B4-BE49-F238E27FC236}">
                <a16:creationId xmlns:a16="http://schemas.microsoft.com/office/drawing/2014/main" id="{DCFA6178-BA5D-1D78-987C-0BB5C8E9F878}"/>
              </a:ext>
            </a:extLst>
          </p:cNvPr>
          <p:cNvGrpSpPr/>
          <p:nvPr/>
        </p:nvGrpSpPr>
        <p:grpSpPr>
          <a:xfrm>
            <a:off x="7994462" y="4510690"/>
            <a:ext cx="2856230" cy="438150"/>
            <a:chOff x="7750047" y="3662426"/>
            <a:chExt cx="2856230" cy="438150"/>
          </a:xfrm>
        </p:grpSpPr>
        <p:pic>
          <p:nvPicPr>
            <p:cNvPr id="54" name="object 25">
              <a:extLst>
                <a:ext uri="{FF2B5EF4-FFF2-40B4-BE49-F238E27FC236}">
                  <a16:creationId xmlns:a16="http://schemas.microsoft.com/office/drawing/2014/main" id="{8F63F9A9-F5C4-8983-04A0-90F8CB2B091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50047" y="3662426"/>
              <a:ext cx="2856103" cy="438150"/>
            </a:xfrm>
            <a:prstGeom prst="rect">
              <a:avLst/>
            </a:prstGeom>
          </p:spPr>
        </p:pic>
        <p:sp>
          <p:nvSpPr>
            <p:cNvPr id="55" name="object 26">
              <a:extLst>
                <a:ext uri="{FF2B5EF4-FFF2-40B4-BE49-F238E27FC236}">
                  <a16:creationId xmlns:a16="http://schemas.microsoft.com/office/drawing/2014/main" id="{6C66EBD9-1DD5-CF3E-8B14-788610BAD018}"/>
                </a:ext>
              </a:extLst>
            </p:cNvPr>
            <p:cNvSpPr/>
            <p:nvPr/>
          </p:nvSpPr>
          <p:spPr>
            <a:xfrm>
              <a:off x="7750047" y="3662426"/>
              <a:ext cx="2856230" cy="438150"/>
            </a:xfrm>
            <a:custGeom>
              <a:avLst/>
              <a:gdLst/>
              <a:ahLst/>
              <a:cxnLst/>
              <a:rect l="l" t="t" r="r" b="b"/>
              <a:pathLst>
                <a:path w="2856229" h="438150">
                  <a:moveTo>
                    <a:pt x="932052" y="73025"/>
                  </a:moveTo>
                  <a:lnTo>
                    <a:pt x="937783" y="44576"/>
                  </a:lnTo>
                  <a:lnTo>
                    <a:pt x="953420" y="21367"/>
                  </a:lnTo>
                  <a:lnTo>
                    <a:pt x="976629" y="5730"/>
                  </a:lnTo>
                  <a:lnTo>
                    <a:pt x="1005077" y="0"/>
                  </a:lnTo>
                  <a:lnTo>
                    <a:pt x="1252727" y="0"/>
                  </a:lnTo>
                  <a:lnTo>
                    <a:pt x="1733677" y="0"/>
                  </a:lnTo>
                  <a:lnTo>
                    <a:pt x="2782951" y="0"/>
                  </a:lnTo>
                  <a:lnTo>
                    <a:pt x="2811418" y="5730"/>
                  </a:lnTo>
                  <a:lnTo>
                    <a:pt x="2834671" y="21367"/>
                  </a:lnTo>
                  <a:lnTo>
                    <a:pt x="2850352" y="44576"/>
                  </a:lnTo>
                  <a:lnTo>
                    <a:pt x="2856103" y="73025"/>
                  </a:lnTo>
                  <a:lnTo>
                    <a:pt x="2856103" y="182499"/>
                  </a:lnTo>
                  <a:lnTo>
                    <a:pt x="2856103" y="364998"/>
                  </a:lnTo>
                  <a:lnTo>
                    <a:pt x="2850352" y="393465"/>
                  </a:lnTo>
                  <a:lnTo>
                    <a:pt x="2834671" y="416718"/>
                  </a:lnTo>
                  <a:lnTo>
                    <a:pt x="2811418" y="432399"/>
                  </a:lnTo>
                  <a:lnTo>
                    <a:pt x="2782951" y="438150"/>
                  </a:lnTo>
                  <a:lnTo>
                    <a:pt x="1733677" y="438150"/>
                  </a:lnTo>
                  <a:lnTo>
                    <a:pt x="1252727" y="438150"/>
                  </a:lnTo>
                  <a:lnTo>
                    <a:pt x="1005077" y="438150"/>
                  </a:lnTo>
                  <a:lnTo>
                    <a:pt x="976629" y="432399"/>
                  </a:lnTo>
                  <a:lnTo>
                    <a:pt x="953420" y="416718"/>
                  </a:lnTo>
                  <a:lnTo>
                    <a:pt x="937783" y="393465"/>
                  </a:lnTo>
                  <a:lnTo>
                    <a:pt x="932052" y="364998"/>
                  </a:lnTo>
                  <a:lnTo>
                    <a:pt x="932052" y="182499"/>
                  </a:lnTo>
                  <a:lnTo>
                    <a:pt x="0" y="87249"/>
                  </a:lnTo>
                  <a:lnTo>
                    <a:pt x="932052" y="73025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27">
            <a:extLst>
              <a:ext uri="{FF2B5EF4-FFF2-40B4-BE49-F238E27FC236}">
                <a16:creationId xmlns:a16="http://schemas.microsoft.com/office/drawing/2014/main" id="{34E175A7-9D43-C946-9A9D-D360D3D4BB94}"/>
              </a:ext>
            </a:extLst>
          </p:cNvPr>
          <p:cNvSpPr txBox="1"/>
          <p:nvPr/>
        </p:nvSpPr>
        <p:spPr>
          <a:xfrm>
            <a:off x="663832" y="4567395"/>
            <a:ext cx="9907905" cy="170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3495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«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Verdana"/>
                <a:cs typeface="Verdana"/>
              </a:rPr>
              <a:t>×</a:t>
            </a:r>
            <a:r>
              <a:rPr sz="1800" spc="-225" dirty="0">
                <a:latin typeface="Verdana"/>
                <a:cs typeface="Verdana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56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»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035"/>
              </a:spcBef>
            </a:pP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254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libri"/>
                <a:cs typeface="Calibri"/>
              </a:rPr>
              <a:t>L’accompagner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régulièrement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«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Comment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fais-</a:t>
            </a:r>
            <a:r>
              <a:rPr sz="2400" dirty="0">
                <a:latin typeface="Calibri"/>
                <a:cs typeface="Calibri"/>
              </a:rPr>
              <a:t>tu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pour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fabriquer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56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»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Faire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vivre</a:t>
            </a:r>
            <a:r>
              <a:rPr sz="2400" b="1" spc="-114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décompositions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nombres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2" name="object 28">
            <a:extLst>
              <a:ext uri="{FF2B5EF4-FFF2-40B4-BE49-F238E27FC236}">
                <a16:creationId xmlns:a16="http://schemas.microsoft.com/office/drawing/2014/main" id="{AAB3353C-D569-DB16-8930-490D6152D34F}"/>
              </a:ext>
            </a:extLst>
          </p:cNvPr>
          <p:cNvGrpSpPr/>
          <p:nvPr/>
        </p:nvGrpSpPr>
        <p:grpSpPr>
          <a:xfrm>
            <a:off x="8302437" y="3843940"/>
            <a:ext cx="2805430" cy="529590"/>
            <a:chOff x="8058022" y="2995676"/>
            <a:chExt cx="2805430" cy="529590"/>
          </a:xfrm>
        </p:grpSpPr>
        <p:pic>
          <p:nvPicPr>
            <p:cNvPr id="60" name="object 29">
              <a:extLst>
                <a:ext uri="{FF2B5EF4-FFF2-40B4-BE49-F238E27FC236}">
                  <a16:creationId xmlns:a16="http://schemas.microsoft.com/office/drawing/2014/main" id="{24319ECF-B9BA-622F-4FCD-7AAFFA2AA99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58022" y="2995676"/>
              <a:ext cx="2805303" cy="529082"/>
            </a:xfrm>
            <a:prstGeom prst="rect">
              <a:avLst/>
            </a:prstGeom>
          </p:spPr>
        </p:pic>
        <p:sp>
          <p:nvSpPr>
            <p:cNvPr id="61" name="object 30">
              <a:extLst>
                <a:ext uri="{FF2B5EF4-FFF2-40B4-BE49-F238E27FC236}">
                  <a16:creationId xmlns:a16="http://schemas.microsoft.com/office/drawing/2014/main" id="{47069CD4-A5B7-99E9-A764-A2A45BBC19AF}"/>
                </a:ext>
              </a:extLst>
            </p:cNvPr>
            <p:cNvSpPr/>
            <p:nvPr/>
          </p:nvSpPr>
          <p:spPr>
            <a:xfrm>
              <a:off x="8058022" y="2995676"/>
              <a:ext cx="2805430" cy="529590"/>
            </a:xfrm>
            <a:custGeom>
              <a:avLst/>
              <a:gdLst/>
              <a:ahLst/>
              <a:cxnLst/>
              <a:rect l="l" t="t" r="r" b="b"/>
              <a:pathLst>
                <a:path w="2805429" h="529589">
                  <a:moveTo>
                    <a:pt x="881252" y="73025"/>
                  </a:moveTo>
                  <a:lnTo>
                    <a:pt x="886983" y="44576"/>
                  </a:lnTo>
                  <a:lnTo>
                    <a:pt x="902620" y="21367"/>
                  </a:lnTo>
                  <a:lnTo>
                    <a:pt x="925829" y="5730"/>
                  </a:lnTo>
                  <a:lnTo>
                    <a:pt x="954277" y="0"/>
                  </a:lnTo>
                  <a:lnTo>
                    <a:pt x="1201927" y="0"/>
                  </a:lnTo>
                  <a:lnTo>
                    <a:pt x="1682877" y="0"/>
                  </a:lnTo>
                  <a:lnTo>
                    <a:pt x="2732151" y="0"/>
                  </a:lnTo>
                  <a:lnTo>
                    <a:pt x="2760618" y="5730"/>
                  </a:lnTo>
                  <a:lnTo>
                    <a:pt x="2783871" y="21367"/>
                  </a:lnTo>
                  <a:lnTo>
                    <a:pt x="2799552" y="44576"/>
                  </a:lnTo>
                  <a:lnTo>
                    <a:pt x="2805303" y="73025"/>
                  </a:lnTo>
                  <a:lnTo>
                    <a:pt x="2805303" y="255524"/>
                  </a:lnTo>
                  <a:lnTo>
                    <a:pt x="2805303" y="364998"/>
                  </a:lnTo>
                  <a:lnTo>
                    <a:pt x="2799552" y="393465"/>
                  </a:lnTo>
                  <a:lnTo>
                    <a:pt x="2783871" y="416718"/>
                  </a:lnTo>
                  <a:lnTo>
                    <a:pt x="2760618" y="432399"/>
                  </a:lnTo>
                  <a:lnTo>
                    <a:pt x="2732151" y="438150"/>
                  </a:lnTo>
                  <a:lnTo>
                    <a:pt x="1682877" y="438150"/>
                  </a:lnTo>
                  <a:lnTo>
                    <a:pt x="1201927" y="438150"/>
                  </a:lnTo>
                  <a:lnTo>
                    <a:pt x="954277" y="438150"/>
                  </a:lnTo>
                  <a:lnTo>
                    <a:pt x="925829" y="432399"/>
                  </a:lnTo>
                  <a:lnTo>
                    <a:pt x="902620" y="416718"/>
                  </a:lnTo>
                  <a:lnTo>
                    <a:pt x="886983" y="393465"/>
                  </a:lnTo>
                  <a:lnTo>
                    <a:pt x="881252" y="364998"/>
                  </a:lnTo>
                  <a:lnTo>
                    <a:pt x="0" y="529082"/>
                  </a:lnTo>
                  <a:lnTo>
                    <a:pt x="881252" y="255524"/>
                  </a:lnTo>
                  <a:lnTo>
                    <a:pt x="881252" y="73025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31">
            <a:extLst>
              <a:ext uri="{FF2B5EF4-FFF2-40B4-BE49-F238E27FC236}">
                <a16:creationId xmlns:a16="http://schemas.microsoft.com/office/drawing/2014/main" id="{6492D206-DD3A-7942-E245-FCC509D7C5BA}"/>
              </a:ext>
            </a:extLst>
          </p:cNvPr>
          <p:cNvSpPr txBox="1"/>
          <p:nvPr/>
        </p:nvSpPr>
        <p:spPr>
          <a:xfrm>
            <a:off x="9487729" y="3901026"/>
            <a:ext cx="13239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«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56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Verdana"/>
                <a:cs typeface="Verdana"/>
              </a:rPr>
              <a:t>×</a:t>
            </a:r>
            <a:r>
              <a:rPr sz="1800" spc="-220" dirty="0">
                <a:latin typeface="Verdana"/>
                <a:cs typeface="Verdana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»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3526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3BDBB7-B0EE-B0A7-A1C9-5A5FFFB64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D664F0-D677-1E57-A263-CD1BB8274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C6BD69-3270-A116-A3AA-5221AE1F7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072ACB-2314-5D31-6BCB-E0BCF31E6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48208F-B3FF-4F14-0EA6-35122C8A0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AEFC0F-C006-5BB1-8094-34755C48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 fontScale="90000"/>
          </a:bodyPr>
          <a:lstStyle/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Enseigner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la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mémorisation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faits </a:t>
            </a:r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numériques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:</a:t>
            </a:r>
          </a:p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l’apprentissage</a:t>
            </a:r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des tables de multiplication au CE1</a:t>
            </a:r>
            <a:endParaRPr lang="fr-FR" sz="400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grpSp>
        <p:nvGrpSpPr>
          <p:cNvPr id="23" name="object 3">
            <a:extLst>
              <a:ext uri="{FF2B5EF4-FFF2-40B4-BE49-F238E27FC236}">
                <a16:creationId xmlns:a16="http://schemas.microsoft.com/office/drawing/2014/main" id="{08C268E8-2FC8-701B-F7A1-51AC0148A14F}"/>
              </a:ext>
            </a:extLst>
          </p:cNvPr>
          <p:cNvGrpSpPr/>
          <p:nvPr/>
        </p:nvGrpSpPr>
        <p:grpSpPr>
          <a:xfrm>
            <a:off x="9635679" y="1605014"/>
            <a:ext cx="2590800" cy="1033889"/>
            <a:chOff x="9463151" y="727996"/>
            <a:chExt cx="2590800" cy="1033889"/>
          </a:xfrm>
        </p:grpSpPr>
        <p:pic>
          <p:nvPicPr>
            <p:cNvPr id="19" name="object 4">
              <a:extLst>
                <a:ext uri="{FF2B5EF4-FFF2-40B4-BE49-F238E27FC236}">
                  <a16:creationId xmlns:a16="http://schemas.microsoft.com/office/drawing/2014/main" id="{98C3EB77-0F6C-296E-6285-D8E6804E0D0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34525" y="727996"/>
              <a:ext cx="2443919" cy="1033889"/>
            </a:xfrm>
            <a:prstGeom prst="rect">
              <a:avLst/>
            </a:prstGeom>
          </p:spPr>
        </p:pic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6658FCBA-6691-2C89-EBB3-E6A685B89434}"/>
                </a:ext>
              </a:extLst>
            </p:cNvPr>
            <p:cNvSpPr/>
            <p:nvPr/>
          </p:nvSpPr>
          <p:spPr>
            <a:xfrm>
              <a:off x="9463151" y="1043051"/>
              <a:ext cx="2590800" cy="447675"/>
            </a:xfrm>
            <a:custGeom>
              <a:avLst/>
              <a:gdLst/>
              <a:ahLst/>
              <a:cxnLst/>
              <a:rect l="l" t="t" r="r" b="b"/>
              <a:pathLst>
                <a:path w="2590800" h="447675">
                  <a:moveTo>
                    <a:pt x="0" y="223774"/>
                  </a:moveTo>
                  <a:lnTo>
                    <a:pt x="19424" y="184954"/>
                  </a:lnTo>
                  <a:lnTo>
                    <a:pt x="52943" y="160248"/>
                  </a:lnTo>
                  <a:lnTo>
                    <a:pt x="101786" y="136677"/>
                  </a:lnTo>
                  <a:lnTo>
                    <a:pt x="164980" y="114410"/>
                  </a:lnTo>
                  <a:lnTo>
                    <a:pt x="201656" y="103818"/>
                  </a:lnTo>
                  <a:lnTo>
                    <a:pt x="241555" y="93615"/>
                  </a:lnTo>
                  <a:lnTo>
                    <a:pt x="284557" y="83821"/>
                  </a:lnTo>
                  <a:lnTo>
                    <a:pt x="330539" y="74458"/>
                  </a:lnTo>
                  <a:lnTo>
                    <a:pt x="379380" y="65547"/>
                  </a:lnTo>
                  <a:lnTo>
                    <a:pt x="430960" y="57109"/>
                  </a:lnTo>
                  <a:lnTo>
                    <a:pt x="485156" y="49165"/>
                  </a:lnTo>
                  <a:lnTo>
                    <a:pt x="541847" y="41736"/>
                  </a:lnTo>
                  <a:lnTo>
                    <a:pt x="600912" y="34842"/>
                  </a:lnTo>
                  <a:lnTo>
                    <a:pt x="662229" y="28506"/>
                  </a:lnTo>
                  <a:lnTo>
                    <a:pt x="725677" y="22747"/>
                  </a:lnTo>
                  <a:lnTo>
                    <a:pt x="791134" y="17587"/>
                  </a:lnTo>
                  <a:lnTo>
                    <a:pt x="858479" y="13047"/>
                  </a:lnTo>
                  <a:lnTo>
                    <a:pt x="927591" y="9148"/>
                  </a:lnTo>
                  <a:lnTo>
                    <a:pt x="998348" y="5910"/>
                  </a:lnTo>
                  <a:lnTo>
                    <a:pt x="1070629" y="3356"/>
                  </a:lnTo>
                  <a:lnTo>
                    <a:pt x="1144312" y="1505"/>
                  </a:lnTo>
                  <a:lnTo>
                    <a:pt x="1219276" y="379"/>
                  </a:lnTo>
                  <a:lnTo>
                    <a:pt x="1295400" y="0"/>
                  </a:lnTo>
                  <a:lnTo>
                    <a:pt x="1371510" y="379"/>
                  </a:lnTo>
                  <a:lnTo>
                    <a:pt x="1446463" y="1505"/>
                  </a:lnTo>
                  <a:lnTo>
                    <a:pt x="1520137" y="3356"/>
                  </a:lnTo>
                  <a:lnTo>
                    <a:pt x="1592411" y="5910"/>
                  </a:lnTo>
                  <a:lnTo>
                    <a:pt x="1663162" y="9148"/>
                  </a:lnTo>
                  <a:lnTo>
                    <a:pt x="1732269" y="13047"/>
                  </a:lnTo>
                  <a:lnTo>
                    <a:pt x="1799611" y="17587"/>
                  </a:lnTo>
                  <a:lnTo>
                    <a:pt x="1865067" y="22747"/>
                  </a:lnTo>
                  <a:lnTo>
                    <a:pt x="1928514" y="28506"/>
                  </a:lnTo>
                  <a:lnTo>
                    <a:pt x="1989831" y="34842"/>
                  </a:lnTo>
                  <a:lnTo>
                    <a:pt x="2048897" y="41736"/>
                  </a:lnTo>
                  <a:lnTo>
                    <a:pt x="2105590" y="49165"/>
                  </a:lnTo>
                  <a:lnTo>
                    <a:pt x="2159788" y="57109"/>
                  </a:lnTo>
                  <a:lnTo>
                    <a:pt x="2211371" y="65547"/>
                  </a:lnTo>
                  <a:lnTo>
                    <a:pt x="2260216" y="74458"/>
                  </a:lnTo>
                  <a:lnTo>
                    <a:pt x="2306202" y="83821"/>
                  </a:lnTo>
                  <a:lnTo>
                    <a:pt x="2349208" y="93615"/>
                  </a:lnTo>
                  <a:lnTo>
                    <a:pt x="2389112" y="103818"/>
                  </a:lnTo>
                  <a:lnTo>
                    <a:pt x="2425792" y="114410"/>
                  </a:lnTo>
                  <a:lnTo>
                    <a:pt x="2488995" y="136677"/>
                  </a:lnTo>
                  <a:lnTo>
                    <a:pt x="2537846" y="160248"/>
                  </a:lnTo>
                  <a:lnTo>
                    <a:pt x="2571372" y="184954"/>
                  </a:lnTo>
                  <a:lnTo>
                    <a:pt x="2590800" y="223774"/>
                  </a:lnTo>
                  <a:lnTo>
                    <a:pt x="2588600" y="236921"/>
                  </a:lnTo>
                  <a:lnTo>
                    <a:pt x="2556585" y="275085"/>
                  </a:lnTo>
                  <a:lnTo>
                    <a:pt x="2515275" y="299252"/>
                  </a:lnTo>
                  <a:lnTo>
                    <a:pt x="2459127" y="322202"/>
                  </a:lnTo>
                  <a:lnTo>
                    <a:pt x="2389112" y="343766"/>
                  </a:lnTo>
                  <a:lnTo>
                    <a:pt x="2349208" y="353976"/>
                  </a:lnTo>
                  <a:lnTo>
                    <a:pt x="2306202" y="363776"/>
                  </a:lnTo>
                  <a:lnTo>
                    <a:pt x="2260216" y="373145"/>
                  </a:lnTo>
                  <a:lnTo>
                    <a:pt x="2211371" y="382063"/>
                  </a:lnTo>
                  <a:lnTo>
                    <a:pt x="2159788" y="390508"/>
                  </a:lnTo>
                  <a:lnTo>
                    <a:pt x="2105590" y="398459"/>
                  </a:lnTo>
                  <a:lnTo>
                    <a:pt x="2048897" y="405895"/>
                  </a:lnTo>
                  <a:lnTo>
                    <a:pt x="1989831" y="412795"/>
                  </a:lnTo>
                  <a:lnTo>
                    <a:pt x="1928514" y="419137"/>
                  </a:lnTo>
                  <a:lnTo>
                    <a:pt x="1865067" y="424902"/>
                  </a:lnTo>
                  <a:lnTo>
                    <a:pt x="1799611" y="430067"/>
                  </a:lnTo>
                  <a:lnTo>
                    <a:pt x="1732269" y="434612"/>
                  </a:lnTo>
                  <a:lnTo>
                    <a:pt x="1663162" y="438516"/>
                  </a:lnTo>
                  <a:lnTo>
                    <a:pt x="1592411" y="441757"/>
                  </a:lnTo>
                  <a:lnTo>
                    <a:pt x="1520137" y="444314"/>
                  </a:lnTo>
                  <a:lnTo>
                    <a:pt x="1446463" y="446167"/>
                  </a:lnTo>
                  <a:lnTo>
                    <a:pt x="1371510" y="447294"/>
                  </a:lnTo>
                  <a:lnTo>
                    <a:pt x="1295400" y="447675"/>
                  </a:lnTo>
                  <a:lnTo>
                    <a:pt x="1219276" y="447294"/>
                  </a:lnTo>
                  <a:lnTo>
                    <a:pt x="1144312" y="446167"/>
                  </a:lnTo>
                  <a:lnTo>
                    <a:pt x="1070629" y="444314"/>
                  </a:lnTo>
                  <a:lnTo>
                    <a:pt x="998348" y="441757"/>
                  </a:lnTo>
                  <a:lnTo>
                    <a:pt x="927591" y="438516"/>
                  </a:lnTo>
                  <a:lnTo>
                    <a:pt x="858479" y="434612"/>
                  </a:lnTo>
                  <a:lnTo>
                    <a:pt x="791134" y="430067"/>
                  </a:lnTo>
                  <a:lnTo>
                    <a:pt x="725677" y="424902"/>
                  </a:lnTo>
                  <a:lnTo>
                    <a:pt x="662229" y="419137"/>
                  </a:lnTo>
                  <a:lnTo>
                    <a:pt x="600912" y="412795"/>
                  </a:lnTo>
                  <a:lnTo>
                    <a:pt x="541847" y="405895"/>
                  </a:lnTo>
                  <a:lnTo>
                    <a:pt x="485156" y="398459"/>
                  </a:lnTo>
                  <a:lnTo>
                    <a:pt x="430960" y="390508"/>
                  </a:lnTo>
                  <a:lnTo>
                    <a:pt x="379380" y="382063"/>
                  </a:lnTo>
                  <a:lnTo>
                    <a:pt x="330539" y="373145"/>
                  </a:lnTo>
                  <a:lnTo>
                    <a:pt x="284557" y="363776"/>
                  </a:lnTo>
                  <a:lnTo>
                    <a:pt x="241555" y="353976"/>
                  </a:lnTo>
                  <a:lnTo>
                    <a:pt x="201656" y="343766"/>
                  </a:lnTo>
                  <a:lnTo>
                    <a:pt x="164980" y="333168"/>
                  </a:lnTo>
                  <a:lnTo>
                    <a:pt x="101786" y="310890"/>
                  </a:lnTo>
                  <a:lnTo>
                    <a:pt x="52943" y="287310"/>
                  </a:lnTo>
                  <a:lnTo>
                    <a:pt x="19424" y="262598"/>
                  </a:lnTo>
                  <a:lnTo>
                    <a:pt x="0" y="22377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5">
            <a:extLst>
              <a:ext uri="{FF2B5EF4-FFF2-40B4-BE49-F238E27FC236}">
                <a16:creationId xmlns:a16="http://schemas.microsoft.com/office/drawing/2014/main" id="{5CC5FFFE-D879-4EAF-86D5-91C497A8D275}"/>
              </a:ext>
            </a:extLst>
          </p:cNvPr>
          <p:cNvSpPr txBox="1"/>
          <p:nvPr/>
        </p:nvSpPr>
        <p:spPr>
          <a:xfrm>
            <a:off x="-20132" y="2133600"/>
            <a:ext cx="8115305" cy="3288721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3061335">
              <a:lnSpc>
                <a:spcPts val="2490"/>
              </a:lnSpc>
              <a:spcBef>
                <a:spcPts val="125"/>
              </a:spcBef>
            </a:pPr>
            <a:endParaRPr lang="fr-FR" sz="2150" b="1" spc="-10" dirty="0">
              <a:latin typeface="Calibri"/>
              <a:ea typeface="Calibri"/>
              <a:cs typeface="Calibri"/>
            </a:endParaRPr>
          </a:p>
          <a:p>
            <a:pPr marL="12700" marR="5231130">
              <a:lnSpc>
                <a:spcPts val="2860"/>
              </a:lnSpc>
            </a:pP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activités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pour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travailler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la </a:t>
            </a:r>
            <a:r>
              <a:rPr sz="2400" b="1" spc="-10" dirty="0" err="1">
                <a:latin typeface="Calibri"/>
                <a:cs typeface="Calibri"/>
              </a:rPr>
              <a:t>réactivation</a:t>
            </a:r>
            <a:endParaRPr sz="2400" dirty="0" err="1">
              <a:latin typeface="Calibri"/>
              <a:cs typeface="Calibri"/>
            </a:endParaRPr>
          </a:p>
          <a:p>
            <a:pPr marL="298450" marR="4979670" indent="-286385">
              <a:lnSpc>
                <a:spcPct val="100400"/>
              </a:lnSpc>
              <a:spcBef>
                <a:spcPts val="2790"/>
              </a:spcBef>
              <a:buFont typeface="Arial MT"/>
              <a:buChar char="•"/>
              <a:tabLst>
                <a:tab pos="298450" algn="l"/>
              </a:tabLst>
            </a:pPr>
            <a:r>
              <a:rPr sz="2400" dirty="0" err="1">
                <a:latin typeface="Calibri"/>
                <a:cs typeface="Calibri"/>
              </a:rPr>
              <a:t>S’interroger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en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binôme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en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utilisant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une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fiche </a:t>
            </a:r>
            <a:r>
              <a:rPr sz="2400" spc="-10" dirty="0" err="1">
                <a:latin typeface="Calibri"/>
                <a:cs typeface="Calibri"/>
              </a:rPr>
              <a:t>personnelle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suivi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scores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6" name="object 6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69EF2A07-4131-DF66-0501-9BC255847FD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57585" y="2462482"/>
            <a:ext cx="7450771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7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A2D7FB-0DF4-247E-AFCB-F3FAAAC01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0BBA840-04B9-163D-F52F-97223D591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A4C823-6B64-F24D-2BF6-B40CA1D6A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9FF4DD-F0D2-5C47-1C16-AB127D6D6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1988D0-96A4-1A3D-67A7-5DA41C19F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DD5C7E-6A12-E328-63DE-C34C41C15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1ED7B36-2C1C-C053-9F10-5D07B179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Les faits </a:t>
            </a:r>
            <a:r>
              <a:rPr lang="en-US" sz="4000" dirty="0" err="1">
                <a:solidFill>
                  <a:srgbClr val="FFFFFF"/>
                </a:solidFill>
              </a:rPr>
              <a:t>numériques</a:t>
            </a:r>
            <a:r>
              <a:rPr lang="en-US" sz="4000" dirty="0">
                <a:solidFill>
                  <a:srgbClr val="FFFFFF"/>
                </a:solidFill>
              </a:rPr>
              <a:t> :</a:t>
            </a:r>
            <a:r>
              <a:rPr lang="en-US" sz="4000" dirty="0" err="1">
                <a:solidFill>
                  <a:srgbClr val="FFFFFF"/>
                </a:solidFill>
              </a:rPr>
              <a:t>définition</a:t>
            </a:r>
            <a:endParaRPr lang="en-US" sz="4000" dirty="0" err="1">
              <a:solidFill>
                <a:srgbClr val="000000"/>
              </a:solidFill>
            </a:endParaRPr>
          </a:p>
        </p:txBody>
      </p:sp>
      <p:pic>
        <p:nvPicPr>
          <p:cNvPr id="14" name="Image 13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FDD0AF7E-460A-5905-F703-3FF74A1BD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75" y="1557427"/>
            <a:ext cx="8124825" cy="5295900"/>
          </a:xfrm>
          <a:prstGeom prst="rect">
            <a:avLst/>
          </a:prstGeom>
        </p:spPr>
      </p:pic>
      <p:pic>
        <p:nvPicPr>
          <p:cNvPr id="15" name="Image 14" descr="Une image contenant texte, Polic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48026A95-F3DA-59DD-FFF9-75588026A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081" y="2083549"/>
            <a:ext cx="2047875" cy="3438525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CEBEA849-9741-8993-A509-AEAF7FF23B1D}"/>
              </a:ext>
            </a:extLst>
          </p:cNvPr>
          <p:cNvSpPr txBox="1"/>
          <p:nvPr/>
        </p:nvSpPr>
        <p:spPr>
          <a:xfrm>
            <a:off x="8902186" y="5856335"/>
            <a:ext cx="3291839" cy="830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u="sng" kern="1200" dirty="0">
                <a:solidFill>
                  <a:srgbClr val="FFFFFF"/>
                </a:solidFill>
                <a:uFill>
                  <a:solidFill>
                    <a:srgbClr val="0462C1"/>
                  </a:solidFill>
                </a:uFill>
                <a:latin typeface="+mn-lt"/>
                <a:ea typeface="+mn-ea"/>
                <a:cs typeface="+mn-cs"/>
                <a:hlinkClick r:id="rId4"/>
              </a:rPr>
              <a:t>Guide</a:t>
            </a:r>
            <a:r>
              <a:rPr lang="en-US" sz="2000" u="sng" kern="1200" spc="-55" dirty="0">
                <a:solidFill>
                  <a:srgbClr val="FFFFFF"/>
                </a:solidFill>
                <a:uFill>
                  <a:solidFill>
                    <a:srgbClr val="0462C1"/>
                  </a:solidFill>
                </a:uFill>
                <a:latin typeface="+mn-lt"/>
                <a:ea typeface="+mn-ea"/>
                <a:cs typeface="+mn-cs"/>
                <a:hlinkClick r:id="rId4"/>
              </a:rPr>
              <a:t> </a:t>
            </a:r>
            <a:r>
              <a:rPr lang="en-US" sz="2000" u="sng" kern="1200" dirty="0">
                <a:solidFill>
                  <a:srgbClr val="FFFFFF"/>
                </a:solidFill>
                <a:uFill>
                  <a:solidFill>
                    <a:srgbClr val="0462C1"/>
                  </a:solidFill>
                </a:uFill>
                <a:latin typeface="+mn-lt"/>
                <a:ea typeface="+mn-ea"/>
                <a:cs typeface="+mn-cs"/>
                <a:hlinkClick r:id="rId4"/>
              </a:rPr>
              <a:t>CP</a:t>
            </a:r>
            <a:r>
              <a:rPr lang="en-US" sz="2000" kern="1200" spc="1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>
                <a:latin typeface="+mn-lt"/>
                <a:ea typeface="+mn-ea"/>
                <a:cs typeface="+mn-cs"/>
              </a:rPr>
              <a:t>-</a:t>
            </a:r>
            <a:r>
              <a:rPr lang="en-US" sz="2000" kern="1200" spc="-2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10">
                <a:latin typeface="+mn-lt"/>
                <a:ea typeface="+mn-ea"/>
                <a:cs typeface="+mn-cs"/>
              </a:rPr>
              <a:t>Page</a:t>
            </a:r>
            <a:r>
              <a:rPr lang="en-US" sz="2000" kern="1200" spc="-5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spc="-25">
                <a:latin typeface="+mn-lt"/>
                <a:ea typeface="+mn-ea"/>
                <a:cs typeface="+mn-cs"/>
              </a:rPr>
              <a:t>60</a:t>
            </a:r>
            <a:endParaRPr lang="en-US" sz="2000" kern="120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3179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E92228E-26F8-4EED-A480-8C5861E34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66" y="5316"/>
            <a:ext cx="11684267" cy="642860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370BE06-05DA-4D65-8BBA-3C5BAB90896D}"/>
              </a:ext>
            </a:extLst>
          </p:cNvPr>
          <p:cNvSpPr txBox="1"/>
          <p:nvPr/>
        </p:nvSpPr>
        <p:spPr>
          <a:xfrm>
            <a:off x="7772400" y="6249253"/>
            <a:ext cx="6092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https://blog.mathador.fr/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5231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3B7676-6453-7199-1778-1EA0F6978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9F6F7E-3F30-14A3-CD86-62B79EC5A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BEA497-D621-0492-7151-D060626CD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3498A3-B780-D6A9-2595-7DC692C7B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ED6670-895F-BE4B-1DA3-4BCFE662D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DCC05FB-E4AF-F960-6422-92284669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/>
          </a:bodyPr>
          <a:lstStyle/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Mathador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Flash : un petit test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3E988C5-6159-B49A-5944-3BF1A9F9876F}"/>
              </a:ext>
            </a:extLst>
          </p:cNvPr>
          <p:cNvSpPr txBox="1"/>
          <p:nvPr/>
        </p:nvSpPr>
        <p:spPr>
          <a:xfrm>
            <a:off x="1568704" y="1801483"/>
            <a:ext cx="1036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Niveau Adulte : 6 – 2 – 2 – 12 – 17    </a:t>
            </a:r>
            <a:r>
              <a:rPr lang="fr-FR" sz="4000" dirty="0">
                <a:sym typeface="Wingdings" panose="05000000000000000000" pitchFamily="2" charset="2"/>
              </a:rPr>
              <a:t> 85</a:t>
            </a:r>
            <a:r>
              <a:rPr lang="fr-FR" sz="4000" dirty="0"/>
              <a:t> </a:t>
            </a:r>
          </a:p>
          <a:p>
            <a:endParaRPr lang="fr-FR" sz="4000" dirty="0"/>
          </a:p>
        </p:txBody>
      </p:sp>
      <p:pic>
        <p:nvPicPr>
          <p:cNvPr id="11" name="Image 10" descr="Une image contenant dé, Jeu de dé, Jeu de table, Jeux et sports d’intérieur&#10;&#10;Le contenu généré par l’IA peut être incorrect.">
            <a:extLst>
              <a:ext uri="{FF2B5EF4-FFF2-40B4-BE49-F238E27FC236}">
                <a16:creationId xmlns:a16="http://schemas.microsoft.com/office/drawing/2014/main" id="{0F38D8F8-5365-ACC5-A149-000224F5F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495" y="2682815"/>
            <a:ext cx="4344006" cy="4182059"/>
          </a:xfrm>
          <a:prstGeom prst="rect">
            <a:avLst/>
          </a:prstGeom>
        </p:spPr>
      </p:pic>
      <p:pic>
        <p:nvPicPr>
          <p:cNvPr id="15" name="Image 14" descr="Une image contenant texte, écriture manuscri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BDFF837A-C759-4F0E-B764-291B8C087B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2162" t="14706" r="8108" b="50490"/>
          <a:stretch>
            <a:fillRect/>
          </a:stretch>
        </p:blipFill>
        <p:spPr>
          <a:xfrm>
            <a:off x="9186413" y="3117880"/>
            <a:ext cx="2491845" cy="3064237"/>
          </a:xfrm>
          <a:prstGeom prst="rect">
            <a:avLst/>
          </a:prstGeom>
        </p:spPr>
      </p:pic>
      <p:pic>
        <p:nvPicPr>
          <p:cNvPr id="17" name="Image 16" descr="Une image contenant texte, écriture manuscri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A300D025-4A66-9362-3DFA-D93079CFBD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209" r="1099" b="335"/>
          <a:stretch>
            <a:fillRect/>
          </a:stretch>
        </p:blipFill>
        <p:spPr>
          <a:xfrm>
            <a:off x="5922753" y="2679816"/>
            <a:ext cx="2503239" cy="415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0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80B329-22E2-671C-0D14-1694F6B62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CCC10E-E173-301B-C2B6-9C57F6159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2B330-4BA6-82F6-4384-DEB7E090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613639-FF55-870B-C2E6-1D87DF10D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1137CA-ABD1-1639-E13F-FF8A4264D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36D608-3635-F0D5-CE3E-1C89E2961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/>
          </a:bodyPr>
          <a:lstStyle/>
          <a:p>
            <a:r>
              <a:rPr lang="fr-FR" sz="40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Mathador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Flash : un petit test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EAC65F-BC47-098A-7AF2-F40C6A9ECBEF}"/>
              </a:ext>
            </a:extLst>
          </p:cNvPr>
          <p:cNvSpPr txBox="1"/>
          <p:nvPr/>
        </p:nvSpPr>
        <p:spPr>
          <a:xfrm>
            <a:off x="979232" y="1801483"/>
            <a:ext cx="1036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Niveau CE1</a:t>
            </a:r>
          </a:p>
          <a:p>
            <a:endParaRPr lang="fr-FR" sz="4000" dirty="0"/>
          </a:p>
        </p:txBody>
      </p:sp>
      <p:pic>
        <p:nvPicPr>
          <p:cNvPr id="6" name="Image 5" descr="Une image contenant texte, Police, capture d’écran, nombre&#10;&#10;Le contenu généré par l’IA peut être incorrect.">
            <a:extLst>
              <a:ext uri="{FF2B5EF4-FFF2-40B4-BE49-F238E27FC236}">
                <a16:creationId xmlns:a16="http://schemas.microsoft.com/office/drawing/2014/main" id="{B6D9727E-F405-2CD5-E392-1D3583088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81" y="2576935"/>
            <a:ext cx="10405730" cy="311742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FF8AD53-97C4-DC9D-3A46-45081AC4A843}"/>
              </a:ext>
            </a:extLst>
          </p:cNvPr>
          <p:cNvSpPr txBox="1"/>
          <p:nvPr/>
        </p:nvSpPr>
        <p:spPr>
          <a:xfrm>
            <a:off x="979231" y="5812765"/>
            <a:ext cx="103632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4000"/>
              <a:t>Quelle adaptation pour les CP ?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5030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F57DE4-BE95-34F7-E648-255CC2698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D7575B-3EC8-A90E-0CDF-D67D54A79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81F61D-6A04-B2A9-7AA6-0F9F64C93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132247-7464-9C59-27C7-0D2F18D58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761279-ADEC-A704-074A-6EC1A4B58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EFDBFE6-B7FE-DCE4-8011-6FFF7D25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 fontScale="90000"/>
          </a:bodyPr>
          <a:lstStyle/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Enseigner la mémorisation des faits numériques:</a:t>
            </a:r>
            <a:endParaRPr lang="fr-FR"/>
          </a:p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l’apprentissage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des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tables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de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multiplication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au</a:t>
            </a:r>
            <a:r>
              <a:rPr lang="fr-FR" sz="4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CE1</a:t>
            </a:r>
            <a:endParaRPr lang="fr-FR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B3877FE-F7CF-DE55-40BC-914C541579B6}"/>
              </a:ext>
            </a:extLst>
          </p:cNvPr>
          <p:cNvSpPr/>
          <p:nvPr/>
        </p:nvSpPr>
        <p:spPr>
          <a:xfrm>
            <a:off x="614362" y="6357937"/>
            <a:ext cx="11116310" cy="0"/>
          </a:xfrm>
          <a:custGeom>
            <a:avLst/>
            <a:gdLst/>
            <a:ahLst/>
            <a:cxnLst/>
            <a:rect l="l" t="t" r="r" b="b"/>
            <a:pathLst>
              <a:path w="11116310">
                <a:moveTo>
                  <a:pt x="0" y="0"/>
                </a:moveTo>
                <a:lnTo>
                  <a:pt x="1111624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724C6493-89B8-5443-CA51-7B62CAB3989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63</a:t>
            </a:fld>
            <a:endParaRPr spc="-25" dirty="0"/>
          </a:p>
        </p:txBody>
      </p:sp>
      <p:grpSp>
        <p:nvGrpSpPr>
          <p:cNvPr id="15" name="object 5">
            <a:extLst>
              <a:ext uri="{FF2B5EF4-FFF2-40B4-BE49-F238E27FC236}">
                <a16:creationId xmlns:a16="http://schemas.microsoft.com/office/drawing/2014/main" id="{71EBD387-AB5A-1F33-E2DB-AF9F4C93B3BD}"/>
              </a:ext>
            </a:extLst>
          </p:cNvPr>
          <p:cNvGrpSpPr/>
          <p:nvPr/>
        </p:nvGrpSpPr>
        <p:grpSpPr>
          <a:xfrm>
            <a:off x="9582663" y="1594951"/>
            <a:ext cx="2590800" cy="1033889"/>
            <a:chOff x="9510776" y="804196"/>
            <a:chExt cx="2590800" cy="1033889"/>
          </a:xfrm>
        </p:grpSpPr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id="{851EB753-8422-A3F0-4A7A-2C67CC0936F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2625" y="804196"/>
              <a:ext cx="2443919" cy="1033889"/>
            </a:xfrm>
            <a:prstGeom prst="rect">
              <a:avLst/>
            </a:prstGeom>
          </p:spPr>
        </p:pic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0DA673F6-A1A1-7D77-6C5E-92030CEBB85D}"/>
                </a:ext>
              </a:extLst>
            </p:cNvPr>
            <p:cNvSpPr/>
            <p:nvPr/>
          </p:nvSpPr>
          <p:spPr>
            <a:xfrm>
              <a:off x="9510776" y="1109726"/>
              <a:ext cx="2590800" cy="457200"/>
            </a:xfrm>
            <a:custGeom>
              <a:avLst/>
              <a:gdLst/>
              <a:ahLst/>
              <a:cxnLst/>
              <a:rect l="l" t="t" r="r" b="b"/>
              <a:pathLst>
                <a:path w="2590800" h="457200">
                  <a:moveTo>
                    <a:pt x="0" y="228600"/>
                  </a:moveTo>
                  <a:lnTo>
                    <a:pt x="19424" y="188909"/>
                  </a:lnTo>
                  <a:lnTo>
                    <a:pt x="52943" y="163657"/>
                  </a:lnTo>
                  <a:lnTo>
                    <a:pt x="101786" y="139571"/>
                  </a:lnTo>
                  <a:lnTo>
                    <a:pt x="164980" y="116820"/>
                  </a:lnTo>
                  <a:lnTo>
                    <a:pt x="201656" y="106000"/>
                  </a:lnTo>
                  <a:lnTo>
                    <a:pt x="241555" y="95577"/>
                  </a:lnTo>
                  <a:lnTo>
                    <a:pt x="284557" y="85575"/>
                  </a:lnTo>
                  <a:lnTo>
                    <a:pt x="330539" y="76012"/>
                  </a:lnTo>
                  <a:lnTo>
                    <a:pt x="379380" y="66913"/>
                  </a:lnTo>
                  <a:lnTo>
                    <a:pt x="430960" y="58296"/>
                  </a:lnTo>
                  <a:lnTo>
                    <a:pt x="485156" y="50185"/>
                  </a:lnTo>
                  <a:lnTo>
                    <a:pt x="541847" y="42600"/>
                  </a:lnTo>
                  <a:lnTo>
                    <a:pt x="600912" y="35562"/>
                  </a:lnTo>
                  <a:lnTo>
                    <a:pt x="662229" y="29093"/>
                  </a:lnTo>
                  <a:lnTo>
                    <a:pt x="725677" y="23215"/>
                  </a:lnTo>
                  <a:lnTo>
                    <a:pt x="791134" y="17948"/>
                  </a:lnTo>
                  <a:lnTo>
                    <a:pt x="858479" y="13314"/>
                  </a:lnTo>
                  <a:lnTo>
                    <a:pt x="927591" y="9335"/>
                  </a:lnTo>
                  <a:lnTo>
                    <a:pt x="998348" y="6031"/>
                  </a:lnTo>
                  <a:lnTo>
                    <a:pt x="1070629" y="3424"/>
                  </a:lnTo>
                  <a:lnTo>
                    <a:pt x="1144312" y="1536"/>
                  </a:lnTo>
                  <a:lnTo>
                    <a:pt x="1219276" y="387"/>
                  </a:lnTo>
                  <a:lnTo>
                    <a:pt x="1295400" y="0"/>
                  </a:lnTo>
                  <a:lnTo>
                    <a:pt x="1371510" y="387"/>
                  </a:lnTo>
                  <a:lnTo>
                    <a:pt x="1446463" y="1536"/>
                  </a:lnTo>
                  <a:lnTo>
                    <a:pt x="1520137" y="3424"/>
                  </a:lnTo>
                  <a:lnTo>
                    <a:pt x="1592411" y="6031"/>
                  </a:lnTo>
                  <a:lnTo>
                    <a:pt x="1663162" y="9335"/>
                  </a:lnTo>
                  <a:lnTo>
                    <a:pt x="1732269" y="13314"/>
                  </a:lnTo>
                  <a:lnTo>
                    <a:pt x="1799611" y="17948"/>
                  </a:lnTo>
                  <a:lnTo>
                    <a:pt x="1865067" y="23215"/>
                  </a:lnTo>
                  <a:lnTo>
                    <a:pt x="1928514" y="29093"/>
                  </a:lnTo>
                  <a:lnTo>
                    <a:pt x="1989831" y="35562"/>
                  </a:lnTo>
                  <a:lnTo>
                    <a:pt x="2048897" y="42600"/>
                  </a:lnTo>
                  <a:lnTo>
                    <a:pt x="2105590" y="50185"/>
                  </a:lnTo>
                  <a:lnTo>
                    <a:pt x="2159788" y="58296"/>
                  </a:lnTo>
                  <a:lnTo>
                    <a:pt x="2211371" y="66913"/>
                  </a:lnTo>
                  <a:lnTo>
                    <a:pt x="2260216" y="76012"/>
                  </a:lnTo>
                  <a:lnTo>
                    <a:pt x="2306202" y="85575"/>
                  </a:lnTo>
                  <a:lnTo>
                    <a:pt x="2349208" y="95577"/>
                  </a:lnTo>
                  <a:lnTo>
                    <a:pt x="2389112" y="106000"/>
                  </a:lnTo>
                  <a:lnTo>
                    <a:pt x="2425792" y="116820"/>
                  </a:lnTo>
                  <a:lnTo>
                    <a:pt x="2488995" y="139571"/>
                  </a:lnTo>
                  <a:lnTo>
                    <a:pt x="2537846" y="163657"/>
                  </a:lnTo>
                  <a:lnTo>
                    <a:pt x="2571372" y="188909"/>
                  </a:lnTo>
                  <a:lnTo>
                    <a:pt x="2590800" y="228600"/>
                  </a:lnTo>
                  <a:lnTo>
                    <a:pt x="2588600" y="242030"/>
                  </a:lnTo>
                  <a:lnTo>
                    <a:pt x="2556585" y="281011"/>
                  </a:lnTo>
                  <a:lnTo>
                    <a:pt x="2515275" y="305691"/>
                  </a:lnTo>
                  <a:lnTo>
                    <a:pt x="2459127" y="329126"/>
                  </a:lnTo>
                  <a:lnTo>
                    <a:pt x="2389112" y="351143"/>
                  </a:lnTo>
                  <a:lnTo>
                    <a:pt x="2349208" y="361566"/>
                  </a:lnTo>
                  <a:lnTo>
                    <a:pt x="2306202" y="371571"/>
                  </a:lnTo>
                  <a:lnTo>
                    <a:pt x="2260216" y="381136"/>
                  </a:lnTo>
                  <a:lnTo>
                    <a:pt x="2211371" y="390239"/>
                  </a:lnTo>
                  <a:lnTo>
                    <a:pt x="2159788" y="398859"/>
                  </a:lnTo>
                  <a:lnTo>
                    <a:pt x="2105590" y="406974"/>
                  </a:lnTo>
                  <a:lnTo>
                    <a:pt x="2048897" y="414564"/>
                  </a:lnTo>
                  <a:lnTo>
                    <a:pt x="1989831" y="421606"/>
                  </a:lnTo>
                  <a:lnTo>
                    <a:pt x="1928514" y="428079"/>
                  </a:lnTo>
                  <a:lnTo>
                    <a:pt x="1865067" y="433962"/>
                  </a:lnTo>
                  <a:lnTo>
                    <a:pt x="1799611" y="439233"/>
                  </a:lnTo>
                  <a:lnTo>
                    <a:pt x="1732269" y="443871"/>
                  </a:lnTo>
                  <a:lnTo>
                    <a:pt x="1663162" y="447854"/>
                  </a:lnTo>
                  <a:lnTo>
                    <a:pt x="1592411" y="451161"/>
                  </a:lnTo>
                  <a:lnTo>
                    <a:pt x="1520137" y="453771"/>
                  </a:lnTo>
                  <a:lnTo>
                    <a:pt x="1446463" y="455661"/>
                  </a:lnTo>
                  <a:lnTo>
                    <a:pt x="1371510" y="456811"/>
                  </a:lnTo>
                  <a:lnTo>
                    <a:pt x="1295400" y="457200"/>
                  </a:lnTo>
                  <a:lnTo>
                    <a:pt x="1219276" y="456811"/>
                  </a:lnTo>
                  <a:lnTo>
                    <a:pt x="1144312" y="455661"/>
                  </a:lnTo>
                  <a:lnTo>
                    <a:pt x="1070629" y="453771"/>
                  </a:lnTo>
                  <a:lnTo>
                    <a:pt x="998348" y="451161"/>
                  </a:lnTo>
                  <a:lnTo>
                    <a:pt x="927591" y="447854"/>
                  </a:lnTo>
                  <a:lnTo>
                    <a:pt x="858479" y="443871"/>
                  </a:lnTo>
                  <a:lnTo>
                    <a:pt x="791134" y="439233"/>
                  </a:lnTo>
                  <a:lnTo>
                    <a:pt x="725677" y="433962"/>
                  </a:lnTo>
                  <a:lnTo>
                    <a:pt x="662229" y="428079"/>
                  </a:lnTo>
                  <a:lnTo>
                    <a:pt x="600912" y="421606"/>
                  </a:lnTo>
                  <a:lnTo>
                    <a:pt x="541847" y="414564"/>
                  </a:lnTo>
                  <a:lnTo>
                    <a:pt x="485156" y="406974"/>
                  </a:lnTo>
                  <a:lnTo>
                    <a:pt x="430960" y="398859"/>
                  </a:lnTo>
                  <a:lnTo>
                    <a:pt x="379380" y="390239"/>
                  </a:lnTo>
                  <a:lnTo>
                    <a:pt x="330539" y="381136"/>
                  </a:lnTo>
                  <a:lnTo>
                    <a:pt x="284557" y="371571"/>
                  </a:lnTo>
                  <a:lnTo>
                    <a:pt x="241555" y="361566"/>
                  </a:lnTo>
                  <a:lnTo>
                    <a:pt x="201656" y="351143"/>
                  </a:lnTo>
                  <a:lnTo>
                    <a:pt x="164980" y="340322"/>
                  </a:lnTo>
                  <a:lnTo>
                    <a:pt x="101786" y="317575"/>
                  </a:lnTo>
                  <a:lnTo>
                    <a:pt x="52943" y="293496"/>
                  </a:lnTo>
                  <a:lnTo>
                    <a:pt x="19424" y="268257"/>
                  </a:lnTo>
                  <a:lnTo>
                    <a:pt x="0" y="2286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8">
            <a:extLst>
              <a:ext uri="{FF2B5EF4-FFF2-40B4-BE49-F238E27FC236}">
                <a16:creationId xmlns:a16="http://schemas.microsoft.com/office/drawing/2014/main" id="{3B7ABF8E-09BD-275C-2C17-64926B94C82D}"/>
              </a:ext>
            </a:extLst>
          </p:cNvPr>
          <p:cNvSpPr txBox="1"/>
          <p:nvPr/>
        </p:nvSpPr>
        <p:spPr>
          <a:xfrm>
            <a:off x="561657" y="1844738"/>
            <a:ext cx="3741420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activités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pour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mémoriser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905"/>
              </a:spcBef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latin typeface="Calibri"/>
                <a:cs typeface="Calibri"/>
              </a:rPr>
              <a:t>Des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QCM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1" name="object 9" descr="Une image contenant texte, Police, capture d’écran, nombre&#10;&#10;Le contenu généré par l’IA peut être incorrect.">
            <a:extLst>
              <a:ext uri="{FF2B5EF4-FFF2-40B4-BE49-F238E27FC236}">
                <a16:creationId xmlns:a16="http://schemas.microsoft.com/office/drawing/2014/main" id="{0C7D8947-234B-75D6-8C81-0E97EE12F72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7175" y="2501617"/>
            <a:ext cx="5295900" cy="2036784"/>
          </a:xfrm>
          <a:prstGeom prst="rect">
            <a:avLst/>
          </a:prstGeom>
        </p:spPr>
      </p:pic>
      <p:pic>
        <p:nvPicPr>
          <p:cNvPr id="23" name="object 10" descr="Une image contenant texte, Panneau de signalisation, signe&#10;&#10;Le contenu généré par l’IA peut être incorrect.">
            <a:extLst>
              <a:ext uri="{FF2B5EF4-FFF2-40B4-BE49-F238E27FC236}">
                <a16:creationId xmlns:a16="http://schemas.microsoft.com/office/drawing/2014/main" id="{EB7955A2-EC2A-20C3-B19E-9292402437A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7438" y="4885761"/>
            <a:ext cx="1176172" cy="1064426"/>
          </a:xfrm>
          <a:prstGeom prst="rect">
            <a:avLst/>
          </a:prstGeom>
        </p:spPr>
      </p:pic>
      <p:sp>
        <p:nvSpPr>
          <p:cNvPr id="25" name="object 11">
            <a:extLst>
              <a:ext uri="{FF2B5EF4-FFF2-40B4-BE49-F238E27FC236}">
                <a16:creationId xmlns:a16="http://schemas.microsoft.com/office/drawing/2014/main" id="{0E35DE09-90E2-FC2D-C1FF-207436AF5BC6}"/>
              </a:ext>
            </a:extLst>
          </p:cNvPr>
          <p:cNvSpPr txBox="1"/>
          <p:nvPr/>
        </p:nvSpPr>
        <p:spPr>
          <a:xfrm>
            <a:off x="1998979" y="4941887"/>
            <a:ext cx="9655810" cy="11303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6985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latin typeface="Calibri"/>
                <a:cs typeface="Calibri"/>
              </a:rPr>
              <a:t>Les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QCM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associant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résultats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 la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somme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produit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 deux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nombres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présentent une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difficulté </a:t>
            </a:r>
            <a:r>
              <a:rPr sz="1800" dirty="0">
                <a:latin typeface="Calibri"/>
                <a:cs typeface="Calibri"/>
              </a:rPr>
              <a:t>sensible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dans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choix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(il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grande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proximité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deux </a:t>
            </a:r>
            <a:r>
              <a:rPr sz="1800" spc="-10" dirty="0">
                <a:latin typeface="Calibri"/>
                <a:cs typeface="Calibri"/>
              </a:rPr>
              <a:t>connaissances).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latin typeface="Calibri"/>
                <a:cs typeface="Calibri"/>
              </a:rPr>
              <a:t>Il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 est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même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lorsque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l’on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propose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résultats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successifs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tables</a:t>
            </a:r>
            <a:r>
              <a:rPr sz="1800" spc="43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(par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exemple,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pour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6x7: 42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Calibri"/>
                <a:cs typeface="Calibri"/>
              </a:rPr>
              <a:t>49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56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36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42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48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…).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7" name="object 12">
            <a:extLst>
              <a:ext uri="{FF2B5EF4-FFF2-40B4-BE49-F238E27FC236}">
                <a16:creationId xmlns:a16="http://schemas.microsoft.com/office/drawing/2014/main" id="{ED95A789-4CF6-CE42-1226-906366567B4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86025" y="3409950"/>
            <a:ext cx="674381" cy="590550"/>
          </a:xfrm>
          <a:prstGeom prst="rect">
            <a:avLst/>
          </a:prstGeom>
        </p:spPr>
      </p:pic>
      <p:sp>
        <p:nvSpPr>
          <p:cNvPr id="29" name="object 13">
            <a:extLst>
              <a:ext uri="{FF2B5EF4-FFF2-40B4-BE49-F238E27FC236}">
                <a16:creationId xmlns:a16="http://schemas.microsoft.com/office/drawing/2014/main" id="{3DBCF5AA-EC4E-2FD3-A196-5CBF70CE9353}"/>
              </a:ext>
            </a:extLst>
          </p:cNvPr>
          <p:cNvSpPr/>
          <p:nvPr/>
        </p:nvSpPr>
        <p:spPr>
          <a:xfrm>
            <a:off x="3343275" y="3095625"/>
            <a:ext cx="552450" cy="1438275"/>
          </a:xfrm>
          <a:custGeom>
            <a:avLst/>
            <a:gdLst/>
            <a:ahLst/>
            <a:cxnLst/>
            <a:rect l="l" t="t" r="r" b="b"/>
            <a:pathLst>
              <a:path w="552450" h="1438275">
                <a:moveTo>
                  <a:pt x="552450" y="1438275"/>
                </a:moveTo>
                <a:lnTo>
                  <a:pt x="479028" y="1436633"/>
                </a:lnTo>
                <a:lnTo>
                  <a:pt x="413046" y="1432000"/>
                </a:lnTo>
                <a:lnTo>
                  <a:pt x="357139" y="1424812"/>
                </a:lnTo>
                <a:lnTo>
                  <a:pt x="313943" y="1415509"/>
                </a:lnTo>
                <a:lnTo>
                  <a:pt x="276225" y="1392301"/>
                </a:lnTo>
                <a:lnTo>
                  <a:pt x="276225" y="765175"/>
                </a:lnTo>
                <a:lnTo>
                  <a:pt x="266356" y="752940"/>
                </a:lnTo>
                <a:lnTo>
                  <a:pt x="195310" y="732599"/>
                </a:lnTo>
                <a:lnTo>
                  <a:pt x="139403" y="725381"/>
                </a:lnTo>
                <a:lnTo>
                  <a:pt x="73421" y="720725"/>
                </a:lnTo>
                <a:lnTo>
                  <a:pt x="0" y="719074"/>
                </a:lnTo>
                <a:lnTo>
                  <a:pt x="73421" y="717432"/>
                </a:lnTo>
                <a:lnTo>
                  <a:pt x="139403" y="712799"/>
                </a:lnTo>
                <a:lnTo>
                  <a:pt x="195310" y="705611"/>
                </a:lnTo>
                <a:lnTo>
                  <a:pt x="238506" y="696308"/>
                </a:lnTo>
                <a:lnTo>
                  <a:pt x="276225" y="673100"/>
                </a:lnTo>
                <a:lnTo>
                  <a:pt x="276225" y="45974"/>
                </a:lnTo>
                <a:lnTo>
                  <a:pt x="286093" y="33749"/>
                </a:lnTo>
                <a:lnTo>
                  <a:pt x="313944" y="22765"/>
                </a:lnTo>
                <a:lnTo>
                  <a:pt x="357139" y="13462"/>
                </a:lnTo>
                <a:lnTo>
                  <a:pt x="413046" y="6274"/>
                </a:lnTo>
                <a:lnTo>
                  <a:pt x="479028" y="1641"/>
                </a:lnTo>
                <a:lnTo>
                  <a:pt x="552450" y="0"/>
                </a:lnTo>
              </a:path>
            </a:pathLst>
          </a:custGeom>
          <a:ln w="190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53596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69699B-55B6-FF04-F393-EEBF045A2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2801387-1196-D310-61A0-D853E5E73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54483F-BBCB-A4EF-FFAA-6B9709F1A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27EC50-83D7-AA4E-84E0-48534D340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E462D3-CE97-D85F-D862-1118A6221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A15F318-C1B9-F3CE-C5FF-AF5B8296B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 fontScale="90000"/>
          </a:bodyPr>
          <a:lstStyle/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Enseigner la mémorisation des faits numériques:</a:t>
            </a:r>
            <a:endParaRPr lang="fr-FR"/>
          </a:p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l’apprentissage des tables de multiplication au CE1</a:t>
            </a:r>
            <a:endParaRPr lang="fr-FR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F3E071E7-6661-C99B-44F5-9388614C3ABB}"/>
              </a:ext>
            </a:extLst>
          </p:cNvPr>
          <p:cNvSpPr txBox="1"/>
          <p:nvPr/>
        </p:nvSpPr>
        <p:spPr>
          <a:xfrm>
            <a:off x="705431" y="2462964"/>
            <a:ext cx="6239510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activités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pour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mémoriser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905"/>
              </a:spcBef>
              <a:buFont typeface="Arial MT"/>
              <a:buChar char="•"/>
              <a:tabLst>
                <a:tab pos="298450" algn="l"/>
              </a:tabLst>
            </a:pPr>
            <a:r>
              <a:rPr sz="2400" dirty="0">
                <a:latin typeface="Calibri"/>
                <a:cs typeface="Calibri"/>
              </a:rPr>
              <a:t>Des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cartes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fabriquer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pour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jouer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seul ou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deux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9" descr="Une image contenant texte, Police, nombr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6F1EDB4B-293E-0AF1-BB2B-C971D432912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4999" y="3742426"/>
            <a:ext cx="7562850" cy="2062878"/>
          </a:xfrm>
          <a:prstGeom prst="rect">
            <a:avLst/>
          </a:prstGeom>
        </p:spPr>
      </p:pic>
      <p:grpSp>
        <p:nvGrpSpPr>
          <p:cNvPr id="20" name="object 5">
            <a:extLst>
              <a:ext uri="{FF2B5EF4-FFF2-40B4-BE49-F238E27FC236}">
                <a16:creationId xmlns:a16="http://schemas.microsoft.com/office/drawing/2014/main" id="{717B3C00-FC8C-9EC7-7F22-B30982FB4B29}"/>
              </a:ext>
            </a:extLst>
          </p:cNvPr>
          <p:cNvGrpSpPr/>
          <p:nvPr/>
        </p:nvGrpSpPr>
        <p:grpSpPr>
          <a:xfrm>
            <a:off x="9654550" y="1590458"/>
            <a:ext cx="2590800" cy="1033889"/>
            <a:chOff x="9510776" y="756571"/>
            <a:chExt cx="2590800" cy="1033889"/>
          </a:xfrm>
        </p:grpSpPr>
        <p:pic>
          <p:nvPicPr>
            <p:cNvPr id="17" name="object 6">
              <a:extLst>
                <a:ext uri="{FF2B5EF4-FFF2-40B4-BE49-F238E27FC236}">
                  <a16:creationId xmlns:a16="http://schemas.microsoft.com/office/drawing/2014/main" id="{E029D913-15A2-716A-188D-208D39E46D3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72625" y="756571"/>
              <a:ext cx="2443919" cy="1033889"/>
            </a:xfrm>
            <a:prstGeom prst="rect">
              <a:avLst/>
            </a:prstGeom>
          </p:spPr>
        </p:pic>
        <p:sp>
          <p:nvSpPr>
            <p:cNvPr id="19" name="object 7">
              <a:extLst>
                <a:ext uri="{FF2B5EF4-FFF2-40B4-BE49-F238E27FC236}">
                  <a16:creationId xmlns:a16="http://schemas.microsoft.com/office/drawing/2014/main" id="{26813EE9-FEAC-734C-A7CB-CEB7CB0D159F}"/>
                </a:ext>
              </a:extLst>
            </p:cNvPr>
            <p:cNvSpPr/>
            <p:nvPr/>
          </p:nvSpPr>
          <p:spPr>
            <a:xfrm>
              <a:off x="9510776" y="1071626"/>
              <a:ext cx="2590800" cy="447675"/>
            </a:xfrm>
            <a:custGeom>
              <a:avLst/>
              <a:gdLst/>
              <a:ahLst/>
              <a:cxnLst/>
              <a:rect l="l" t="t" r="r" b="b"/>
              <a:pathLst>
                <a:path w="2590800" h="447675">
                  <a:moveTo>
                    <a:pt x="0" y="223774"/>
                  </a:moveTo>
                  <a:lnTo>
                    <a:pt x="19424" y="184954"/>
                  </a:lnTo>
                  <a:lnTo>
                    <a:pt x="52943" y="160248"/>
                  </a:lnTo>
                  <a:lnTo>
                    <a:pt x="101786" y="136677"/>
                  </a:lnTo>
                  <a:lnTo>
                    <a:pt x="164980" y="114410"/>
                  </a:lnTo>
                  <a:lnTo>
                    <a:pt x="201656" y="103818"/>
                  </a:lnTo>
                  <a:lnTo>
                    <a:pt x="241555" y="93615"/>
                  </a:lnTo>
                  <a:lnTo>
                    <a:pt x="284557" y="83821"/>
                  </a:lnTo>
                  <a:lnTo>
                    <a:pt x="330539" y="74458"/>
                  </a:lnTo>
                  <a:lnTo>
                    <a:pt x="379380" y="65547"/>
                  </a:lnTo>
                  <a:lnTo>
                    <a:pt x="430960" y="57109"/>
                  </a:lnTo>
                  <a:lnTo>
                    <a:pt x="485156" y="49165"/>
                  </a:lnTo>
                  <a:lnTo>
                    <a:pt x="541847" y="41736"/>
                  </a:lnTo>
                  <a:lnTo>
                    <a:pt x="600912" y="34842"/>
                  </a:lnTo>
                  <a:lnTo>
                    <a:pt x="662229" y="28506"/>
                  </a:lnTo>
                  <a:lnTo>
                    <a:pt x="725677" y="22747"/>
                  </a:lnTo>
                  <a:lnTo>
                    <a:pt x="791134" y="17587"/>
                  </a:lnTo>
                  <a:lnTo>
                    <a:pt x="858479" y="13047"/>
                  </a:lnTo>
                  <a:lnTo>
                    <a:pt x="927591" y="9148"/>
                  </a:lnTo>
                  <a:lnTo>
                    <a:pt x="998348" y="5910"/>
                  </a:lnTo>
                  <a:lnTo>
                    <a:pt x="1070629" y="3356"/>
                  </a:lnTo>
                  <a:lnTo>
                    <a:pt x="1144312" y="1505"/>
                  </a:lnTo>
                  <a:lnTo>
                    <a:pt x="1219276" y="379"/>
                  </a:lnTo>
                  <a:lnTo>
                    <a:pt x="1295400" y="0"/>
                  </a:lnTo>
                  <a:lnTo>
                    <a:pt x="1371510" y="379"/>
                  </a:lnTo>
                  <a:lnTo>
                    <a:pt x="1446463" y="1505"/>
                  </a:lnTo>
                  <a:lnTo>
                    <a:pt x="1520137" y="3356"/>
                  </a:lnTo>
                  <a:lnTo>
                    <a:pt x="1592411" y="5910"/>
                  </a:lnTo>
                  <a:lnTo>
                    <a:pt x="1663162" y="9148"/>
                  </a:lnTo>
                  <a:lnTo>
                    <a:pt x="1732269" y="13047"/>
                  </a:lnTo>
                  <a:lnTo>
                    <a:pt x="1799611" y="17587"/>
                  </a:lnTo>
                  <a:lnTo>
                    <a:pt x="1865067" y="22747"/>
                  </a:lnTo>
                  <a:lnTo>
                    <a:pt x="1928514" y="28506"/>
                  </a:lnTo>
                  <a:lnTo>
                    <a:pt x="1989831" y="34842"/>
                  </a:lnTo>
                  <a:lnTo>
                    <a:pt x="2048897" y="41736"/>
                  </a:lnTo>
                  <a:lnTo>
                    <a:pt x="2105590" y="49165"/>
                  </a:lnTo>
                  <a:lnTo>
                    <a:pt x="2159788" y="57109"/>
                  </a:lnTo>
                  <a:lnTo>
                    <a:pt x="2211371" y="65547"/>
                  </a:lnTo>
                  <a:lnTo>
                    <a:pt x="2260216" y="74458"/>
                  </a:lnTo>
                  <a:lnTo>
                    <a:pt x="2306202" y="83821"/>
                  </a:lnTo>
                  <a:lnTo>
                    <a:pt x="2349208" y="93615"/>
                  </a:lnTo>
                  <a:lnTo>
                    <a:pt x="2389112" y="103818"/>
                  </a:lnTo>
                  <a:lnTo>
                    <a:pt x="2425792" y="114410"/>
                  </a:lnTo>
                  <a:lnTo>
                    <a:pt x="2488995" y="136677"/>
                  </a:lnTo>
                  <a:lnTo>
                    <a:pt x="2537846" y="160248"/>
                  </a:lnTo>
                  <a:lnTo>
                    <a:pt x="2571372" y="184954"/>
                  </a:lnTo>
                  <a:lnTo>
                    <a:pt x="2590800" y="223774"/>
                  </a:lnTo>
                  <a:lnTo>
                    <a:pt x="2588600" y="236921"/>
                  </a:lnTo>
                  <a:lnTo>
                    <a:pt x="2556585" y="275085"/>
                  </a:lnTo>
                  <a:lnTo>
                    <a:pt x="2515275" y="299252"/>
                  </a:lnTo>
                  <a:lnTo>
                    <a:pt x="2459127" y="322202"/>
                  </a:lnTo>
                  <a:lnTo>
                    <a:pt x="2389112" y="343766"/>
                  </a:lnTo>
                  <a:lnTo>
                    <a:pt x="2349208" y="353976"/>
                  </a:lnTo>
                  <a:lnTo>
                    <a:pt x="2306202" y="363776"/>
                  </a:lnTo>
                  <a:lnTo>
                    <a:pt x="2260216" y="373145"/>
                  </a:lnTo>
                  <a:lnTo>
                    <a:pt x="2211371" y="382063"/>
                  </a:lnTo>
                  <a:lnTo>
                    <a:pt x="2159788" y="390508"/>
                  </a:lnTo>
                  <a:lnTo>
                    <a:pt x="2105590" y="398459"/>
                  </a:lnTo>
                  <a:lnTo>
                    <a:pt x="2048897" y="405895"/>
                  </a:lnTo>
                  <a:lnTo>
                    <a:pt x="1989831" y="412795"/>
                  </a:lnTo>
                  <a:lnTo>
                    <a:pt x="1928514" y="419137"/>
                  </a:lnTo>
                  <a:lnTo>
                    <a:pt x="1865067" y="424902"/>
                  </a:lnTo>
                  <a:lnTo>
                    <a:pt x="1799611" y="430067"/>
                  </a:lnTo>
                  <a:lnTo>
                    <a:pt x="1732269" y="434612"/>
                  </a:lnTo>
                  <a:lnTo>
                    <a:pt x="1663162" y="438516"/>
                  </a:lnTo>
                  <a:lnTo>
                    <a:pt x="1592411" y="441757"/>
                  </a:lnTo>
                  <a:lnTo>
                    <a:pt x="1520137" y="444314"/>
                  </a:lnTo>
                  <a:lnTo>
                    <a:pt x="1446463" y="446167"/>
                  </a:lnTo>
                  <a:lnTo>
                    <a:pt x="1371510" y="447294"/>
                  </a:lnTo>
                  <a:lnTo>
                    <a:pt x="1295400" y="447675"/>
                  </a:lnTo>
                  <a:lnTo>
                    <a:pt x="1219276" y="447294"/>
                  </a:lnTo>
                  <a:lnTo>
                    <a:pt x="1144312" y="446167"/>
                  </a:lnTo>
                  <a:lnTo>
                    <a:pt x="1070629" y="444314"/>
                  </a:lnTo>
                  <a:lnTo>
                    <a:pt x="998348" y="441757"/>
                  </a:lnTo>
                  <a:lnTo>
                    <a:pt x="927591" y="438516"/>
                  </a:lnTo>
                  <a:lnTo>
                    <a:pt x="858479" y="434612"/>
                  </a:lnTo>
                  <a:lnTo>
                    <a:pt x="791134" y="430067"/>
                  </a:lnTo>
                  <a:lnTo>
                    <a:pt x="725677" y="424902"/>
                  </a:lnTo>
                  <a:lnTo>
                    <a:pt x="662229" y="419137"/>
                  </a:lnTo>
                  <a:lnTo>
                    <a:pt x="600912" y="412795"/>
                  </a:lnTo>
                  <a:lnTo>
                    <a:pt x="541847" y="405895"/>
                  </a:lnTo>
                  <a:lnTo>
                    <a:pt x="485156" y="398459"/>
                  </a:lnTo>
                  <a:lnTo>
                    <a:pt x="430960" y="390508"/>
                  </a:lnTo>
                  <a:lnTo>
                    <a:pt x="379380" y="382063"/>
                  </a:lnTo>
                  <a:lnTo>
                    <a:pt x="330539" y="373145"/>
                  </a:lnTo>
                  <a:lnTo>
                    <a:pt x="284557" y="363776"/>
                  </a:lnTo>
                  <a:lnTo>
                    <a:pt x="241555" y="353976"/>
                  </a:lnTo>
                  <a:lnTo>
                    <a:pt x="201656" y="343766"/>
                  </a:lnTo>
                  <a:lnTo>
                    <a:pt x="164980" y="333168"/>
                  </a:lnTo>
                  <a:lnTo>
                    <a:pt x="101786" y="310890"/>
                  </a:lnTo>
                  <a:lnTo>
                    <a:pt x="52943" y="287310"/>
                  </a:lnTo>
                  <a:lnTo>
                    <a:pt x="19424" y="262598"/>
                  </a:lnTo>
                  <a:lnTo>
                    <a:pt x="0" y="22377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21877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CDCFCE-CAB0-3210-DAF6-3FD2C1E0F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34E7B24-6EB9-C397-1FF4-B6A839E2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21CD58-6B6D-48DB-0D25-8D93BC948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35FEE0-CF4D-6822-0E52-DE5FA7F2C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D7148F-5BEA-6331-D2FE-E777BE34D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5B6B2E-B3C5-DC76-27ED-A63B38AB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3" y="294538"/>
            <a:ext cx="10456668" cy="1033669"/>
          </a:xfrm>
        </p:spPr>
        <p:txBody>
          <a:bodyPr>
            <a:normAutofit fontScale="90000"/>
          </a:bodyPr>
          <a:lstStyle/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Enseigner la mémorisation des faits numériques:</a:t>
            </a:r>
            <a:endParaRPr lang="fr-FR"/>
          </a:p>
          <a:p>
            <a:r>
              <a:rPr lang="fr-FR"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l’apprentissage des tables de multiplication au CE1</a:t>
            </a:r>
            <a:endParaRPr lang="fr-FR"/>
          </a:p>
        </p:txBody>
      </p:sp>
      <p:grpSp>
        <p:nvGrpSpPr>
          <p:cNvPr id="15" name="object 5">
            <a:extLst>
              <a:ext uri="{FF2B5EF4-FFF2-40B4-BE49-F238E27FC236}">
                <a16:creationId xmlns:a16="http://schemas.microsoft.com/office/drawing/2014/main" id="{8D1874CB-0828-E236-971D-D712DA7FB753}"/>
              </a:ext>
            </a:extLst>
          </p:cNvPr>
          <p:cNvGrpSpPr/>
          <p:nvPr/>
        </p:nvGrpSpPr>
        <p:grpSpPr>
          <a:xfrm>
            <a:off x="10050107" y="1591933"/>
            <a:ext cx="2133600" cy="909700"/>
            <a:chOff x="9863201" y="628650"/>
            <a:chExt cx="2133600" cy="909700"/>
          </a:xfrm>
        </p:grpSpPr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id="{BAF83C7C-8D95-24EF-C4B9-243B04D37D1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3625" y="628650"/>
              <a:ext cx="2019300" cy="850900"/>
            </a:xfrm>
            <a:prstGeom prst="rect">
              <a:avLst/>
            </a:prstGeom>
          </p:spPr>
        </p:pic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0B12838C-5BC8-6880-8E9B-01A231D02BDF}"/>
                </a:ext>
              </a:extLst>
            </p:cNvPr>
            <p:cNvSpPr/>
            <p:nvPr/>
          </p:nvSpPr>
          <p:spPr>
            <a:xfrm>
              <a:off x="9863201" y="1243075"/>
              <a:ext cx="2133600" cy="295275"/>
            </a:xfrm>
            <a:custGeom>
              <a:avLst/>
              <a:gdLst/>
              <a:ahLst/>
              <a:cxnLst/>
              <a:rect l="l" t="t" r="r" b="b"/>
              <a:pathLst>
                <a:path w="2133600" h="295275">
                  <a:moveTo>
                    <a:pt x="0" y="147574"/>
                  </a:moveTo>
                  <a:lnTo>
                    <a:pt x="23560" y="116572"/>
                  </a:lnTo>
                  <a:lnTo>
                    <a:pt x="63943" y="97115"/>
                  </a:lnTo>
                  <a:lnTo>
                    <a:pt x="122383" y="78860"/>
                  </a:lnTo>
                  <a:lnTo>
                    <a:pt x="197437" y="62005"/>
                  </a:lnTo>
                  <a:lnTo>
                    <a:pt x="240743" y="54166"/>
                  </a:lnTo>
                  <a:lnTo>
                    <a:pt x="287662" y="46751"/>
                  </a:lnTo>
                  <a:lnTo>
                    <a:pt x="338013" y="39787"/>
                  </a:lnTo>
                  <a:lnTo>
                    <a:pt x="391615" y="33297"/>
                  </a:lnTo>
                  <a:lnTo>
                    <a:pt x="448289" y="27307"/>
                  </a:lnTo>
                  <a:lnTo>
                    <a:pt x="507853" y="21842"/>
                  </a:lnTo>
                  <a:lnTo>
                    <a:pt x="570129" y="16926"/>
                  </a:lnTo>
                  <a:lnTo>
                    <a:pt x="634934" y="12585"/>
                  </a:lnTo>
                  <a:lnTo>
                    <a:pt x="702089" y="8843"/>
                  </a:lnTo>
                  <a:lnTo>
                    <a:pt x="771414" y="5726"/>
                  </a:lnTo>
                  <a:lnTo>
                    <a:pt x="842728" y="3258"/>
                  </a:lnTo>
                  <a:lnTo>
                    <a:pt x="915850" y="1464"/>
                  </a:lnTo>
                  <a:lnTo>
                    <a:pt x="990601" y="370"/>
                  </a:lnTo>
                  <a:lnTo>
                    <a:pt x="1066800" y="0"/>
                  </a:lnTo>
                  <a:lnTo>
                    <a:pt x="1142983" y="370"/>
                  </a:lnTo>
                  <a:lnTo>
                    <a:pt x="1217721" y="1464"/>
                  </a:lnTo>
                  <a:lnTo>
                    <a:pt x="1290834" y="3258"/>
                  </a:lnTo>
                  <a:lnTo>
                    <a:pt x="1362140" y="5726"/>
                  </a:lnTo>
                  <a:lnTo>
                    <a:pt x="1431459" y="8843"/>
                  </a:lnTo>
                  <a:lnTo>
                    <a:pt x="1498611" y="12585"/>
                  </a:lnTo>
                  <a:lnTo>
                    <a:pt x="1563414" y="16926"/>
                  </a:lnTo>
                  <a:lnTo>
                    <a:pt x="1625689" y="21842"/>
                  </a:lnTo>
                  <a:lnTo>
                    <a:pt x="1685255" y="27307"/>
                  </a:lnTo>
                  <a:lnTo>
                    <a:pt x="1741931" y="33297"/>
                  </a:lnTo>
                  <a:lnTo>
                    <a:pt x="1795537" y="39787"/>
                  </a:lnTo>
                  <a:lnTo>
                    <a:pt x="1845892" y="46751"/>
                  </a:lnTo>
                  <a:lnTo>
                    <a:pt x="1892815" y="54166"/>
                  </a:lnTo>
                  <a:lnTo>
                    <a:pt x="1936127" y="62005"/>
                  </a:lnTo>
                  <a:lnTo>
                    <a:pt x="1975646" y="70245"/>
                  </a:lnTo>
                  <a:lnTo>
                    <a:pt x="2042584" y="87825"/>
                  </a:lnTo>
                  <a:lnTo>
                    <a:pt x="2092185" y="106706"/>
                  </a:lnTo>
                  <a:lnTo>
                    <a:pt x="2130921" y="137031"/>
                  </a:lnTo>
                  <a:lnTo>
                    <a:pt x="2133600" y="147574"/>
                  </a:lnTo>
                  <a:lnTo>
                    <a:pt x="2130921" y="158117"/>
                  </a:lnTo>
                  <a:lnTo>
                    <a:pt x="2092185" y="188451"/>
                  </a:lnTo>
                  <a:lnTo>
                    <a:pt x="2042584" y="207344"/>
                  </a:lnTo>
                  <a:lnTo>
                    <a:pt x="1975646" y="224937"/>
                  </a:lnTo>
                  <a:lnTo>
                    <a:pt x="1936127" y="233185"/>
                  </a:lnTo>
                  <a:lnTo>
                    <a:pt x="1892815" y="241032"/>
                  </a:lnTo>
                  <a:lnTo>
                    <a:pt x="1845892" y="248455"/>
                  </a:lnTo>
                  <a:lnTo>
                    <a:pt x="1795537" y="255428"/>
                  </a:lnTo>
                  <a:lnTo>
                    <a:pt x="1741931" y="261926"/>
                  </a:lnTo>
                  <a:lnTo>
                    <a:pt x="1685255" y="267924"/>
                  </a:lnTo>
                  <a:lnTo>
                    <a:pt x="1625689" y="273397"/>
                  </a:lnTo>
                  <a:lnTo>
                    <a:pt x="1563414" y="278320"/>
                  </a:lnTo>
                  <a:lnTo>
                    <a:pt x="1498611" y="282668"/>
                  </a:lnTo>
                  <a:lnTo>
                    <a:pt x="1431459" y="286415"/>
                  </a:lnTo>
                  <a:lnTo>
                    <a:pt x="1362140" y="289538"/>
                  </a:lnTo>
                  <a:lnTo>
                    <a:pt x="1290834" y="292010"/>
                  </a:lnTo>
                  <a:lnTo>
                    <a:pt x="1217721" y="293807"/>
                  </a:lnTo>
                  <a:lnTo>
                    <a:pt x="1142983" y="294903"/>
                  </a:lnTo>
                  <a:lnTo>
                    <a:pt x="1066800" y="295275"/>
                  </a:lnTo>
                  <a:lnTo>
                    <a:pt x="990601" y="294903"/>
                  </a:lnTo>
                  <a:lnTo>
                    <a:pt x="915850" y="293807"/>
                  </a:lnTo>
                  <a:lnTo>
                    <a:pt x="842728" y="292010"/>
                  </a:lnTo>
                  <a:lnTo>
                    <a:pt x="771414" y="289538"/>
                  </a:lnTo>
                  <a:lnTo>
                    <a:pt x="702089" y="286415"/>
                  </a:lnTo>
                  <a:lnTo>
                    <a:pt x="634934" y="282668"/>
                  </a:lnTo>
                  <a:lnTo>
                    <a:pt x="570129" y="278320"/>
                  </a:lnTo>
                  <a:lnTo>
                    <a:pt x="507853" y="273397"/>
                  </a:lnTo>
                  <a:lnTo>
                    <a:pt x="448289" y="267924"/>
                  </a:lnTo>
                  <a:lnTo>
                    <a:pt x="391615" y="261926"/>
                  </a:lnTo>
                  <a:lnTo>
                    <a:pt x="338013" y="255428"/>
                  </a:lnTo>
                  <a:lnTo>
                    <a:pt x="287662" y="248455"/>
                  </a:lnTo>
                  <a:lnTo>
                    <a:pt x="240743" y="241032"/>
                  </a:lnTo>
                  <a:lnTo>
                    <a:pt x="197437" y="233185"/>
                  </a:lnTo>
                  <a:lnTo>
                    <a:pt x="157923" y="224937"/>
                  </a:lnTo>
                  <a:lnTo>
                    <a:pt x="90996" y="207344"/>
                  </a:lnTo>
                  <a:lnTo>
                    <a:pt x="41404" y="188451"/>
                  </a:lnTo>
                  <a:lnTo>
                    <a:pt x="2677" y="158117"/>
                  </a:lnTo>
                  <a:lnTo>
                    <a:pt x="0" y="14757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9">
            <a:extLst>
              <a:ext uri="{FF2B5EF4-FFF2-40B4-BE49-F238E27FC236}">
                <a16:creationId xmlns:a16="http://schemas.microsoft.com/office/drawing/2014/main" id="{34D29E06-5358-7B32-6B4D-611344F602E6}"/>
              </a:ext>
            </a:extLst>
          </p:cNvPr>
          <p:cNvGrpSpPr/>
          <p:nvPr/>
        </p:nvGrpSpPr>
        <p:grpSpPr>
          <a:xfrm>
            <a:off x="202990" y="2457245"/>
            <a:ext cx="10909456" cy="4227662"/>
            <a:chOff x="490537" y="1738376"/>
            <a:chExt cx="11240135" cy="4457700"/>
          </a:xfrm>
        </p:grpSpPr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697350DF-2674-4DE4-F27E-709771E74818}"/>
                </a:ext>
              </a:extLst>
            </p:cNvPr>
            <p:cNvSpPr/>
            <p:nvPr/>
          </p:nvSpPr>
          <p:spPr>
            <a:xfrm>
              <a:off x="490537" y="1738376"/>
              <a:ext cx="11240135" cy="4457700"/>
            </a:xfrm>
            <a:custGeom>
              <a:avLst/>
              <a:gdLst/>
              <a:ahLst/>
              <a:cxnLst/>
              <a:rect l="l" t="t" r="r" b="b"/>
              <a:pathLst>
                <a:path w="11240135" h="4457700">
                  <a:moveTo>
                    <a:pt x="0" y="742950"/>
                  </a:moveTo>
                  <a:lnTo>
                    <a:pt x="1580" y="694098"/>
                  </a:lnTo>
                  <a:lnTo>
                    <a:pt x="6256" y="646091"/>
                  </a:lnTo>
                  <a:lnTo>
                    <a:pt x="13929" y="599026"/>
                  </a:lnTo>
                  <a:lnTo>
                    <a:pt x="24502" y="553001"/>
                  </a:lnTo>
                  <a:lnTo>
                    <a:pt x="37877" y="508113"/>
                  </a:lnTo>
                  <a:lnTo>
                    <a:pt x="53955" y="464461"/>
                  </a:lnTo>
                  <a:lnTo>
                    <a:pt x="72640" y="422142"/>
                  </a:lnTo>
                  <a:lnTo>
                    <a:pt x="93832" y="381255"/>
                  </a:lnTo>
                  <a:lnTo>
                    <a:pt x="117435" y="341897"/>
                  </a:lnTo>
                  <a:lnTo>
                    <a:pt x="143350" y="304166"/>
                  </a:lnTo>
                  <a:lnTo>
                    <a:pt x="171479" y="268159"/>
                  </a:lnTo>
                  <a:lnTo>
                    <a:pt x="201725" y="233976"/>
                  </a:lnTo>
                  <a:lnTo>
                    <a:pt x="233989" y="201713"/>
                  </a:lnTo>
                  <a:lnTo>
                    <a:pt x="268174" y="171469"/>
                  </a:lnTo>
                  <a:lnTo>
                    <a:pt x="304182" y="143341"/>
                  </a:lnTo>
                  <a:lnTo>
                    <a:pt x="341915" y="117427"/>
                  </a:lnTo>
                  <a:lnTo>
                    <a:pt x="381274" y="93826"/>
                  </a:lnTo>
                  <a:lnTo>
                    <a:pt x="422163" y="72635"/>
                  </a:lnTo>
                  <a:lnTo>
                    <a:pt x="464483" y="53951"/>
                  </a:lnTo>
                  <a:lnTo>
                    <a:pt x="508136" y="37874"/>
                  </a:lnTo>
                  <a:lnTo>
                    <a:pt x="553025" y="24500"/>
                  </a:lnTo>
                  <a:lnTo>
                    <a:pt x="599051" y="13928"/>
                  </a:lnTo>
                  <a:lnTo>
                    <a:pt x="646116" y="6255"/>
                  </a:lnTo>
                  <a:lnTo>
                    <a:pt x="694124" y="1580"/>
                  </a:lnTo>
                  <a:lnTo>
                    <a:pt x="742975" y="0"/>
                  </a:lnTo>
                  <a:lnTo>
                    <a:pt x="10496486" y="0"/>
                  </a:lnTo>
                  <a:lnTo>
                    <a:pt x="10545338" y="1580"/>
                  </a:lnTo>
                  <a:lnTo>
                    <a:pt x="10593346" y="6255"/>
                  </a:lnTo>
                  <a:lnTo>
                    <a:pt x="10640414" y="13928"/>
                  </a:lnTo>
                  <a:lnTo>
                    <a:pt x="10686443" y="24500"/>
                  </a:lnTo>
                  <a:lnTo>
                    <a:pt x="10731335" y="37874"/>
                  </a:lnTo>
                  <a:lnTo>
                    <a:pt x="10774993" y="53951"/>
                  </a:lnTo>
                  <a:lnTo>
                    <a:pt x="10817317" y="72635"/>
                  </a:lnTo>
                  <a:lnTo>
                    <a:pt x="10858211" y="93826"/>
                  </a:lnTo>
                  <a:lnTo>
                    <a:pt x="10897576" y="117427"/>
                  </a:lnTo>
                  <a:lnTo>
                    <a:pt x="10935315" y="143341"/>
                  </a:lnTo>
                  <a:lnTo>
                    <a:pt x="10971328" y="171469"/>
                  </a:lnTo>
                  <a:lnTo>
                    <a:pt x="11005519" y="201713"/>
                  </a:lnTo>
                  <a:lnTo>
                    <a:pt x="11037790" y="233976"/>
                  </a:lnTo>
                  <a:lnTo>
                    <a:pt x="11068042" y="268159"/>
                  </a:lnTo>
                  <a:lnTo>
                    <a:pt x="11096177" y="304166"/>
                  </a:lnTo>
                  <a:lnTo>
                    <a:pt x="11122098" y="341897"/>
                  </a:lnTo>
                  <a:lnTo>
                    <a:pt x="11145706" y="381255"/>
                  </a:lnTo>
                  <a:lnTo>
                    <a:pt x="11166903" y="422142"/>
                  </a:lnTo>
                  <a:lnTo>
                    <a:pt x="11185593" y="464461"/>
                  </a:lnTo>
                  <a:lnTo>
                    <a:pt x="11201675" y="508113"/>
                  </a:lnTo>
                  <a:lnTo>
                    <a:pt x="11215054" y="553001"/>
                  </a:lnTo>
                  <a:lnTo>
                    <a:pt x="11225630" y="599026"/>
                  </a:lnTo>
                  <a:lnTo>
                    <a:pt x="11233305" y="646091"/>
                  </a:lnTo>
                  <a:lnTo>
                    <a:pt x="11237982" y="694098"/>
                  </a:lnTo>
                  <a:lnTo>
                    <a:pt x="11239563" y="742950"/>
                  </a:lnTo>
                  <a:lnTo>
                    <a:pt x="11239563" y="3714623"/>
                  </a:lnTo>
                  <a:lnTo>
                    <a:pt x="11237982" y="3763478"/>
                  </a:lnTo>
                  <a:lnTo>
                    <a:pt x="11233305" y="3811489"/>
                  </a:lnTo>
                  <a:lnTo>
                    <a:pt x="11225630" y="3858559"/>
                  </a:lnTo>
                  <a:lnTo>
                    <a:pt x="11215054" y="3904588"/>
                  </a:lnTo>
                  <a:lnTo>
                    <a:pt x="11201675" y="3949480"/>
                  </a:lnTo>
                  <a:lnTo>
                    <a:pt x="11185593" y="3993136"/>
                  </a:lnTo>
                  <a:lnTo>
                    <a:pt x="11166903" y="4035458"/>
                  </a:lnTo>
                  <a:lnTo>
                    <a:pt x="11145706" y="4076349"/>
                  </a:lnTo>
                  <a:lnTo>
                    <a:pt x="11122098" y="4115711"/>
                  </a:lnTo>
                  <a:lnTo>
                    <a:pt x="11096177" y="4153445"/>
                  </a:lnTo>
                  <a:lnTo>
                    <a:pt x="11068042" y="4189455"/>
                  </a:lnTo>
                  <a:lnTo>
                    <a:pt x="11037790" y="4223641"/>
                  </a:lnTo>
                  <a:lnTo>
                    <a:pt x="11005519" y="4255906"/>
                  </a:lnTo>
                  <a:lnTo>
                    <a:pt x="10971328" y="4286153"/>
                  </a:lnTo>
                  <a:lnTo>
                    <a:pt x="10935315" y="4314283"/>
                  </a:lnTo>
                  <a:lnTo>
                    <a:pt x="10897576" y="4340199"/>
                  </a:lnTo>
                  <a:lnTo>
                    <a:pt x="10858211" y="4363802"/>
                  </a:lnTo>
                  <a:lnTo>
                    <a:pt x="10817317" y="4384995"/>
                  </a:lnTo>
                  <a:lnTo>
                    <a:pt x="10774993" y="4403680"/>
                  </a:lnTo>
                  <a:lnTo>
                    <a:pt x="10731335" y="4419759"/>
                  </a:lnTo>
                  <a:lnTo>
                    <a:pt x="10686443" y="4433133"/>
                  </a:lnTo>
                  <a:lnTo>
                    <a:pt x="10640414" y="4443706"/>
                  </a:lnTo>
                  <a:lnTo>
                    <a:pt x="10593346" y="4451380"/>
                  </a:lnTo>
                  <a:lnTo>
                    <a:pt x="10545338" y="4456056"/>
                  </a:lnTo>
                  <a:lnTo>
                    <a:pt x="10496486" y="4457636"/>
                  </a:lnTo>
                  <a:lnTo>
                    <a:pt x="742975" y="4457636"/>
                  </a:lnTo>
                  <a:lnTo>
                    <a:pt x="694124" y="4456056"/>
                  </a:lnTo>
                  <a:lnTo>
                    <a:pt x="646116" y="4451380"/>
                  </a:lnTo>
                  <a:lnTo>
                    <a:pt x="599051" y="4443706"/>
                  </a:lnTo>
                  <a:lnTo>
                    <a:pt x="553025" y="4433133"/>
                  </a:lnTo>
                  <a:lnTo>
                    <a:pt x="508136" y="4419759"/>
                  </a:lnTo>
                  <a:lnTo>
                    <a:pt x="464483" y="4403680"/>
                  </a:lnTo>
                  <a:lnTo>
                    <a:pt x="422163" y="4384995"/>
                  </a:lnTo>
                  <a:lnTo>
                    <a:pt x="381274" y="4363802"/>
                  </a:lnTo>
                  <a:lnTo>
                    <a:pt x="341915" y="4340199"/>
                  </a:lnTo>
                  <a:lnTo>
                    <a:pt x="304182" y="4314283"/>
                  </a:lnTo>
                  <a:lnTo>
                    <a:pt x="268174" y="4286153"/>
                  </a:lnTo>
                  <a:lnTo>
                    <a:pt x="233989" y="4255906"/>
                  </a:lnTo>
                  <a:lnTo>
                    <a:pt x="201725" y="4223641"/>
                  </a:lnTo>
                  <a:lnTo>
                    <a:pt x="171479" y="4189455"/>
                  </a:lnTo>
                  <a:lnTo>
                    <a:pt x="143350" y="4153445"/>
                  </a:lnTo>
                  <a:lnTo>
                    <a:pt x="117435" y="4115711"/>
                  </a:lnTo>
                  <a:lnTo>
                    <a:pt x="93832" y="4076349"/>
                  </a:lnTo>
                  <a:lnTo>
                    <a:pt x="72640" y="4035458"/>
                  </a:lnTo>
                  <a:lnTo>
                    <a:pt x="53955" y="3993136"/>
                  </a:lnTo>
                  <a:lnTo>
                    <a:pt x="37877" y="3949480"/>
                  </a:lnTo>
                  <a:lnTo>
                    <a:pt x="24502" y="3904588"/>
                  </a:lnTo>
                  <a:lnTo>
                    <a:pt x="13929" y="3858559"/>
                  </a:lnTo>
                  <a:lnTo>
                    <a:pt x="6256" y="3811489"/>
                  </a:lnTo>
                  <a:lnTo>
                    <a:pt x="1580" y="3763478"/>
                  </a:lnTo>
                  <a:lnTo>
                    <a:pt x="0" y="3714623"/>
                  </a:lnTo>
                  <a:lnTo>
                    <a:pt x="0" y="742950"/>
                  </a:lnTo>
                  <a:close/>
                </a:path>
              </a:pathLst>
            </a:custGeom>
            <a:ln w="28575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1">
              <a:extLst>
                <a:ext uri="{FF2B5EF4-FFF2-40B4-BE49-F238E27FC236}">
                  <a16:creationId xmlns:a16="http://schemas.microsoft.com/office/drawing/2014/main" id="{7D758831-2B33-4C8B-D656-00588DCB280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5022" y="3469390"/>
              <a:ext cx="3052329" cy="853242"/>
            </a:xfrm>
            <a:prstGeom prst="rect">
              <a:avLst/>
            </a:prstGeom>
          </p:spPr>
        </p:pic>
        <p:sp>
          <p:nvSpPr>
            <p:cNvPr id="23" name="object 12">
              <a:extLst>
                <a:ext uri="{FF2B5EF4-FFF2-40B4-BE49-F238E27FC236}">
                  <a16:creationId xmlns:a16="http://schemas.microsoft.com/office/drawing/2014/main" id="{4AADF403-0495-B854-5B40-6E65578844B5}"/>
                </a:ext>
              </a:extLst>
            </p:cNvPr>
            <p:cNvSpPr/>
            <p:nvPr/>
          </p:nvSpPr>
          <p:spPr>
            <a:xfrm>
              <a:off x="7929626" y="3424174"/>
              <a:ext cx="3143250" cy="933450"/>
            </a:xfrm>
            <a:custGeom>
              <a:avLst/>
              <a:gdLst/>
              <a:ahLst/>
              <a:cxnLst/>
              <a:rect l="l" t="t" r="r" b="b"/>
              <a:pathLst>
                <a:path w="3143250" h="933450">
                  <a:moveTo>
                    <a:pt x="0" y="933450"/>
                  </a:moveTo>
                  <a:lnTo>
                    <a:pt x="3143250" y="933450"/>
                  </a:lnTo>
                  <a:lnTo>
                    <a:pt x="3143250" y="0"/>
                  </a:lnTo>
                  <a:lnTo>
                    <a:pt x="0" y="0"/>
                  </a:lnTo>
                  <a:lnTo>
                    <a:pt x="0" y="9334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3">
              <a:extLst>
                <a:ext uri="{FF2B5EF4-FFF2-40B4-BE49-F238E27FC236}">
                  <a16:creationId xmlns:a16="http://schemas.microsoft.com/office/drawing/2014/main" id="{58FFDED9-15AB-7FD3-D600-1D59E379FE7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4878" y="5245167"/>
              <a:ext cx="3333199" cy="801933"/>
            </a:xfrm>
            <a:prstGeom prst="rect">
              <a:avLst/>
            </a:prstGeom>
          </p:spPr>
        </p:pic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50472C88-D06B-FD43-754B-76597BA70621}"/>
                </a:ext>
              </a:extLst>
            </p:cNvPr>
            <p:cNvSpPr/>
            <p:nvPr/>
          </p:nvSpPr>
          <p:spPr>
            <a:xfrm>
              <a:off x="1881250" y="5176837"/>
              <a:ext cx="3505200" cy="923925"/>
            </a:xfrm>
            <a:custGeom>
              <a:avLst/>
              <a:gdLst/>
              <a:ahLst/>
              <a:cxnLst/>
              <a:rect l="l" t="t" r="r" b="b"/>
              <a:pathLst>
                <a:path w="3505200" h="923925">
                  <a:moveTo>
                    <a:pt x="0" y="923925"/>
                  </a:moveTo>
                  <a:lnTo>
                    <a:pt x="3505200" y="923925"/>
                  </a:lnTo>
                  <a:lnTo>
                    <a:pt x="3505200" y="0"/>
                  </a:lnTo>
                  <a:lnTo>
                    <a:pt x="0" y="0"/>
                  </a:lnTo>
                  <a:lnTo>
                    <a:pt x="0" y="9239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15">
              <a:extLst>
                <a:ext uri="{FF2B5EF4-FFF2-40B4-BE49-F238E27FC236}">
                  <a16:creationId xmlns:a16="http://schemas.microsoft.com/office/drawing/2014/main" id="{8BB7D86F-2A76-EC2F-81E5-64DDA0D44D5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9180" y="3404235"/>
              <a:ext cx="2791764" cy="1649348"/>
            </a:xfrm>
            <a:prstGeom prst="rect">
              <a:avLst/>
            </a:prstGeom>
          </p:spPr>
        </p:pic>
        <p:sp>
          <p:nvSpPr>
            <p:cNvPr id="27" name="object 16">
              <a:extLst>
                <a:ext uri="{FF2B5EF4-FFF2-40B4-BE49-F238E27FC236}">
                  <a16:creationId xmlns:a16="http://schemas.microsoft.com/office/drawing/2014/main" id="{17646089-062E-E589-B120-6CE4D229DB2F}"/>
                </a:ext>
              </a:extLst>
            </p:cNvPr>
            <p:cNvSpPr/>
            <p:nvPr/>
          </p:nvSpPr>
          <p:spPr>
            <a:xfrm>
              <a:off x="976312" y="3328924"/>
              <a:ext cx="2857500" cy="1771650"/>
            </a:xfrm>
            <a:custGeom>
              <a:avLst/>
              <a:gdLst/>
              <a:ahLst/>
              <a:cxnLst/>
              <a:rect l="l" t="t" r="r" b="b"/>
              <a:pathLst>
                <a:path w="2857500" h="1771650">
                  <a:moveTo>
                    <a:pt x="0" y="1771650"/>
                  </a:moveTo>
                  <a:lnTo>
                    <a:pt x="2857500" y="1771650"/>
                  </a:lnTo>
                  <a:lnTo>
                    <a:pt x="2857500" y="0"/>
                  </a:lnTo>
                  <a:lnTo>
                    <a:pt x="0" y="0"/>
                  </a:lnTo>
                  <a:lnTo>
                    <a:pt x="0" y="17716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17">
              <a:extLst>
                <a:ext uri="{FF2B5EF4-FFF2-40B4-BE49-F238E27FC236}">
                  <a16:creationId xmlns:a16="http://schemas.microsoft.com/office/drawing/2014/main" id="{BD0E5DAD-0778-3AEA-A85C-1530B01F7A7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48736" y="4949371"/>
              <a:ext cx="3999642" cy="889453"/>
            </a:xfrm>
            <a:prstGeom prst="rect">
              <a:avLst/>
            </a:prstGeom>
          </p:spPr>
        </p:pic>
        <p:sp>
          <p:nvSpPr>
            <p:cNvPr id="29" name="object 18">
              <a:extLst>
                <a:ext uri="{FF2B5EF4-FFF2-40B4-BE49-F238E27FC236}">
                  <a16:creationId xmlns:a16="http://schemas.microsoft.com/office/drawing/2014/main" id="{05F84890-18D1-E4A7-C899-E0A6A3862D89}"/>
                </a:ext>
              </a:extLst>
            </p:cNvPr>
            <p:cNvSpPr/>
            <p:nvPr/>
          </p:nvSpPr>
          <p:spPr>
            <a:xfrm>
              <a:off x="6405626" y="4824412"/>
              <a:ext cx="4114800" cy="1019175"/>
            </a:xfrm>
            <a:custGeom>
              <a:avLst/>
              <a:gdLst/>
              <a:ahLst/>
              <a:cxnLst/>
              <a:rect l="l" t="t" r="r" b="b"/>
              <a:pathLst>
                <a:path w="4114800" h="1019175">
                  <a:moveTo>
                    <a:pt x="0" y="1019175"/>
                  </a:moveTo>
                  <a:lnTo>
                    <a:pt x="4114800" y="1019175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10191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19">
              <a:extLst>
                <a:ext uri="{FF2B5EF4-FFF2-40B4-BE49-F238E27FC236}">
                  <a16:creationId xmlns:a16="http://schemas.microsoft.com/office/drawing/2014/main" id="{5F49C163-A307-C109-6C68-CD67E2DF69C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55903" y="3681240"/>
              <a:ext cx="2851567" cy="287815"/>
            </a:xfrm>
            <a:prstGeom prst="rect">
              <a:avLst/>
            </a:prstGeom>
          </p:spPr>
        </p:pic>
        <p:sp>
          <p:nvSpPr>
            <p:cNvPr id="31" name="object 20">
              <a:extLst>
                <a:ext uri="{FF2B5EF4-FFF2-40B4-BE49-F238E27FC236}">
                  <a16:creationId xmlns:a16="http://schemas.microsoft.com/office/drawing/2014/main" id="{3F61F0DC-3138-8269-0877-40F077BEAB0A}"/>
                </a:ext>
              </a:extLst>
            </p:cNvPr>
            <p:cNvSpPr/>
            <p:nvPr/>
          </p:nvSpPr>
          <p:spPr>
            <a:xfrm>
              <a:off x="4405376" y="3595624"/>
              <a:ext cx="2952750" cy="428625"/>
            </a:xfrm>
            <a:custGeom>
              <a:avLst/>
              <a:gdLst/>
              <a:ahLst/>
              <a:cxnLst/>
              <a:rect l="l" t="t" r="r" b="b"/>
              <a:pathLst>
                <a:path w="2952750" h="428625">
                  <a:moveTo>
                    <a:pt x="0" y="428625"/>
                  </a:moveTo>
                  <a:lnTo>
                    <a:pt x="2952750" y="428625"/>
                  </a:lnTo>
                  <a:lnTo>
                    <a:pt x="2952750" y="0"/>
                  </a:lnTo>
                  <a:lnTo>
                    <a:pt x="0" y="0"/>
                  </a:lnTo>
                  <a:lnTo>
                    <a:pt x="0" y="4286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21">
            <a:extLst>
              <a:ext uri="{FF2B5EF4-FFF2-40B4-BE49-F238E27FC236}">
                <a16:creationId xmlns:a16="http://schemas.microsoft.com/office/drawing/2014/main" id="{7660B674-D887-AB80-5531-8F00A07C0818}"/>
              </a:ext>
            </a:extLst>
          </p:cNvPr>
          <p:cNvSpPr txBox="1"/>
          <p:nvPr/>
        </p:nvSpPr>
        <p:spPr>
          <a:xfrm>
            <a:off x="562454" y="2578709"/>
            <a:ext cx="10193020" cy="14300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35"/>
              </a:spcBef>
            </a:pPr>
            <a:r>
              <a:rPr sz="2300" spc="-10" dirty="0">
                <a:latin typeface="Calibri"/>
                <a:cs typeface="Calibri"/>
              </a:rPr>
              <a:t>Tout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ce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qui</a:t>
            </a:r>
            <a:r>
              <a:rPr sz="2300" spc="3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vient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d’être</a:t>
            </a:r>
            <a:r>
              <a:rPr sz="2300" spc="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proposé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pour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favoriser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mémorisation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des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faits </a:t>
            </a:r>
            <a:r>
              <a:rPr sz="2300" spc="-10" dirty="0">
                <a:latin typeface="Calibri"/>
                <a:cs typeface="Calibri"/>
              </a:rPr>
              <a:t>numériques </a:t>
            </a:r>
            <a:r>
              <a:rPr sz="2300" dirty="0">
                <a:latin typeface="Calibri"/>
                <a:cs typeface="Calibri"/>
              </a:rPr>
              <a:t>est</a:t>
            </a:r>
            <a:r>
              <a:rPr sz="2300" spc="80" dirty="0">
                <a:latin typeface="Calibri"/>
                <a:cs typeface="Calibri"/>
              </a:rPr>
              <a:t>  </a:t>
            </a:r>
            <a:r>
              <a:rPr sz="2300" dirty="0">
                <a:latin typeface="Calibri"/>
                <a:cs typeface="Calibri"/>
              </a:rPr>
              <a:t>à</a:t>
            </a:r>
            <a:r>
              <a:rPr sz="2300" spc="75" dirty="0">
                <a:latin typeface="Calibri"/>
                <a:cs typeface="Calibri"/>
              </a:rPr>
              <a:t>  </a:t>
            </a:r>
            <a:r>
              <a:rPr sz="2300" dirty="0">
                <a:latin typeface="Calibri"/>
                <a:cs typeface="Calibri"/>
              </a:rPr>
              <a:t>remobiliser</a:t>
            </a:r>
            <a:r>
              <a:rPr sz="2300" spc="75" dirty="0">
                <a:latin typeface="Calibri"/>
                <a:cs typeface="Calibri"/>
              </a:rPr>
              <a:t>  </a:t>
            </a:r>
            <a:r>
              <a:rPr sz="2300" dirty="0">
                <a:latin typeface="Calibri"/>
                <a:cs typeface="Calibri"/>
              </a:rPr>
              <a:t>à</a:t>
            </a:r>
            <a:r>
              <a:rPr sz="2300" spc="75" dirty="0">
                <a:latin typeface="Calibri"/>
                <a:cs typeface="Calibri"/>
              </a:rPr>
              <a:t>  </a:t>
            </a:r>
            <a:r>
              <a:rPr sz="2300" dirty="0">
                <a:latin typeface="Calibri"/>
                <a:cs typeface="Calibri"/>
              </a:rPr>
              <a:t>court,</a:t>
            </a:r>
            <a:r>
              <a:rPr sz="2300" spc="85" dirty="0">
                <a:latin typeface="Calibri"/>
                <a:cs typeface="Calibri"/>
              </a:rPr>
              <a:t>  </a:t>
            </a:r>
            <a:r>
              <a:rPr sz="2300" dirty="0">
                <a:latin typeface="Calibri"/>
                <a:cs typeface="Calibri"/>
              </a:rPr>
              <a:t>moyen</a:t>
            </a:r>
            <a:r>
              <a:rPr sz="2300" spc="90" dirty="0">
                <a:latin typeface="Calibri"/>
                <a:cs typeface="Calibri"/>
              </a:rPr>
              <a:t>  </a:t>
            </a:r>
            <a:r>
              <a:rPr sz="2300" dirty="0">
                <a:latin typeface="Calibri"/>
                <a:cs typeface="Calibri"/>
              </a:rPr>
              <a:t>et</a:t>
            </a:r>
            <a:r>
              <a:rPr sz="2300" spc="90" dirty="0">
                <a:latin typeface="Calibri"/>
                <a:cs typeface="Calibri"/>
              </a:rPr>
              <a:t>  </a:t>
            </a:r>
            <a:r>
              <a:rPr sz="2300" dirty="0">
                <a:latin typeface="Calibri"/>
                <a:cs typeface="Calibri"/>
              </a:rPr>
              <a:t>long</a:t>
            </a:r>
            <a:r>
              <a:rPr sz="2300" spc="90" dirty="0">
                <a:latin typeface="Calibri"/>
                <a:cs typeface="Calibri"/>
              </a:rPr>
              <a:t>  </a:t>
            </a:r>
            <a:r>
              <a:rPr sz="2300" dirty="0">
                <a:latin typeface="Calibri"/>
                <a:cs typeface="Calibri"/>
              </a:rPr>
              <a:t>termes</a:t>
            </a:r>
            <a:r>
              <a:rPr sz="2300" spc="70" dirty="0">
                <a:latin typeface="Calibri"/>
                <a:cs typeface="Calibri"/>
              </a:rPr>
              <a:t>  </a:t>
            </a:r>
            <a:r>
              <a:rPr sz="2300" dirty="0">
                <a:latin typeface="Calibri"/>
                <a:cs typeface="Calibri"/>
              </a:rPr>
              <a:t>pour</a:t>
            </a:r>
            <a:r>
              <a:rPr sz="2300" spc="65" dirty="0">
                <a:latin typeface="Calibri"/>
                <a:cs typeface="Calibri"/>
              </a:rPr>
              <a:t>  </a:t>
            </a:r>
            <a:r>
              <a:rPr sz="2300" dirty="0">
                <a:latin typeface="Calibri"/>
                <a:cs typeface="Calibri"/>
              </a:rPr>
              <a:t>permettre</a:t>
            </a:r>
            <a:r>
              <a:rPr sz="2300" spc="95" dirty="0">
                <a:latin typeface="Calibri"/>
                <a:cs typeface="Calibri"/>
              </a:rPr>
              <a:t>  </a:t>
            </a:r>
            <a:r>
              <a:rPr sz="2300" dirty="0">
                <a:latin typeface="Calibri"/>
                <a:cs typeface="Calibri"/>
              </a:rPr>
              <a:t>de</a:t>
            </a:r>
            <a:r>
              <a:rPr sz="2300" spc="85" dirty="0">
                <a:latin typeface="Calibri"/>
                <a:cs typeface="Calibri"/>
              </a:rPr>
              <a:t>  </a:t>
            </a:r>
            <a:r>
              <a:rPr sz="2300" b="1" spc="-10" dirty="0">
                <a:latin typeface="Calibri"/>
                <a:cs typeface="Calibri"/>
              </a:rPr>
              <a:t>réactiver </a:t>
            </a:r>
            <a:r>
              <a:rPr sz="2300" b="1" dirty="0">
                <a:latin typeface="Calibri"/>
                <a:cs typeface="Calibri"/>
              </a:rPr>
              <a:t>régulièrement</a:t>
            </a:r>
            <a:r>
              <a:rPr sz="2300" b="1" spc="27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les</a:t>
            </a:r>
            <a:r>
              <a:rPr sz="2300" b="1" spc="26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connaissances</a:t>
            </a:r>
            <a:r>
              <a:rPr sz="2300" b="1" spc="26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des</a:t>
            </a:r>
            <a:r>
              <a:rPr sz="2300" b="1" spc="27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élèves</a:t>
            </a:r>
            <a:r>
              <a:rPr sz="2300" b="1" spc="27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afin</a:t>
            </a:r>
            <a:r>
              <a:rPr sz="2300" spc="2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de</a:t>
            </a:r>
            <a:r>
              <a:rPr sz="2300" spc="28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l’inscrire</a:t>
            </a:r>
            <a:r>
              <a:rPr sz="2300" spc="2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dans</a:t>
            </a:r>
            <a:r>
              <a:rPr sz="2300" spc="2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leur</a:t>
            </a:r>
            <a:r>
              <a:rPr sz="2300" spc="229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mémoire</a:t>
            </a:r>
            <a:r>
              <a:rPr sz="2300" spc="254" dirty="0">
                <a:latin typeface="Calibri"/>
                <a:cs typeface="Calibri"/>
              </a:rPr>
              <a:t> </a:t>
            </a:r>
            <a:r>
              <a:rPr sz="2300" spc="-50" dirty="0">
                <a:latin typeface="Calibri"/>
                <a:cs typeface="Calibri"/>
              </a:rPr>
              <a:t>à </a:t>
            </a:r>
            <a:r>
              <a:rPr sz="2300" dirty="0">
                <a:latin typeface="Calibri"/>
                <a:cs typeface="Calibri"/>
              </a:rPr>
              <a:t>long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terme.</a:t>
            </a:r>
            <a:endParaRPr sz="23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62022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4DA81B-7CE4-EE7C-A56E-CB9066AA9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765115-0A2E-4E3C-0A2F-78E4A606D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9599B09-9F82-FE8E-9607-4926E54EA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639C0D-A5D0-3C9A-E849-303E85266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77B402-5420-6765-3ACE-D1A37EB44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A72AF2-1D53-8F79-DD52-6EFECDE7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C4EE71B-EBE8-EE2C-1626-92E841866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54EB87-45FC-A637-C267-6037ADE0B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950832D9-9B93-886F-4C0A-F88F3227DA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08235"/>
            <a:ext cx="3733801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415290" algn="r"/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Une démarche</a:t>
            </a:r>
            <a:b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</a:br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pour </a:t>
            </a:r>
            <a:r>
              <a:rPr lang="en-US" sz="34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enseigner</a:t>
            </a:r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la </a:t>
            </a:r>
            <a:r>
              <a:rPr lang="en-US" sz="3400" kern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mémorisation</a:t>
            </a:r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</a:t>
            </a:r>
            <a:r>
              <a:rPr lang="en-US" sz="3400" kern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des</a:t>
            </a:r>
            <a:b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</a:br>
            <a:r>
              <a:rPr lang="en-US" sz="3400" kern="12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faits</a:t>
            </a:r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 </a:t>
            </a:r>
            <a:r>
              <a:rPr lang="en-US" sz="3400" kern="120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numériques</a:t>
            </a:r>
            <a:endParaRPr lang="en-US" sz="3400" dirty="0">
              <a:solidFill>
                <a:srgbClr val="FFFFFF"/>
              </a:solidFill>
              <a:latin typeface="Calibri Light"/>
              <a:ea typeface="Calibri Light"/>
              <a:cs typeface="Calibri Light"/>
            </a:endParaRPr>
          </a:p>
          <a:p>
            <a:pPr marL="415290" algn="r"/>
            <a:endParaRPr lang="en-US" sz="3400" dirty="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A9A1605-289C-E843-E493-4E1E516B1732}"/>
              </a:ext>
            </a:extLst>
          </p:cNvPr>
          <p:cNvSpPr txBox="1"/>
          <p:nvPr/>
        </p:nvSpPr>
        <p:spPr>
          <a:xfrm>
            <a:off x="4278298" y="591971"/>
            <a:ext cx="7662401" cy="5603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5600" indent="-342900">
              <a:buFont typeface="Arial MT,Sans-Serif"/>
              <a:buChar char="•"/>
            </a:pPr>
            <a:r>
              <a:rPr lang="en-US" sz="2400" b="1" dirty="0" err="1">
                <a:latin typeface="Calibri"/>
                <a:cs typeface="Calibri"/>
              </a:rPr>
              <a:t>Comprendre</a:t>
            </a:r>
            <a:r>
              <a:rPr lang="en-US" sz="2400" b="1" dirty="0">
                <a:latin typeface="Calibri"/>
                <a:cs typeface="Calibri"/>
              </a:rPr>
              <a:t> </a:t>
            </a:r>
            <a:r>
              <a:rPr lang="en-US" sz="2400" dirty="0">
                <a:latin typeface="Calibri"/>
                <a:cs typeface="Calibri"/>
              </a:rPr>
              <a:t>pour </a:t>
            </a:r>
            <a:r>
              <a:rPr lang="en-US" sz="2400" dirty="0" err="1">
                <a:latin typeface="Calibri"/>
                <a:cs typeface="Calibri"/>
              </a:rPr>
              <a:t>mieux</a:t>
            </a:r>
            <a:r>
              <a:rPr lang="en-US" sz="2400" dirty="0">
                <a:latin typeface="Calibri"/>
                <a:cs typeface="Calibri"/>
              </a:rPr>
              <a:t> </a:t>
            </a:r>
            <a:r>
              <a:rPr lang="en-US" sz="2400" dirty="0" err="1">
                <a:latin typeface="Calibri"/>
                <a:cs typeface="Calibri"/>
              </a:rPr>
              <a:t>mémoriser</a:t>
            </a:r>
            <a:endParaRPr lang="en-US" sz="2400" dirty="0">
              <a:latin typeface="Calibri"/>
              <a:cs typeface="Calibri"/>
            </a:endParaRPr>
          </a:p>
          <a:p>
            <a:pPr marL="355600" indent="-342900">
              <a:spcBef>
                <a:spcPts val="620"/>
              </a:spcBef>
              <a:buFont typeface="Arial MT,Sans-Serif"/>
              <a:buChar char="•"/>
            </a:pPr>
            <a:r>
              <a:rPr lang="en-US" sz="2400" b="1" dirty="0" err="1">
                <a:latin typeface="Calibri"/>
                <a:cs typeface="Calibri"/>
              </a:rPr>
              <a:t>Construire</a:t>
            </a:r>
            <a:r>
              <a:rPr lang="en-US" sz="2400" b="1" dirty="0">
                <a:latin typeface="Calibri"/>
                <a:cs typeface="Calibri"/>
              </a:rPr>
              <a:t> le </a:t>
            </a:r>
            <a:r>
              <a:rPr lang="en-US" sz="2400" b="1" dirty="0" err="1">
                <a:latin typeface="Calibri"/>
                <a:cs typeface="Calibri"/>
              </a:rPr>
              <a:t>répertoire</a:t>
            </a:r>
            <a:r>
              <a:rPr lang="en-US" sz="2400" b="1" dirty="0">
                <a:latin typeface="Calibri"/>
                <a:cs typeface="Calibri"/>
              </a:rPr>
              <a:t> </a:t>
            </a:r>
            <a:r>
              <a:rPr lang="en-US" sz="2400" dirty="0" err="1">
                <a:latin typeface="Calibri"/>
                <a:cs typeface="Calibri"/>
              </a:rPr>
              <a:t>en</a:t>
            </a:r>
            <a:r>
              <a:rPr lang="en-US" sz="2400" dirty="0">
                <a:latin typeface="Calibri"/>
                <a:cs typeface="Calibri"/>
              </a:rPr>
              <a:t> </a:t>
            </a:r>
            <a:r>
              <a:rPr lang="en-US" sz="2400" dirty="0" err="1">
                <a:latin typeface="Calibri"/>
                <a:cs typeface="Calibri"/>
              </a:rPr>
              <a:t>définissant</a:t>
            </a:r>
            <a:r>
              <a:rPr lang="en-US" sz="2400" dirty="0">
                <a:latin typeface="Calibri"/>
                <a:cs typeface="Calibri"/>
              </a:rPr>
              <a:t> </a:t>
            </a:r>
            <a:r>
              <a:rPr lang="en-US" sz="2400" dirty="0" err="1">
                <a:latin typeface="Calibri"/>
                <a:cs typeface="Calibri"/>
              </a:rPr>
              <a:t>une</a:t>
            </a:r>
            <a:r>
              <a:rPr lang="en-US" sz="2400" dirty="0">
                <a:latin typeface="Calibri"/>
                <a:cs typeface="Calibri"/>
              </a:rPr>
              <a:t> progression </a:t>
            </a:r>
            <a:r>
              <a:rPr lang="en-US" sz="2400" dirty="0" err="1">
                <a:latin typeface="Calibri"/>
                <a:cs typeface="Calibri"/>
              </a:rPr>
              <a:t>s’appuyant</a:t>
            </a:r>
            <a:r>
              <a:rPr lang="en-US" sz="2400" dirty="0">
                <a:latin typeface="Calibri"/>
                <a:cs typeface="Calibri"/>
              </a:rPr>
              <a:t> sur des « </a:t>
            </a:r>
            <a:r>
              <a:rPr lang="en-US" sz="2400" dirty="0" err="1">
                <a:latin typeface="Calibri"/>
                <a:cs typeface="Calibri"/>
              </a:rPr>
              <a:t>familles</a:t>
            </a:r>
            <a:r>
              <a:rPr lang="en-US" sz="2400" dirty="0">
                <a:latin typeface="Calibri"/>
                <a:cs typeface="Calibri"/>
              </a:rPr>
              <a:t> »</a:t>
            </a:r>
          </a:p>
          <a:p>
            <a:pPr marL="355600" indent="-342900">
              <a:spcBef>
                <a:spcPts val="545"/>
              </a:spcBef>
              <a:buFont typeface="Arial MT,Sans-Serif"/>
              <a:buChar char="•"/>
            </a:pPr>
            <a:r>
              <a:rPr lang="en-US" sz="2400" b="1" dirty="0">
                <a:latin typeface="Calibri"/>
                <a:cs typeface="Calibri"/>
              </a:rPr>
              <a:t>Structurer </a:t>
            </a:r>
            <a:r>
              <a:rPr lang="en-US" sz="2400" dirty="0">
                <a:latin typeface="Calibri"/>
                <a:cs typeface="Calibri"/>
              </a:rPr>
              <a:t>le </a:t>
            </a:r>
            <a:r>
              <a:rPr lang="en-US" sz="2400" dirty="0" err="1">
                <a:latin typeface="Calibri"/>
                <a:cs typeface="Calibri"/>
              </a:rPr>
              <a:t>répertoire</a:t>
            </a:r>
            <a:r>
              <a:rPr lang="en-US" sz="2400" dirty="0">
                <a:latin typeface="Calibri"/>
                <a:cs typeface="Calibri"/>
              </a:rPr>
              <a:t> (points d'appui)</a:t>
            </a:r>
          </a:p>
          <a:p>
            <a:pPr marL="469900">
              <a:spcBef>
                <a:spcPts val="620"/>
              </a:spcBef>
            </a:pPr>
            <a:r>
              <a:rPr lang="en-US" dirty="0">
                <a:latin typeface="Calibri"/>
                <a:cs typeface="Calibri"/>
                <a:sym typeface="Wingdings"/>
              </a:rPr>
              <a:t></a:t>
            </a:r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 err="1">
                <a:latin typeface="Calibri"/>
                <a:cs typeface="Calibri"/>
              </a:rPr>
              <a:t>Commutativité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469900">
              <a:spcBef>
                <a:spcPts val="620"/>
              </a:spcBef>
            </a:pPr>
            <a:r>
              <a:rPr lang="en-US" dirty="0">
                <a:latin typeface="Calibri"/>
                <a:cs typeface="Calibri"/>
                <a:sym typeface="Wingdings"/>
              </a:rPr>
              <a:t></a:t>
            </a:r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 err="1">
                <a:latin typeface="Calibri"/>
                <a:cs typeface="Calibri"/>
              </a:rPr>
              <a:t>Appui</a:t>
            </a:r>
            <a:r>
              <a:rPr lang="en-US" dirty="0">
                <a:latin typeface="Calibri"/>
                <a:cs typeface="Calibri"/>
              </a:rPr>
              <a:t> sur des </a:t>
            </a:r>
            <a:r>
              <a:rPr lang="en-US" dirty="0" err="1">
                <a:latin typeface="Calibri"/>
                <a:cs typeface="Calibri"/>
              </a:rPr>
              <a:t>résultats</a:t>
            </a:r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 err="1">
                <a:latin typeface="Calibri"/>
                <a:cs typeface="Calibri"/>
              </a:rPr>
              <a:t>connus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469900">
              <a:spcBef>
                <a:spcPts val="615"/>
              </a:spcBef>
            </a:pPr>
            <a:r>
              <a:rPr lang="en-US" dirty="0">
                <a:latin typeface="Calibri"/>
                <a:cs typeface="Calibri"/>
                <a:sym typeface="Wingdings"/>
              </a:rPr>
              <a:t></a:t>
            </a:r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 err="1">
                <a:latin typeface="Calibri"/>
                <a:cs typeface="Calibri"/>
              </a:rPr>
              <a:t>Régularités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355600" indent="-342900">
              <a:spcBef>
                <a:spcPts val="620"/>
              </a:spcBef>
              <a:buFont typeface="Arial MT,Sans-Serif"/>
              <a:buChar char="•"/>
            </a:pPr>
            <a:r>
              <a:rPr lang="en-US" sz="2400" dirty="0">
                <a:latin typeface="Calibri"/>
                <a:cs typeface="Calibri"/>
              </a:rPr>
              <a:t>Étapes de </a:t>
            </a:r>
            <a:r>
              <a:rPr lang="en-US" sz="2400" dirty="0" err="1">
                <a:latin typeface="Calibri"/>
                <a:cs typeface="Calibri"/>
              </a:rPr>
              <a:t>l’apprentissage</a:t>
            </a:r>
            <a:endParaRPr lang="en-US" sz="2400">
              <a:latin typeface="Calibri"/>
              <a:ea typeface="Calibri"/>
              <a:cs typeface="Calibri"/>
            </a:endParaRPr>
          </a:p>
          <a:p>
            <a:pPr marL="813435" marR="766445" indent="-343535">
              <a:lnSpc>
                <a:spcPct val="100699"/>
              </a:lnSpc>
              <a:spcBef>
                <a:spcPts val="525"/>
              </a:spcBef>
            </a:pPr>
            <a:r>
              <a:rPr lang="en-US" dirty="0">
                <a:latin typeface="Calibri"/>
                <a:cs typeface="Calibri"/>
                <a:sym typeface="Wingdings"/>
              </a:rPr>
              <a:t></a:t>
            </a:r>
            <a:r>
              <a:rPr lang="en-US" dirty="0">
                <a:latin typeface="Calibri"/>
                <a:cs typeface="Calibri"/>
              </a:rPr>
              <a:t> Par tables </a:t>
            </a:r>
            <a:r>
              <a:rPr lang="en-US" dirty="0" err="1">
                <a:latin typeface="Calibri"/>
                <a:cs typeface="Calibri"/>
              </a:rPr>
              <a:t>complètes</a:t>
            </a:r>
            <a:r>
              <a:rPr lang="en-US" dirty="0">
                <a:latin typeface="Calibri"/>
                <a:cs typeface="Calibri"/>
              </a:rPr>
              <a:t> pour la multiplication (</a:t>
            </a:r>
            <a:r>
              <a:rPr lang="en-US" dirty="0" err="1">
                <a:latin typeface="Calibri"/>
                <a:cs typeface="Calibri"/>
              </a:rPr>
              <a:t>en</a:t>
            </a:r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 err="1">
                <a:latin typeface="Calibri"/>
                <a:cs typeface="Calibri"/>
              </a:rPr>
              <a:t>faisant</a:t>
            </a:r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 err="1">
                <a:latin typeface="Calibri"/>
                <a:cs typeface="Calibri"/>
              </a:rPr>
              <a:t>apparaître</a:t>
            </a:r>
            <a:r>
              <a:rPr lang="en-US" dirty="0">
                <a:latin typeface="Calibri"/>
                <a:cs typeface="Calibri"/>
              </a:rPr>
              <a:t> les liens </a:t>
            </a:r>
            <a:r>
              <a:rPr lang="en-US" dirty="0" err="1">
                <a:latin typeface="Calibri"/>
                <a:cs typeface="Calibri"/>
              </a:rPr>
              <a:t>logiques</a:t>
            </a:r>
            <a:r>
              <a:rPr lang="en-US" dirty="0">
                <a:latin typeface="Calibri"/>
                <a:cs typeface="Calibri"/>
              </a:rPr>
              <a:t> entre les </a:t>
            </a:r>
            <a:r>
              <a:rPr lang="en-US" dirty="0" err="1">
                <a:latin typeface="Calibri"/>
                <a:cs typeface="Calibri"/>
              </a:rPr>
              <a:t>différents</a:t>
            </a:r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 err="1">
                <a:latin typeface="Calibri"/>
                <a:cs typeface="Calibri"/>
              </a:rPr>
              <a:t>résultats</a:t>
            </a:r>
            <a:r>
              <a:rPr lang="en-US" dirty="0">
                <a:latin typeface="Calibri"/>
                <a:cs typeface="Calibri"/>
              </a:rPr>
              <a:t>)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469900">
              <a:spcBef>
                <a:spcPts val="620"/>
              </a:spcBef>
            </a:pPr>
            <a:r>
              <a:rPr lang="en-US" dirty="0">
                <a:latin typeface="Calibri"/>
                <a:cs typeface="Calibri"/>
                <a:sym typeface="Wingdings"/>
              </a:rPr>
              <a:t></a:t>
            </a:r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 err="1">
                <a:latin typeface="Calibri"/>
                <a:cs typeface="Calibri"/>
              </a:rPr>
              <a:t>Avoir</a:t>
            </a:r>
            <a:r>
              <a:rPr lang="en-US" dirty="0">
                <a:latin typeface="Calibri"/>
                <a:cs typeface="Calibri"/>
              </a:rPr>
              <a:t> conscience de </a:t>
            </a:r>
            <a:r>
              <a:rPr lang="en-US" dirty="0" err="1">
                <a:latin typeface="Calibri"/>
                <a:cs typeface="Calibri"/>
              </a:rPr>
              <a:t>ce</a:t>
            </a:r>
            <a:r>
              <a:rPr lang="en-US" dirty="0">
                <a:latin typeface="Calibri"/>
                <a:cs typeface="Calibri"/>
              </a:rPr>
              <a:t> qui est </a:t>
            </a:r>
            <a:r>
              <a:rPr lang="en-US" dirty="0" err="1">
                <a:latin typeface="Calibri"/>
                <a:cs typeface="Calibri"/>
              </a:rPr>
              <a:t>su</a:t>
            </a:r>
            <a:r>
              <a:rPr lang="en-US" dirty="0">
                <a:latin typeface="Calibri"/>
                <a:cs typeface="Calibri"/>
              </a:rPr>
              <a:t> et de </a:t>
            </a:r>
            <a:r>
              <a:rPr lang="en-US" dirty="0" err="1">
                <a:latin typeface="Calibri"/>
                <a:cs typeface="Calibri"/>
              </a:rPr>
              <a:t>ce</a:t>
            </a:r>
            <a:r>
              <a:rPr lang="en-US" dirty="0">
                <a:latin typeface="Calibri"/>
                <a:cs typeface="Calibri"/>
              </a:rPr>
              <a:t> qui </a:t>
            </a:r>
            <a:r>
              <a:rPr lang="en-US" dirty="0" err="1">
                <a:latin typeface="Calibri"/>
                <a:cs typeface="Calibri"/>
              </a:rPr>
              <a:t>reste</a:t>
            </a:r>
            <a:r>
              <a:rPr lang="en-US" dirty="0">
                <a:latin typeface="Calibri"/>
                <a:cs typeface="Calibri"/>
              </a:rPr>
              <a:t> à </a:t>
            </a:r>
            <a:r>
              <a:rPr lang="en-US" dirty="0" err="1">
                <a:latin typeface="Calibri"/>
                <a:cs typeface="Calibri"/>
              </a:rPr>
              <a:t>apprendre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355600" indent="-342900">
              <a:spcBef>
                <a:spcPts val="620"/>
              </a:spcBef>
              <a:buFont typeface="Arial MT,Sans-Serif"/>
              <a:buChar char="•"/>
            </a:pPr>
            <a:r>
              <a:rPr lang="en-US" sz="2400" dirty="0" err="1">
                <a:latin typeface="Calibri"/>
                <a:cs typeface="Calibri"/>
              </a:rPr>
              <a:t>Entraîner</a:t>
            </a:r>
            <a:endParaRPr lang="en-US" sz="2400">
              <a:latin typeface="Calibri"/>
              <a:ea typeface="Calibri"/>
              <a:cs typeface="Calibri"/>
            </a:endParaRPr>
          </a:p>
          <a:p>
            <a:pPr marR="614045">
              <a:lnSpc>
                <a:spcPct val="90000"/>
              </a:lnSpc>
              <a:spcBef>
                <a:spcPts val="220"/>
              </a:spcBef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0CC4842-E212-4B2D-D63F-1D5A3270996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60167-4931-47E6-BA6A-407CBD079E47}" type="slidenum">
              <a:rPr lang="en-US" sz="1100" spc="-25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66</a:t>
            </a:fld>
            <a:endParaRPr lang="en-US" sz="1100" spc="-2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5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6B6C92-F9EB-A963-357F-524D20190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F6BA554-7202-88D8-ADD9-B0BB84910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16E797-8201-5EA0-86DA-6F8284BCB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A66151-28F9-566E-7807-64D02370B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3B4C96-A3C5-DC39-3F28-5F3E8EE02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1ADEB7F-D51E-727C-F12B-22F5D4978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44977D4-A273-F316-D673-EAA3ED25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Exemple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au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niveau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adulte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D64C95-0D8F-6E75-7513-56A814929001}"/>
              </a:ext>
            </a:extLst>
          </p:cNvPr>
          <p:cNvSpPr txBox="1"/>
          <p:nvPr/>
        </p:nvSpPr>
        <p:spPr>
          <a:xfrm>
            <a:off x="969033" y="2116915"/>
            <a:ext cx="10255993" cy="4215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Ecrivez</a:t>
            </a:r>
            <a:r>
              <a:rPr lang="en-US" sz="2800" dirty="0"/>
              <a:t> le plus </a:t>
            </a:r>
            <a:r>
              <a:rPr lang="en-US" sz="2800" dirty="0" err="1"/>
              <a:t>rapidement</a:t>
            </a:r>
            <a:r>
              <a:rPr lang="en-US" sz="2800" dirty="0"/>
              <a:t> possible le </a:t>
            </a:r>
            <a:r>
              <a:rPr lang="en-US" sz="2800" dirty="0" err="1"/>
              <a:t>résultat</a:t>
            </a:r>
            <a:r>
              <a:rPr lang="en-US" sz="2800" dirty="0"/>
              <a:t> des 13 premières </a:t>
            </a:r>
            <a:r>
              <a:rPr lang="en-US" sz="2800" dirty="0" err="1"/>
              <a:t>puissances</a:t>
            </a:r>
            <a:r>
              <a:rPr lang="en-US" sz="2800" dirty="0"/>
              <a:t> de  2</a:t>
            </a:r>
            <a:endParaRPr lang="en-US" sz="28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Parle-t-on </a:t>
            </a:r>
            <a:r>
              <a:rPr lang="en-US" sz="2800" dirty="0" err="1"/>
              <a:t>ici</a:t>
            </a:r>
            <a:r>
              <a:rPr lang="en-US" sz="2800" dirty="0"/>
              <a:t> de faits </a:t>
            </a:r>
            <a:r>
              <a:rPr lang="en-US" sz="2800" dirty="0" err="1"/>
              <a:t>numériques</a:t>
            </a:r>
            <a:r>
              <a:rPr lang="en-US" sz="2800" dirty="0"/>
              <a:t> et/</a:t>
            </a:r>
            <a:r>
              <a:rPr lang="en-US" sz="2800" dirty="0" err="1"/>
              <a:t>ou</a:t>
            </a:r>
            <a:r>
              <a:rPr lang="en-US" sz="2800" dirty="0"/>
              <a:t> de </a:t>
            </a:r>
            <a:r>
              <a:rPr lang="en-US" sz="2800" dirty="0" err="1"/>
              <a:t>procédures</a:t>
            </a:r>
            <a:r>
              <a:rPr lang="en-US" sz="2800" dirty="0"/>
              <a:t> ?</a:t>
            </a:r>
            <a:endParaRPr lang="en-US" sz="2800" dirty="0">
              <a:ea typeface="Calibri"/>
              <a:cs typeface="Calibri"/>
            </a:endParaRPr>
          </a:p>
        </p:txBody>
      </p:sp>
      <p:graphicFrame>
        <p:nvGraphicFramePr>
          <p:cNvPr id="13" name="Tableau 3">
            <a:extLst>
              <a:ext uri="{FF2B5EF4-FFF2-40B4-BE49-F238E27FC236}">
                <a16:creationId xmlns:a16="http://schemas.microsoft.com/office/drawing/2014/main" id="{200FA3BD-A3F5-6F08-74B2-8AFA80C6A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635802"/>
              </p:ext>
            </p:extLst>
          </p:nvPr>
        </p:nvGraphicFramePr>
        <p:xfrm>
          <a:off x="0" y="3655012"/>
          <a:ext cx="12191999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316">
                  <a:extLst>
                    <a:ext uri="{9D8B030D-6E8A-4147-A177-3AD203B41FA5}">
                      <a16:colId xmlns:a16="http://schemas.microsoft.com/office/drawing/2014/main" val="2490902639"/>
                    </a:ext>
                  </a:extLst>
                </a:gridCol>
                <a:gridCol w="694481">
                  <a:extLst>
                    <a:ext uri="{9D8B030D-6E8A-4147-A177-3AD203B41FA5}">
                      <a16:colId xmlns:a16="http://schemas.microsoft.com/office/drawing/2014/main" val="3258805843"/>
                    </a:ext>
                  </a:extLst>
                </a:gridCol>
                <a:gridCol w="771646">
                  <a:extLst>
                    <a:ext uri="{9D8B030D-6E8A-4147-A177-3AD203B41FA5}">
                      <a16:colId xmlns:a16="http://schemas.microsoft.com/office/drawing/2014/main" val="861486414"/>
                    </a:ext>
                  </a:extLst>
                </a:gridCol>
                <a:gridCol w="925975">
                  <a:extLst>
                    <a:ext uri="{9D8B030D-6E8A-4147-A177-3AD203B41FA5}">
                      <a16:colId xmlns:a16="http://schemas.microsoft.com/office/drawing/2014/main" val="300793182"/>
                    </a:ext>
                  </a:extLst>
                </a:gridCol>
                <a:gridCol w="848810">
                  <a:extLst>
                    <a:ext uri="{9D8B030D-6E8A-4147-A177-3AD203B41FA5}">
                      <a16:colId xmlns:a16="http://schemas.microsoft.com/office/drawing/2014/main" val="2079013630"/>
                    </a:ext>
                  </a:extLst>
                </a:gridCol>
                <a:gridCol w="925975">
                  <a:extLst>
                    <a:ext uri="{9D8B030D-6E8A-4147-A177-3AD203B41FA5}">
                      <a16:colId xmlns:a16="http://schemas.microsoft.com/office/drawing/2014/main" val="371781911"/>
                    </a:ext>
                  </a:extLst>
                </a:gridCol>
                <a:gridCol w="925975">
                  <a:extLst>
                    <a:ext uri="{9D8B030D-6E8A-4147-A177-3AD203B41FA5}">
                      <a16:colId xmlns:a16="http://schemas.microsoft.com/office/drawing/2014/main" val="1633473680"/>
                    </a:ext>
                  </a:extLst>
                </a:gridCol>
                <a:gridCol w="925975">
                  <a:extLst>
                    <a:ext uri="{9D8B030D-6E8A-4147-A177-3AD203B41FA5}">
                      <a16:colId xmlns:a16="http://schemas.microsoft.com/office/drawing/2014/main" val="1396665317"/>
                    </a:ext>
                  </a:extLst>
                </a:gridCol>
                <a:gridCol w="925975">
                  <a:extLst>
                    <a:ext uri="{9D8B030D-6E8A-4147-A177-3AD203B41FA5}">
                      <a16:colId xmlns:a16="http://schemas.microsoft.com/office/drawing/2014/main" val="3550195898"/>
                    </a:ext>
                  </a:extLst>
                </a:gridCol>
                <a:gridCol w="1157468">
                  <a:extLst>
                    <a:ext uri="{9D8B030D-6E8A-4147-A177-3AD203B41FA5}">
                      <a16:colId xmlns:a16="http://schemas.microsoft.com/office/drawing/2014/main" val="2153775908"/>
                    </a:ext>
                  </a:extLst>
                </a:gridCol>
                <a:gridCol w="1157468">
                  <a:extLst>
                    <a:ext uri="{9D8B030D-6E8A-4147-A177-3AD203B41FA5}">
                      <a16:colId xmlns:a16="http://schemas.microsoft.com/office/drawing/2014/main" val="114246801"/>
                    </a:ext>
                  </a:extLst>
                </a:gridCol>
                <a:gridCol w="1080304">
                  <a:extLst>
                    <a:ext uri="{9D8B030D-6E8A-4147-A177-3AD203B41FA5}">
                      <a16:colId xmlns:a16="http://schemas.microsoft.com/office/drawing/2014/main" val="3310228056"/>
                    </a:ext>
                  </a:extLst>
                </a:gridCol>
                <a:gridCol w="1234631">
                  <a:extLst>
                    <a:ext uri="{9D8B030D-6E8A-4147-A177-3AD203B41FA5}">
                      <a16:colId xmlns:a16="http://schemas.microsoft.com/office/drawing/2014/main" val="882314837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174867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7405783"/>
                  </a:ext>
                </a:extLst>
              </a:tr>
            </a:tbl>
          </a:graphicData>
        </a:graphic>
      </p:graphicFrame>
      <p:graphicFrame>
        <p:nvGraphicFramePr>
          <p:cNvPr id="10" name="Tableau 3">
            <a:extLst>
              <a:ext uri="{FF2B5EF4-FFF2-40B4-BE49-F238E27FC236}">
                <a16:creationId xmlns:a16="http://schemas.microsoft.com/office/drawing/2014/main" id="{50DC4CEC-2F2F-4E15-9546-FFDA95329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672336"/>
              </p:ext>
            </p:extLst>
          </p:nvPr>
        </p:nvGraphicFramePr>
        <p:xfrm>
          <a:off x="1" y="3645249"/>
          <a:ext cx="12191999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316">
                  <a:extLst>
                    <a:ext uri="{9D8B030D-6E8A-4147-A177-3AD203B41FA5}">
                      <a16:colId xmlns:a16="http://schemas.microsoft.com/office/drawing/2014/main" val="2490902639"/>
                    </a:ext>
                  </a:extLst>
                </a:gridCol>
                <a:gridCol w="694481">
                  <a:extLst>
                    <a:ext uri="{9D8B030D-6E8A-4147-A177-3AD203B41FA5}">
                      <a16:colId xmlns:a16="http://schemas.microsoft.com/office/drawing/2014/main" val="3258805843"/>
                    </a:ext>
                  </a:extLst>
                </a:gridCol>
                <a:gridCol w="771646">
                  <a:extLst>
                    <a:ext uri="{9D8B030D-6E8A-4147-A177-3AD203B41FA5}">
                      <a16:colId xmlns:a16="http://schemas.microsoft.com/office/drawing/2014/main" val="861486414"/>
                    </a:ext>
                  </a:extLst>
                </a:gridCol>
                <a:gridCol w="925975">
                  <a:extLst>
                    <a:ext uri="{9D8B030D-6E8A-4147-A177-3AD203B41FA5}">
                      <a16:colId xmlns:a16="http://schemas.microsoft.com/office/drawing/2014/main" val="300793182"/>
                    </a:ext>
                  </a:extLst>
                </a:gridCol>
                <a:gridCol w="848810">
                  <a:extLst>
                    <a:ext uri="{9D8B030D-6E8A-4147-A177-3AD203B41FA5}">
                      <a16:colId xmlns:a16="http://schemas.microsoft.com/office/drawing/2014/main" val="2079013630"/>
                    </a:ext>
                  </a:extLst>
                </a:gridCol>
                <a:gridCol w="925975">
                  <a:extLst>
                    <a:ext uri="{9D8B030D-6E8A-4147-A177-3AD203B41FA5}">
                      <a16:colId xmlns:a16="http://schemas.microsoft.com/office/drawing/2014/main" val="371781911"/>
                    </a:ext>
                  </a:extLst>
                </a:gridCol>
                <a:gridCol w="925975">
                  <a:extLst>
                    <a:ext uri="{9D8B030D-6E8A-4147-A177-3AD203B41FA5}">
                      <a16:colId xmlns:a16="http://schemas.microsoft.com/office/drawing/2014/main" val="1633473680"/>
                    </a:ext>
                  </a:extLst>
                </a:gridCol>
                <a:gridCol w="925975">
                  <a:extLst>
                    <a:ext uri="{9D8B030D-6E8A-4147-A177-3AD203B41FA5}">
                      <a16:colId xmlns:a16="http://schemas.microsoft.com/office/drawing/2014/main" val="1396665317"/>
                    </a:ext>
                  </a:extLst>
                </a:gridCol>
                <a:gridCol w="925975">
                  <a:extLst>
                    <a:ext uri="{9D8B030D-6E8A-4147-A177-3AD203B41FA5}">
                      <a16:colId xmlns:a16="http://schemas.microsoft.com/office/drawing/2014/main" val="3550195898"/>
                    </a:ext>
                  </a:extLst>
                </a:gridCol>
                <a:gridCol w="1157468">
                  <a:extLst>
                    <a:ext uri="{9D8B030D-6E8A-4147-A177-3AD203B41FA5}">
                      <a16:colId xmlns:a16="http://schemas.microsoft.com/office/drawing/2014/main" val="2153775908"/>
                    </a:ext>
                  </a:extLst>
                </a:gridCol>
                <a:gridCol w="1157468">
                  <a:extLst>
                    <a:ext uri="{9D8B030D-6E8A-4147-A177-3AD203B41FA5}">
                      <a16:colId xmlns:a16="http://schemas.microsoft.com/office/drawing/2014/main" val="114246801"/>
                    </a:ext>
                  </a:extLst>
                </a:gridCol>
                <a:gridCol w="1080304">
                  <a:extLst>
                    <a:ext uri="{9D8B030D-6E8A-4147-A177-3AD203B41FA5}">
                      <a16:colId xmlns:a16="http://schemas.microsoft.com/office/drawing/2014/main" val="3310228056"/>
                    </a:ext>
                  </a:extLst>
                </a:gridCol>
                <a:gridCol w="1234631">
                  <a:extLst>
                    <a:ext uri="{9D8B030D-6E8A-4147-A177-3AD203B41FA5}">
                      <a16:colId xmlns:a16="http://schemas.microsoft.com/office/drawing/2014/main" val="882314837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174867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512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2048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4096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8192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7405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00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C6F32C-37AA-41B9-BE47-D7EC58838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FR" sz="4000">
                <a:solidFill>
                  <a:srgbClr val="FFFFFF"/>
                </a:solidFill>
              </a:rPr>
              <a:t>Les faits</a:t>
            </a:r>
            <a:r>
              <a:rPr lang="fr-FR" sz="4000" spc="165">
                <a:solidFill>
                  <a:srgbClr val="FFFFFF"/>
                </a:solidFill>
              </a:rPr>
              <a:t> </a:t>
            </a:r>
            <a:r>
              <a:rPr lang="fr-FR" sz="4000">
                <a:solidFill>
                  <a:srgbClr val="FFFFFF"/>
                </a:solidFill>
              </a:rPr>
              <a:t>numériques : définition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B3E3C2-6307-4A23-81DF-62A868557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30650"/>
            <a:ext cx="10946106" cy="42440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b="1" i="0" dirty="0">
                <a:effectLst/>
              </a:rPr>
              <a:t>« Les faits numériques sont les résultats de calculs mémorisés disponibles immédiatement »</a:t>
            </a:r>
            <a:endParaRPr lang="fr-FR" sz="2400" b="1" i="0" dirty="0">
              <a:effectLst/>
              <a:ea typeface="Calibri"/>
              <a:cs typeface="Calibri"/>
            </a:endParaRPr>
          </a:p>
          <a:p>
            <a:pPr marL="0" indent="0">
              <a:buNone/>
            </a:pPr>
            <a:endParaRPr lang="fr-FR" sz="2400" b="0" i="0" dirty="0">
              <a:effectLst/>
              <a:ea typeface="Calibri"/>
              <a:cs typeface="Calibri"/>
            </a:endParaRPr>
          </a:p>
          <a:p>
            <a:r>
              <a:rPr lang="fr-FR" sz="2400" i="0" u="none" strike="noStrike" baseline="0" dirty="0"/>
              <a:t>Une procédure est automatisée (devient un fait numérique), </a:t>
            </a:r>
            <a:r>
              <a:rPr lang="fr-FR" sz="2400" b="1" i="0" u="none" strike="noStrike" baseline="0" dirty="0"/>
              <a:t>quand elle est restituée par l’élève pour résoudre un calcul sans que celui-ci la reconstruise </a:t>
            </a:r>
            <a:r>
              <a:rPr lang="fr-FR" sz="2400" i="0" u="none" strike="noStrike" baseline="0" dirty="0"/>
              <a:t>(Fischer 1987, Boule 1997). Les exercices chronométrés sont un moyen d’évaluer ces procédures automatisées.</a:t>
            </a:r>
            <a:endParaRPr lang="fr-FR" sz="2400" i="0" u="none" strike="noStrike" baseline="0" dirty="0">
              <a:ea typeface="Calibri"/>
              <a:cs typeface="Calibri"/>
            </a:endParaRPr>
          </a:p>
          <a:p>
            <a:endParaRPr lang="fr-FR" sz="2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fr-FR" sz="2400" i="1" u="none" strike="noStrike" baseline="0" dirty="0"/>
              <a:t>ATTENTION à construire les automatismes après la compréhension (ex : « x 10 »)</a:t>
            </a:r>
            <a:endParaRPr lang="fr-FR" sz="2400" i="1" u="none" strike="noStrike" baseline="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1242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C6F32C-37AA-41B9-BE47-D7EC58838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52400"/>
            <a:ext cx="10515600" cy="1325563"/>
          </a:xfrm>
        </p:spPr>
        <p:txBody>
          <a:bodyPr/>
          <a:lstStyle/>
          <a:p>
            <a:r>
              <a:rPr lang="fr-FR" dirty="0"/>
              <a:t>Programmes 2025 - CP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EA5128C-60BF-44E5-89DF-E5412FCCD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65" y="967352"/>
            <a:ext cx="11422069" cy="58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851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3170</TotalTime>
  <Words>3114</Words>
  <Application>Microsoft Office PowerPoint</Application>
  <PresentationFormat>Grand écran</PresentationFormat>
  <Paragraphs>661</Paragraphs>
  <Slides>66</Slides>
  <Notes>59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66</vt:i4>
      </vt:variant>
    </vt:vector>
  </HeadingPairs>
  <TitlesOfParts>
    <vt:vector size="77" baseType="lpstr">
      <vt:lpstr>Arial</vt:lpstr>
      <vt:lpstr>Arial MT</vt:lpstr>
      <vt:lpstr>Arial MT,Sans-Serif</vt:lpstr>
      <vt:lpstr>Calibri</vt:lpstr>
      <vt:lpstr>Calibri Light</vt:lpstr>
      <vt:lpstr>inherit</vt:lpstr>
      <vt:lpstr>Playfair Display</vt:lpstr>
      <vt:lpstr>Times New Roman</vt:lpstr>
      <vt:lpstr>Verdana</vt:lpstr>
      <vt:lpstr>Wingdings</vt:lpstr>
      <vt:lpstr>Thème Office</vt:lpstr>
      <vt:lpstr>ENSEIGNER LA MÉMORISATION DES FAITS NUMÉRIQUES  Montbéliard 1 – 25/03/2026</vt:lpstr>
      <vt:lpstr>ENSEIGNER LA MÉMORISATION DES FAITS NUMÉRIQUES APPROPRIATION DU PROGRAMME</vt:lpstr>
      <vt:lpstr>Le calcul mental dans le programme du cycle 2</vt:lpstr>
      <vt:lpstr>Le calcul mental dans le programme du cycle 2</vt:lpstr>
      <vt:lpstr>Les faits numériques :définition</vt:lpstr>
      <vt:lpstr>Les faits numériques :définition</vt:lpstr>
      <vt:lpstr>Exemple au niveau adulte</vt:lpstr>
      <vt:lpstr>Les faits numériques : définition</vt:lpstr>
      <vt:lpstr>Programmes 2025 - CP</vt:lpstr>
      <vt:lpstr>Programmes 2025 – CE1</vt:lpstr>
      <vt:lpstr>Présentation PowerPoint</vt:lpstr>
      <vt:lpstr>Travailler la fluence en calcul mental : de quoi s’agit-il ?</vt:lpstr>
      <vt:lpstr>Présentation PowerPoint</vt:lpstr>
      <vt:lpstr>Quels sont les faits numériques concernés ?</vt:lpstr>
      <vt:lpstr>Présentation PowerPoint</vt:lpstr>
      <vt:lpstr>« Les » mémoires </vt:lpstr>
      <vt:lpstr>La mémorisation des faits numériques : des principes</vt:lpstr>
      <vt:lpstr>La courbe de l’oubli</vt:lpstr>
      <vt:lpstr>MISE EN ŒUVRE DANS LES CLASSES</vt:lpstr>
      <vt:lpstr>Comment travailler la fluence en calcul mental?</vt:lpstr>
      <vt:lpstr>Présentation PowerPoint</vt:lpstr>
      <vt:lpstr>Présentation PowerPoint</vt:lpstr>
      <vt:lpstr>Comment travailler la fluence en calcul mental?</vt:lpstr>
      <vt:lpstr>Enseigner les faits numériques (structure de séquence)</vt:lpstr>
      <vt:lpstr>Enseigner la mémorisation des faits numériques : l’apprentissage des tables d’addition au CP</vt:lpstr>
      <vt:lpstr>Enseigner la mémorisation des faits numériques : l’apprentissage des tables d’addition au CP</vt:lpstr>
      <vt:lpstr>Dans quel ordre ?   tables d’addition) </vt:lpstr>
      <vt:lpstr>Dans quel ordre (tables d’addition) ?</vt:lpstr>
      <vt:lpstr>Dans quel ordre (tables d’addition) ?</vt:lpstr>
      <vt:lpstr>Dans quel ordre (tables d’addition) ?</vt:lpstr>
      <vt:lpstr>Dans quel ordre (tables d’addition) ?</vt:lpstr>
      <vt:lpstr>Dans quel ordre (tables d’addition) ?</vt:lpstr>
      <vt:lpstr>Présentation PowerPoint</vt:lpstr>
      <vt:lpstr>Présentation PowerPoint</vt:lpstr>
      <vt:lpstr>Exemple en CE1 : tables de multiplication</vt:lpstr>
      <vt:lpstr>Enseigner la mémorisation des faits numériques : l’apprentissage des tables de multiplication au CE1</vt:lpstr>
      <vt:lpstr>Enseigner la mémorisation des faits numériques : l’apprentissage des tables de multiplication au CE1</vt:lpstr>
      <vt:lpstr>Quel ordre ? (tables de multiplication)</vt:lpstr>
      <vt:lpstr>Présentation PowerPoint</vt:lpstr>
      <vt:lpstr>Quel ordre (tables de multiplication)? </vt:lpstr>
      <vt:lpstr>Quel ordre (tables de multiplication)? </vt:lpstr>
      <vt:lpstr>Quel ordre (tables de multiplication)? </vt:lpstr>
      <vt:lpstr>Quel ordre (tables de multiplication)? </vt:lpstr>
      <vt:lpstr>Quel ordre (tables de multiplication)? </vt:lpstr>
      <vt:lpstr>Enseigner la mémorisation des faits numériques: l’apprentissage des tables de multiplication au CE1</vt:lpstr>
      <vt:lpstr>Enseigner la mémorisation des faits numériques: l’apprentissage des tables de multiplication au CE1</vt:lpstr>
      <vt:lpstr>Enseigner la mémorisation des faits numériques: l’apprentissage des tables de multiplication au CE1</vt:lpstr>
      <vt:lpstr>Enseigner la mémorisation des faits numériques: l’apprentissage des tables de multiplication au CE1</vt:lpstr>
      <vt:lpstr>Présentation PowerPoint</vt:lpstr>
      <vt:lpstr>Enseigner la mémorisation des faits numériques: l’apprentissage des tables de multiplication au CE1</vt:lpstr>
      <vt:lpstr>Enseigner la mémorisation des faits numériques: l’apprentissage des tables de multiplication au CE1</vt:lpstr>
      <vt:lpstr>Enseigner la mémorisation des faits numériques: l’apprentissage des tables de multiplication au CE1</vt:lpstr>
      <vt:lpstr>Enseigner la mémorisation des faits numériques: l’apprentissage des tables de multiplication au CE1</vt:lpstr>
      <vt:lpstr>Enseigner la mémorisation des faits numériques: l’apprentissage des tables de multiplication au CE1</vt:lpstr>
      <vt:lpstr>Enseigner la mémorisation des faits numériques: l’apprentissage des tables de multiplication au CE1</vt:lpstr>
      <vt:lpstr>Enseigner la mémorisation des faits numériques: l’apprentissage des tables de multiplication au CE1</vt:lpstr>
      <vt:lpstr>Enseigner la mémorisation des faits numériques: l’apprentissage des tables de multiplication au CE1</vt:lpstr>
      <vt:lpstr>Enseigner la mémorisation des faits numériques: l’apprentissage des tables de multiplication au CE1</vt:lpstr>
      <vt:lpstr>Enseigner la mémorisation des faits numériques: l’apprentissage des tables de multiplication au CE1</vt:lpstr>
      <vt:lpstr>Présentation PowerPoint</vt:lpstr>
      <vt:lpstr>Mathador Flash : un petit test</vt:lpstr>
      <vt:lpstr>Mathador Flash : un petit test</vt:lpstr>
      <vt:lpstr>Enseigner la mémorisation des faits numériques: l’apprentissage des tables de multiplication au CE1</vt:lpstr>
      <vt:lpstr>Enseigner la mémorisation des faits numériques: l’apprentissage des tables de multiplication au CE1</vt:lpstr>
      <vt:lpstr>Enseigner la mémorisation des faits numériques: l’apprentissage des tables de multiplication au CE1</vt:lpstr>
      <vt:lpstr>Une démarche pour enseigner la mémorisation des faits numériques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ENSEIGNER LA MÉMORISATION DES FAITS NUMÉRIQUES Mai 2025</dc:title>
  <dc:creator>bari</dc:creator>
  <cp:lastModifiedBy>bari</cp:lastModifiedBy>
  <cp:revision>393</cp:revision>
  <dcterms:created xsi:type="dcterms:W3CDTF">2026-03-12T10:15:52Z</dcterms:created>
  <dcterms:modified xsi:type="dcterms:W3CDTF">2026-03-26T10:08:29Z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2025-05-13T00:00:00Z</vt:filetime>
  </property>
  <property fmtid="{D5CDD505-2E9C-101B-9397-08002B2CF9AE}" pid="3" name="LastSaved">
    <vt:filetime>2026-03-12T00:00:00Z</vt:filetime>
  </property>
</Properties>
</file>